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46" r:id="rId1"/>
  </p:sldMasterIdLst>
  <p:notesMasterIdLst>
    <p:notesMasterId r:id="rId70"/>
  </p:notesMasterIdLst>
  <p:sldIdLst>
    <p:sldId id="256" r:id="rId2"/>
    <p:sldId id="257" r:id="rId3"/>
    <p:sldId id="330" r:id="rId4"/>
    <p:sldId id="331" r:id="rId5"/>
    <p:sldId id="332" r:id="rId6"/>
    <p:sldId id="333" r:id="rId7"/>
    <p:sldId id="334" r:id="rId8"/>
    <p:sldId id="335" r:id="rId9"/>
    <p:sldId id="336" r:id="rId10"/>
    <p:sldId id="337" r:id="rId11"/>
    <p:sldId id="338" r:id="rId12"/>
    <p:sldId id="265" r:id="rId13"/>
    <p:sldId id="266" r:id="rId14"/>
    <p:sldId id="322" r:id="rId15"/>
    <p:sldId id="267" r:id="rId16"/>
    <p:sldId id="268" r:id="rId17"/>
    <p:sldId id="269" r:id="rId18"/>
    <p:sldId id="270" r:id="rId19"/>
    <p:sldId id="326" r:id="rId20"/>
    <p:sldId id="271" r:id="rId21"/>
    <p:sldId id="327" r:id="rId22"/>
    <p:sldId id="272" r:id="rId23"/>
    <p:sldId id="273" r:id="rId24"/>
    <p:sldId id="274" r:id="rId25"/>
    <p:sldId id="275" r:id="rId26"/>
    <p:sldId id="276" r:id="rId27"/>
    <p:sldId id="277" r:id="rId28"/>
    <p:sldId id="278" r:id="rId29"/>
    <p:sldId id="279" r:id="rId30"/>
    <p:sldId id="329" r:id="rId31"/>
    <p:sldId id="328" r:id="rId32"/>
    <p:sldId id="281" r:id="rId33"/>
    <p:sldId id="324" r:id="rId34"/>
    <p:sldId id="283" r:id="rId35"/>
    <p:sldId id="285" r:id="rId36"/>
    <p:sldId id="323" r:id="rId37"/>
    <p:sldId id="286" r:id="rId38"/>
    <p:sldId id="287" r:id="rId39"/>
    <p:sldId id="288" r:id="rId40"/>
    <p:sldId id="290" r:id="rId41"/>
    <p:sldId id="289" r:id="rId42"/>
    <p:sldId id="291" r:id="rId43"/>
    <p:sldId id="292" r:id="rId44"/>
    <p:sldId id="293" r:id="rId45"/>
    <p:sldId id="325" r:id="rId46"/>
    <p:sldId id="294" r:id="rId47"/>
    <p:sldId id="295" r:id="rId48"/>
    <p:sldId id="296" r:id="rId49"/>
    <p:sldId id="298" r:id="rId50"/>
    <p:sldId id="299" r:id="rId51"/>
    <p:sldId id="300" r:id="rId52"/>
    <p:sldId id="301" r:id="rId53"/>
    <p:sldId id="302" r:id="rId54"/>
    <p:sldId id="303" r:id="rId55"/>
    <p:sldId id="309" r:id="rId56"/>
    <p:sldId id="310" r:id="rId57"/>
    <p:sldId id="306" r:id="rId58"/>
    <p:sldId id="307" r:id="rId59"/>
    <p:sldId id="308" r:id="rId60"/>
    <p:sldId id="311" r:id="rId61"/>
    <p:sldId id="312" r:id="rId62"/>
    <p:sldId id="313" r:id="rId63"/>
    <p:sldId id="314" r:id="rId64"/>
    <p:sldId id="315" r:id="rId65"/>
    <p:sldId id="316" r:id="rId66"/>
    <p:sldId id="317" r:id="rId67"/>
    <p:sldId id="318" r:id="rId68"/>
    <p:sldId id="321"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46"/>
    <p:restoredTop sz="91318" autoAdjust="0"/>
  </p:normalViewPr>
  <p:slideViewPr>
    <p:cSldViewPr snapToGrid="0">
      <p:cViewPr varScale="1">
        <p:scale>
          <a:sx n="125" d="100"/>
          <a:sy n="125" d="100"/>
        </p:scale>
        <p:origin x="768" y="1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CBB0CA-03F7-4CEF-9046-CC545C8293ED}"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672351B4-1894-4A58-B6E7-E39C4F916F57}">
      <dgm:prSet custT="1"/>
      <dgm:spPr/>
      <dgm:t>
        <a:bodyPr/>
        <a:lstStyle/>
        <a:p>
          <a:pPr algn="ctr">
            <a:spcBef>
              <a:spcPts val="0"/>
            </a:spcBef>
          </a:pPr>
          <a:r>
            <a:rPr lang="en-US" sz="2400" b="1" baseline="0" dirty="0"/>
            <a:t>Commander - Gary Adams</a:t>
          </a:r>
          <a:br>
            <a:rPr lang="en-US" sz="2400" baseline="0" dirty="0"/>
          </a:br>
          <a:r>
            <a:rPr lang="en-US" sz="2400" baseline="0" dirty="0"/>
            <a:t>(276) 733-9633</a:t>
          </a:r>
        </a:p>
      </dgm:t>
    </dgm:pt>
    <dgm:pt modelId="{BE088F86-1A63-4F79-9FF8-8FB532ADA2F4}" type="parTrans" cxnId="{04428A4E-46EB-4391-8C95-19C47F888353}">
      <dgm:prSet/>
      <dgm:spPr/>
      <dgm:t>
        <a:bodyPr/>
        <a:lstStyle/>
        <a:p>
          <a:endParaRPr lang="en-US"/>
        </a:p>
      </dgm:t>
    </dgm:pt>
    <dgm:pt modelId="{D221A713-9B9A-446C-A8AB-FFB0776B349A}" type="sibTrans" cxnId="{04428A4E-46EB-4391-8C95-19C47F888353}">
      <dgm:prSet/>
      <dgm:spPr/>
      <dgm:t>
        <a:bodyPr/>
        <a:lstStyle/>
        <a:p>
          <a:endParaRPr lang="en-US"/>
        </a:p>
      </dgm:t>
    </dgm:pt>
    <dgm:pt modelId="{1C7B8A52-535D-4B0F-9367-F6F713351D67}">
      <dgm:prSet custT="1"/>
      <dgm:spPr/>
      <dgm:t>
        <a:bodyPr/>
        <a:lstStyle/>
        <a:p>
          <a:pPr algn="ctr"/>
          <a:r>
            <a:rPr lang="en-US" sz="2400" b="1" baseline="0" dirty="0"/>
            <a:t>Adjutant/Quartermaster - Ed Mann</a:t>
          </a:r>
          <a:br>
            <a:rPr lang="en-US" sz="2400" baseline="0" dirty="0"/>
          </a:br>
          <a:r>
            <a:rPr lang="en-US" sz="2400" baseline="0" dirty="0"/>
            <a:t>(804) 304-7726</a:t>
          </a:r>
        </a:p>
      </dgm:t>
    </dgm:pt>
    <dgm:pt modelId="{57551768-0CF8-4E81-A0EC-E0A556641B87}" type="parTrans" cxnId="{BD6B6080-6925-4C91-A755-4B0DB6C5BD41}">
      <dgm:prSet/>
      <dgm:spPr/>
      <dgm:t>
        <a:bodyPr/>
        <a:lstStyle/>
        <a:p>
          <a:endParaRPr lang="en-US"/>
        </a:p>
      </dgm:t>
    </dgm:pt>
    <dgm:pt modelId="{46FBE953-4041-4A16-9645-3E6681E40FEA}" type="sibTrans" cxnId="{BD6B6080-6925-4C91-A755-4B0DB6C5BD41}">
      <dgm:prSet/>
      <dgm:spPr/>
      <dgm:t>
        <a:bodyPr/>
        <a:lstStyle/>
        <a:p>
          <a:endParaRPr lang="en-US"/>
        </a:p>
      </dgm:t>
    </dgm:pt>
    <dgm:pt modelId="{23A28160-1FC7-4C2F-9F0A-F3BA57EAAF81}">
      <dgm:prSet custT="1"/>
      <dgm:spPr/>
      <dgm:t>
        <a:bodyPr/>
        <a:lstStyle/>
        <a:p>
          <a:pPr algn="ctr"/>
          <a:r>
            <a:rPr lang="en-US" sz="2400" b="1" baseline="0" dirty="0"/>
            <a:t>Chief of Staff - Tommy Hines</a:t>
          </a:r>
          <a:br>
            <a:rPr lang="en-US" sz="2400" baseline="0" dirty="0"/>
          </a:br>
          <a:r>
            <a:rPr lang="en-US" sz="2400" baseline="0" dirty="0"/>
            <a:t>(434) 774-7729</a:t>
          </a:r>
        </a:p>
      </dgm:t>
    </dgm:pt>
    <dgm:pt modelId="{63A9F268-677A-4F7A-A1A2-4811AEA83B4F}" type="parTrans" cxnId="{3E40A182-B4A8-4E15-9C34-B72BC7731B69}">
      <dgm:prSet/>
      <dgm:spPr/>
      <dgm:t>
        <a:bodyPr/>
        <a:lstStyle/>
        <a:p>
          <a:endParaRPr lang="en-US"/>
        </a:p>
      </dgm:t>
    </dgm:pt>
    <dgm:pt modelId="{6DEAE4F9-4ACC-4851-8F55-92263A71ECA6}" type="sibTrans" cxnId="{3E40A182-B4A8-4E15-9C34-B72BC7731B69}">
      <dgm:prSet/>
      <dgm:spPr/>
      <dgm:t>
        <a:bodyPr/>
        <a:lstStyle/>
        <a:p>
          <a:endParaRPr lang="en-US"/>
        </a:p>
      </dgm:t>
    </dgm:pt>
    <dgm:pt modelId="{3D281365-BED7-45A6-A796-CA7C51299B23}">
      <dgm:prSet custT="1"/>
      <dgm:spPr/>
      <dgm:t>
        <a:bodyPr/>
        <a:lstStyle/>
        <a:p>
          <a:pPr algn="ctr"/>
          <a:r>
            <a:rPr lang="en-US" sz="2400" b="1" baseline="0" dirty="0"/>
            <a:t>Senior Vice Commander - Mitch Rubenstein</a:t>
          </a:r>
          <a:br>
            <a:rPr lang="en-US" sz="2400" baseline="0" dirty="0"/>
          </a:br>
          <a:r>
            <a:rPr lang="en-US" sz="2400" baseline="0" dirty="0"/>
            <a:t>(516) 381-5906</a:t>
          </a:r>
        </a:p>
      </dgm:t>
    </dgm:pt>
    <dgm:pt modelId="{D5E2AD6B-6E5E-408D-A281-B130BCA52634}" type="parTrans" cxnId="{4F6E8E2E-E5B2-43FD-8201-D5D3A16E7B56}">
      <dgm:prSet/>
      <dgm:spPr/>
      <dgm:t>
        <a:bodyPr/>
        <a:lstStyle/>
        <a:p>
          <a:endParaRPr lang="en-US"/>
        </a:p>
      </dgm:t>
    </dgm:pt>
    <dgm:pt modelId="{73B00FDB-6322-43ED-89AA-1017B6D2C61C}" type="sibTrans" cxnId="{4F6E8E2E-E5B2-43FD-8201-D5D3A16E7B56}">
      <dgm:prSet/>
      <dgm:spPr/>
      <dgm:t>
        <a:bodyPr/>
        <a:lstStyle/>
        <a:p>
          <a:endParaRPr lang="en-US"/>
        </a:p>
      </dgm:t>
    </dgm:pt>
    <dgm:pt modelId="{46BE0730-A2A4-43F0-B4E8-4E154E7B7876}">
      <dgm:prSet custT="1"/>
      <dgm:spPr/>
      <dgm:t>
        <a:bodyPr/>
        <a:lstStyle/>
        <a:p>
          <a:pPr algn="ctr"/>
          <a:r>
            <a:rPr lang="en-US" sz="2400" b="1" baseline="0" dirty="0"/>
            <a:t>Junior Vice Commander - Doug Hoffman</a:t>
          </a:r>
          <a:br>
            <a:rPr lang="en-US" sz="2400" baseline="0" dirty="0"/>
          </a:br>
          <a:r>
            <a:rPr lang="en-US" sz="2400" baseline="0" dirty="0"/>
            <a:t>(757) 679-2367</a:t>
          </a:r>
        </a:p>
      </dgm:t>
    </dgm:pt>
    <dgm:pt modelId="{C0D10D89-E9A4-4663-B56C-0D0730961634}" type="parTrans" cxnId="{9EE65334-A389-49F8-ACC0-8CAFB8E2BE93}">
      <dgm:prSet/>
      <dgm:spPr/>
      <dgm:t>
        <a:bodyPr/>
        <a:lstStyle/>
        <a:p>
          <a:endParaRPr lang="en-US"/>
        </a:p>
      </dgm:t>
    </dgm:pt>
    <dgm:pt modelId="{A48CFB93-9410-4DC8-9172-B36AA89C5BB4}" type="sibTrans" cxnId="{9EE65334-A389-49F8-ACC0-8CAFB8E2BE93}">
      <dgm:prSet/>
      <dgm:spPr/>
      <dgm:t>
        <a:bodyPr/>
        <a:lstStyle/>
        <a:p>
          <a:endParaRPr lang="en-US"/>
        </a:p>
      </dgm:t>
    </dgm:pt>
    <dgm:pt modelId="{BBFE3826-83F4-42D0-9CD6-FD183BF83685}">
      <dgm:prSet custT="1"/>
      <dgm:spPr/>
      <dgm:t>
        <a:bodyPr/>
        <a:lstStyle/>
        <a:p>
          <a:pPr algn="ctr"/>
          <a:r>
            <a:rPr lang="en-US" sz="2400" b="1" baseline="0" dirty="0"/>
            <a:t>Judge Advocate - Mark Maggio</a:t>
          </a:r>
          <a:br>
            <a:rPr lang="en-US" sz="2400" baseline="0" dirty="0"/>
          </a:br>
          <a:r>
            <a:rPr lang="en-US" sz="2400" baseline="0" dirty="0"/>
            <a:t>(757) 879) 7724</a:t>
          </a:r>
        </a:p>
      </dgm:t>
    </dgm:pt>
    <dgm:pt modelId="{BC65106B-F16C-4FB3-8241-9851EF82E127}" type="parTrans" cxnId="{49D902A3-EC78-4A61-98B5-959BCEBFC25E}">
      <dgm:prSet/>
      <dgm:spPr/>
      <dgm:t>
        <a:bodyPr/>
        <a:lstStyle/>
        <a:p>
          <a:endParaRPr lang="en-US"/>
        </a:p>
      </dgm:t>
    </dgm:pt>
    <dgm:pt modelId="{683D56BB-5712-4917-AF94-96BEB1EC7C16}" type="sibTrans" cxnId="{49D902A3-EC78-4A61-98B5-959BCEBFC25E}">
      <dgm:prSet/>
      <dgm:spPr/>
      <dgm:t>
        <a:bodyPr/>
        <a:lstStyle/>
        <a:p>
          <a:endParaRPr lang="en-US"/>
        </a:p>
      </dgm:t>
    </dgm:pt>
    <dgm:pt modelId="{1BD2C1F3-EB8E-47CF-81CB-F60A8CDA708D}">
      <dgm:prSet custT="1"/>
      <dgm:spPr/>
      <dgm:t>
        <a:bodyPr/>
        <a:lstStyle/>
        <a:p>
          <a:pPr algn="ctr"/>
          <a:r>
            <a:rPr lang="en-US" sz="2400" b="1" baseline="0" dirty="0"/>
            <a:t>Department Surgeon - Charles Bush</a:t>
          </a:r>
          <a:br>
            <a:rPr lang="en-US" sz="2400" baseline="0" dirty="0"/>
          </a:br>
          <a:r>
            <a:rPr lang="en-US" sz="2400" baseline="0" dirty="0"/>
            <a:t>(540) 907-5292</a:t>
          </a:r>
        </a:p>
      </dgm:t>
    </dgm:pt>
    <dgm:pt modelId="{AB856C73-3414-4990-A0B5-35FC89B4C68E}" type="parTrans" cxnId="{B01B8CAC-D4E8-412B-AD80-A6A5E8D28DFF}">
      <dgm:prSet/>
      <dgm:spPr/>
      <dgm:t>
        <a:bodyPr/>
        <a:lstStyle/>
        <a:p>
          <a:endParaRPr lang="en-US"/>
        </a:p>
      </dgm:t>
    </dgm:pt>
    <dgm:pt modelId="{D4A0813F-E214-47B6-93FB-F2EBCE9BAFA3}" type="sibTrans" cxnId="{B01B8CAC-D4E8-412B-AD80-A6A5E8D28DFF}">
      <dgm:prSet/>
      <dgm:spPr/>
      <dgm:t>
        <a:bodyPr/>
        <a:lstStyle/>
        <a:p>
          <a:endParaRPr lang="en-US"/>
        </a:p>
      </dgm:t>
    </dgm:pt>
    <dgm:pt modelId="{6C06557A-A11F-1047-8A43-67C5FB4BF0B8}" type="pres">
      <dgm:prSet presAssocID="{CACBB0CA-03F7-4CEF-9046-CC545C8293ED}" presName="vert0" presStyleCnt="0">
        <dgm:presLayoutVars>
          <dgm:dir/>
          <dgm:animOne val="branch"/>
          <dgm:animLvl val="lvl"/>
        </dgm:presLayoutVars>
      </dgm:prSet>
      <dgm:spPr/>
    </dgm:pt>
    <dgm:pt modelId="{865C8452-B49C-5442-9FF1-98279EF14BF6}" type="pres">
      <dgm:prSet presAssocID="{672351B4-1894-4A58-B6E7-E39C4F916F57}" presName="thickLine" presStyleLbl="alignNode1" presStyleIdx="0" presStyleCnt="7"/>
      <dgm:spPr/>
    </dgm:pt>
    <dgm:pt modelId="{2A5DA809-4FEB-2548-A2A6-5DA47E222FC4}" type="pres">
      <dgm:prSet presAssocID="{672351B4-1894-4A58-B6E7-E39C4F916F57}" presName="horz1" presStyleCnt="0"/>
      <dgm:spPr/>
    </dgm:pt>
    <dgm:pt modelId="{69ADFDDA-2DB6-3845-B14B-C8A1C36942F4}" type="pres">
      <dgm:prSet presAssocID="{672351B4-1894-4A58-B6E7-E39C4F916F57}" presName="tx1" presStyleLbl="revTx" presStyleIdx="0" presStyleCnt="7"/>
      <dgm:spPr/>
    </dgm:pt>
    <dgm:pt modelId="{3D73928B-3F9F-9749-8F5B-C55A86202520}" type="pres">
      <dgm:prSet presAssocID="{672351B4-1894-4A58-B6E7-E39C4F916F57}" presName="vert1" presStyleCnt="0"/>
      <dgm:spPr/>
    </dgm:pt>
    <dgm:pt modelId="{CC621CA1-D4D5-E34C-95A9-66B1B1CF49E8}" type="pres">
      <dgm:prSet presAssocID="{1C7B8A52-535D-4B0F-9367-F6F713351D67}" presName="thickLine" presStyleLbl="alignNode1" presStyleIdx="1" presStyleCnt="7"/>
      <dgm:spPr/>
    </dgm:pt>
    <dgm:pt modelId="{FD04FC32-23A5-F049-84F3-BF09E7E781E2}" type="pres">
      <dgm:prSet presAssocID="{1C7B8A52-535D-4B0F-9367-F6F713351D67}" presName="horz1" presStyleCnt="0"/>
      <dgm:spPr/>
    </dgm:pt>
    <dgm:pt modelId="{6738C327-8FE3-1B46-BE97-F7FF0624E753}" type="pres">
      <dgm:prSet presAssocID="{1C7B8A52-535D-4B0F-9367-F6F713351D67}" presName="tx1" presStyleLbl="revTx" presStyleIdx="1" presStyleCnt="7"/>
      <dgm:spPr/>
    </dgm:pt>
    <dgm:pt modelId="{0E8E2CF7-3D05-7D47-B495-DF73F44EFFAE}" type="pres">
      <dgm:prSet presAssocID="{1C7B8A52-535D-4B0F-9367-F6F713351D67}" presName="vert1" presStyleCnt="0"/>
      <dgm:spPr/>
    </dgm:pt>
    <dgm:pt modelId="{01770E77-16F4-F841-AC62-EF789B48BDD5}" type="pres">
      <dgm:prSet presAssocID="{23A28160-1FC7-4C2F-9F0A-F3BA57EAAF81}" presName="thickLine" presStyleLbl="alignNode1" presStyleIdx="2" presStyleCnt="7"/>
      <dgm:spPr/>
    </dgm:pt>
    <dgm:pt modelId="{299D0786-CD75-6640-89C5-7CB3B0AF4306}" type="pres">
      <dgm:prSet presAssocID="{23A28160-1FC7-4C2F-9F0A-F3BA57EAAF81}" presName="horz1" presStyleCnt="0"/>
      <dgm:spPr/>
    </dgm:pt>
    <dgm:pt modelId="{B3874FFE-2457-A948-823B-596C4E99B6B2}" type="pres">
      <dgm:prSet presAssocID="{23A28160-1FC7-4C2F-9F0A-F3BA57EAAF81}" presName="tx1" presStyleLbl="revTx" presStyleIdx="2" presStyleCnt="7"/>
      <dgm:spPr/>
    </dgm:pt>
    <dgm:pt modelId="{F2F7B9BF-0D25-2B4B-B5E1-6892F2D3092F}" type="pres">
      <dgm:prSet presAssocID="{23A28160-1FC7-4C2F-9F0A-F3BA57EAAF81}" presName="vert1" presStyleCnt="0"/>
      <dgm:spPr/>
    </dgm:pt>
    <dgm:pt modelId="{BA646446-EDB1-394E-83C7-635989DE5C6F}" type="pres">
      <dgm:prSet presAssocID="{3D281365-BED7-45A6-A796-CA7C51299B23}" presName="thickLine" presStyleLbl="alignNode1" presStyleIdx="3" presStyleCnt="7"/>
      <dgm:spPr/>
    </dgm:pt>
    <dgm:pt modelId="{4BDC5F7F-579B-3D44-9419-68EFC7614D22}" type="pres">
      <dgm:prSet presAssocID="{3D281365-BED7-45A6-A796-CA7C51299B23}" presName="horz1" presStyleCnt="0"/>
      <dgm:spPr/>
    </dgm:pt>
    <dgm:pt modelId="{70C53744-9F82-7445-9A6E-327815FCA515}" type="pres">
      <dgm:prSet presAssocID="{3D281365-BED7-45A6-A796-CA7C51299B23}" presName="tx1" presStyleLbl="revTx" presStyleIdx="3" presStyleCnt="7"/>
      <dgm:spPr/>
    </dgm:pt>
    <dgm:pt modelId="{D0B4D968-8FB7-1743-AB5D-E6AD1B5D5610}" type="pres">
      <dgm:prSet presAssocID="{3D281365-BED7-45A6-A796-CA7C51299B23}" presName="vert1" presStyleCnt="0"/>
      <dgm:spPr/>
    </dgm:pt>
    <dgm:pt modelId="{CB9B5905-F7B8-DE49-8F6C-52AC9DD4F631}" type="pres">
      <dgm:prSet presAssocID="{46BE0730-A2A4-43F0-B4E8-4E154E7B7876}" presName="thickLine" presStyleLbl="alignNode1" presStyleIdx="4" presStyleCnt="7"/>
      <dgm:spPr/>
    </dgm:pt>
    <dgm:pt modelId="{4BE365F3-9A5C-F443-95C6-EB330ECEA164}" type="pres">
      <dgm:prSet presAssocID="{46BE0730-A2A4-43F0-B4E8-4E154E7B7876}" presName="horz1" presStyleCnt="0"/>
      <dgm:spPr/>
    </dgm:pt>
    <dgm:pt modelId="{1662AB70-7564-6641-A60D-577ACFA0EED9}" type="pres">
      <dgm:prSet presAssocID="{46BE0730-A2A4-43F0-B4E8-4E154E7B7876}" presName="tx1" presStyleLbl="revTx" presStyleIdx="4" presStyleCnt="7"/>
      <dgm:spPr/>
    </dgm:pt>
    <dgm:pt modelId="{18A56B74-50E1-4840-910A-C7052D7070DF}" type="pres">
      <dgm:prSet presAssocID="{46BE0730-A2A4-43F0-B4E8-4E154E7B7876}" presName="vert1" presStyleCnt="0"/>
      <dgm:spPr/>
    </dgm:pt>
    <dgm:pt modelId="{39514A46-4F00-3945-AEAA-B58FDC0EC723}" type="pres">
      <dgm:prSet presAssocID="{BBFE3826-83F4-42D0-9CD6-FD183BF83685}" presName="thickLine" presStyleLbl="alignNode1" presStyleIdx="5" presStyleCnt="7"/>
      <dgm:spPr/>
    </dgm:pt>
    <dgm:pt modelId="{ECDAF13D-4F3F-504D-9895-B355AB552848}" type="pres">
      <dgm:prSet presAssocID="{BBFE3826-83F4-42D0-9CD6-FD183BF83685}" presName="horz1" presStyleCnt="0"/>
      <dgm:spPr/>
    </dgm:pt>
    <dgm:pt modelId="{D27FACE4-8D3A-3749-AC16-503A4E349249}" type="pres">
      <dgm:prSet presAssocID="{BBFE3826-83F4-42D0-9CD6-FD183BF83685}" presName="tx1" presStyleLbl="revTx" presStyleIdx="5" presStyleCnt="7"/>
      <dgm:spPr/>
    </dgm:pt>
    <dgm:pt modelId="{17EED377-1425-584F-9843-848760DB689C}" type="pres">
      <dgm:prSet presAssocID="{BBFE3826-83F4-42D0-9CD6-FD183BF83685}" presName="vert1" presStyleCnt="0"/>
      <dgm:spPr/>
    </dgm:pt>
    <dgm:pt modelId="{36FD305C-02FB-0745-BF16-A4F04B14E6BE}" type="pres">
      <dgm:prSet presAssocID="{1BD2C1F3-EB8E-47CF-81CB-F60A8CDA708D}" presName="thickLine" presStyleLbl="alignNode1" presStyleIdx="6" presStyleCnt="7"/>
      <dgm:spPr/>
    </dgm:pt>
    <dgm:pt modelId="{36F8D982-4A55-A144-85B9-F1DC22172843}" type="pres">
      <dgm:prSet presAssocID="{1BD2C1F3-EB8E-47CF-81CB-F60A8CDA708D}" presName="horz1" presStyleCnt="0"/>
      <dgm:spPr/>
    </dgm:pt>
    <dgm:pt modelId="{DCB962E8-25D1-0941-9368-B95D86A05361}" type="pres">
      <dgm:prSet presAssocID="{1BD2C1F3-EB8E-47CF-81CB-F60A8CDA708D}" presName="tx1" presStyleLbl="revTx" presStyleIdx="6" presStyleCnt="7"/>
      <dgm:spPr/>
    </dgm:pt>
    <dgm:pt modelId="{6927B9D5-CA9D-704D-8DC6-B5411213979B}" type="pres">
      <dgm:prSet presAssocID="{1BD2C1F3-EB8E-47CF-81CB-F60A8CDA708D}" presName="vert1" presStyleCnt="0"/>
      <dgm:spPr/>
    </dgm:pt>
  </dgm:ptLst>
  <dgm:cxnLst>
    <dgm:cxn modelId="{A522E91C-0932-014A-AD03-56B19E9BC3AF}" type="presOf" srcId="{1C7B8A52-535D-4B0F-9367-F6F713351D67}" destId="{6738C327-8FE3-1B46-BE97-F7FF0624E753}" srcOrd="0" destOrd="0" presId="urn:microsoft.com/office/officeart/2008/layout/LinedList"/>
    <dgm:cxn modelId="{4F6E8E2E-E5B2-43FD-8201-D5D3A16E7B56}" srcId="{CACBB0CA-03F7-4CEF-9046-CC545C8293ED}" destId="{3D281365-BED7-45A6-A796-CA7C51299B23}" srcOrd="3" destOrd="0" parTransId="{D5E2AD6B-6E5E-408D-A281-B130BCA52634}" sibTransId="{73B00FDB-6322-43ED-89AA-1017B6D2C61C}"/>
    <dgm:cxn modelId="{9EE65334-A389-49F8-ACC0-8CAFB8E2BE93}" srcId="{CACBB0CA-03F7-4CEF-9046-CC545C8293ED}" destId="{46BE0730-A2A4-43F0-B4E8-4E154E7B7876}" srcOrd="4" destOrd="0" parTransId="{C0D10D89-E9A4-4663-B56C-0D0730961634}" sibTransId="{A48CFB93-9410-4DC8-9172-B36AA89C5BB4}"/>
    <dgm:cxn modelId="{04428A4E-46EB-4391-8C95-19C47F888353}" srcId="{CACBB0CA-03F7-4CEF-9046-CC545C8293ED}" destId="{672351B4-1894-4A58-B6E7-E39C4F916F57}" srcOrd="0" destOrd="0" parTransId="{BE088F86-1A63-4F79-9FF8-8FB532ADA2F4}" sibTransId="{D221A713-9B9A-446C-A8AB-FFB0776B349A}"/>
    <dgm:cxn modelId="{124BED6D-7B2D-3840-93C7-BD49F12F3433}" type="presOf" srcId="{BBFE3826-83F4-42D0-9CD6-FD183BF83685}" destId="{D27FACE4-8D3A-3749-AC16-503A4E349249}" srcOrd="0" destOrd="0" presId="urn:microsoft.com/office/officeart/2008/layout/LinedList"/>
    <dgm:cxn modelId="{8DCA2D7C-4053-0443-BCBC-2A931DD3F52A}" type="presOf" srcId="{1BD2C1F3-EB8E-47CF-81CB-F60A8CDA708D}" destId="{DCB962E8-25D1-0941-9368-B95D86A05361}" srcOrd="0" destOrd="0" presId="urn:microsoft.com/office/officeart/2008/layout/LinedList"/>
    <dgm:cxn modelId="{BD6B6080-6925-4C91-A755-4B0DB6C5BD41}" srcId="{CACBB0CA-03F7-4CEF-9046-CC545C8293ED}" destId="{1C7B8A52-535D-4B0F-9367-F6F713351D67}" srcOrd="1" destOrd="0" parTransId="{57551768-0CF8-4E81-A0EC-E0A556641B87}" sibTransId="{46FBE953-4041-4A16-9645-3E6681E40FEA}"/>
    <dgm:cxn modelId="{3E40A182-B4A8-4E15-9C34-B72BC7731B69}" srcId="{CACBB0CA-03F7-4CEF-9046-CC545C8293ED}" destId="{23A28160-1FC7-4C2F-9F0A-F3BA57EAAF81}" srcOrd="2" destOrd="0" parTransId="{63A9F268-677A-4F7A-A1A2-4811AEA83B4F}" sibTransId="{6DEAE4F9-4ACC-4851-8F55-92263A71ECA6}"/>
    <dgm:cxn modelId="{937ED990-7AA6-1B41-85E6-E9FB7ACCD118}" type="presOf" srcId="{23A28160-1FC7-4C2F-9F0A-F3BA57EAAF81}" destId="{B3874FFE-2457-A948-823B-596C4E99B6B2}" srcOrd="0" destOrd="0" presId="urn:microsoft.com/office/officeart/2008/layout/LinedList"/>
    <dgm:cxn modelId="{5D2E2A96-8C57-0A4C-A37E-FBE7C4F31185}" type="presOf" srcId="{672351B4-1894-4A58-B6E7-E39C4F916F57}" destId="{69ADFDDA-2DB6-3845-B14B-C8A1C36942F4}" srcOrd="0" destOrd="0" presId="urn:microsoft.com/office/officeart/2008/layout/LinedList"/>
    <dgm:cxn modelId="{49D902A3-EC78-4A61-98B5-959BCEBFC25E}" srcId="{CACBB0CA-03F7-4CEF-9046-CC545C8293ED}" destId="{BBFE3826-83F4-42D0-9CD6-FD183BF83685}" srcOrd="5" destOrd="0" parTransId="{BC65106B-F16C-4FB3-8241-9851EF82E127}" sibTransId="{683D56BB-5712-4917-AF94-96BEB1EC7C16}"/>
    <dgm:cxn modelId="{C743FCA5-889A-EF41-98E9-777C34B0F31F}" type="presOf" srcId="{CACBB0CA-03F7-4CEF-9046-CC545C8293ED}" destId="{6C06557A-A11F-1047-8A43-67C5FB4BF0B8}" srcOrd="0" destOrd="0" presId="urn:microsoft.com/office/officeart/2008/layout/LinedList"/>
    <dgm:cxn modelId="{F94102AC-CB27-7343-A72A-DB19048EF076}" type="presOf" srcId="{3D281365-BED7-45A6-A796-CA7C51299B23}" destId="{70C53744-9F82-7445-9A6E-327815FCA515}" srcOrd="0" destOrd="0" presId="urn:microsoft.com/office/officeart/2008/layout/LinedList"/>
    <dgm:cxn modelId="{B01B8CAC-D4E8-412B-AD80-A6A5E8D28DFF}" srcId="{CACBB0CA-03F7-4CEF-9046-CC545C8293ED}" destId="{1BD2C1F3-EB8E-47CF-81CB-F60A8CDA708D}" srcOrd="6" destOrd="0" parTransId="{AB856C73-3414-4990-A0B5-35FC89B4C68E}" sibTransId="{D4A0813F-E214-47B6-93FB-F2EBCE9BAFA3}"/>
    <dgm:cxn modelId="{C5E7DBC6-B4B5-AF44-9511-9FC5DB0CEEAD}" type="presOf" srcId="{46BE0730-A2A4-43F0-B4E8-4E154E7B7876}" destId="{1662AB70-7564-6641-A60D-577ACFA0EED9}" srcOrd="0" destOrd="0" presId="urn:microsoft.com/office/officeart/2008/layout/LinedList"/>
    <dgm:cxn modelId="{51D36A98-301B-7149-BA5B-39991DEDAF3A}" type="presParOf" srcId="{6C06557A-A11F-1047-8A43-67C5FB4BF0B8}" destId="{865C8452-B49C-5442-9FF1-98279EF14BF6}" srcOrd="0" destOrd="0" presId="urn:microsoft.com/office/officeart/2008/layout/LinedList"/>
    <dgm:cxn modelId="{D420ED3B-18C3-3043-AE0D-2B2EE71905EB}" type="presParOf" srcId="{6C06557A-A11F-1047-8A43-67C5FB4BF0B8}" destId="{2A5DA809-4FEB-2548-A2A6-5DA47E222FC4}" srcOrd="1" destOrd="0" presId="urn:microsoft.com/office/officeart/2008/layout/LinedList"/>
    <dgm:cxn modelId="{51795DF9-6D4B-FB4E-BF33-5B3D68104069}" type="presParOf" srcId="{2A5DA809-4FEB-2548-A2A6-5DA47E222FC4}" destId="{69ADFDDA-2DB6-3845-B14B-C8A1C36942F4}" srcOrd="0" destOrd="0" presId="urn:microsoft.com/office/officeart/2008/layout/LinedList"/>
    <dgm:cxn modelId="{42D9A578-4A82-7F41-BF6B-E17D27C75043}" type="presParOf" srcId="{2A5DA809-4FEB-2548-A2A6-5DA47E222FC4}" destId="{3D73928B-3F9F-9749-8F5B-C55A86202520}" srcOrd="1" destOrd="0" presId="urn:microsoft.com/office/officeart/2008/layout/LinedList"/>
    <dgm:cxn modelId="{9C4456FB-1F8D-264C-ABE6-B9D7BE29A240}" type="presParOf" srcId="{6C06557A-A11F-1047-8A43-67C5FB4BF0B8}" destId="{CC621CA1-D4D5-E34C-95A9-66B1B1CF49E8}" srcOrd="2" destOrd="0" presId="urn:microsoft.com/office/officeart/2008/layout/LinedList"/>
    <dgm:cxn modelId="{4BBC6108-B341-9141-A13F-5433519C2AAD}" type="presParOf" srcId="{6C06557A-A11F-1047-8A43-67C5FB4BF0B8}" destId="{FD04FC32-23A5-F049-84F3-BF09E7E781E2}" srcOrd="3" destOrd="0" presId="urn:microsoft.com/office/officeart/2008/layout/LinedList"/>
    <dgm:cxn modelId="{A0163A08-2545-374E-A9C4-FA3C78C36550}" type="presParOf" srcId="{FD04FC32-23A5-F049-84F3-BF09E7E781E2}" destId="{6738C327-8FE3-1B46-BE97-F7FF0624E753}" srcOrd="0" destOrd="0" presId="urn:microsoft.com/office/officeart/2008/layout/LinedList"/>
    <dgm:cxn modelId="{1F8B1795-2BDC-D848-BCBD-8FF74EED657C}" type="presParOf" srcId="{FD04FC32-23A5-F049-84F3-BF09E7E781E2}" destId="{0E8E2CF7-3D05-7D47-B495-DF73F44EFFAE}" srcOrd="1" destOrd="0" presId="urn:microsoft.com/office/officeart/2008/layout/LinedList"/>
    <dgm:cxn modelId="{5BB64D42-C6B4-AA45-8C0D-55DF991A47D2}" type="presParOf" srcId="{6C06557A-A11F-1047-8A43-67C5FB4BF0B8}" destId="{01770E77-16F4-F841-AC62-EF789B48BDD5}" srcOrd="4" destOrd="0" presId="urn:microsoft.com/office/officeart/2008/layout/LinedList"/>
    <dgm:cxn modelId="{D2503841-5A3C-CD47-A22E-FE8C2DC2CB11}" type="presParOf" srcId="{6C06557A-A11F-1047-8A43-67C5FB4BF0B8}" destId="{299D0786-CD75-6640-89C5-7CB3B0AF4306}" srcOrd="5" destOrd="0" presId="urn:microsoft.com/office/officeart/2008/layout/LinedList"/>
    <dgm:cxn modelId="{B523F3D7-8A00-D844-8BB5-A04A838AF514}" type="presParOf" srcId="{299D0786-CD75-6640-89C5-7CB3B0AF4306}" destId="{B3874FFE-2457-A948-823B-596C4E99B6B2}" srcOrd="0" destOrd="0" presId="urn:microsoft.com/office/officeart/2008/layout/LinedList"/>
    <dgm:cxn modelId="{D01047F0-4984-2943-A3B5-B75EEF429DD8}" type="presParOf" srcId="{299D0786-CD75-6640-89C5-7CB3B0AF4306}" destId="{F2F7B9BF-0D25-2B4B-B5E1-6892F2D3092F}" srcOrd="1" destOrd="0" presId="urn:microsoft.com/office/officeart/2008/layout/LinedList"/>
    <dgm:cxn modelId="{117F18C9-F821-584A-B4A9-13AE7D55C70F}" type="presParOf" srcId="{6C06557A-A11F-1047-8A43-67C5FB4BF0B8}" destId="{BA646446-EDB1-394E-83C7-635989DE5C6F}" srcOrd="6" destOrd="0" presId="urn:microsoft.com/office/officeart/2008/layout/LinedList"/>
    <dgm:cxn modelId="{A0D7573D-D55A-8D47-AA4E-74DB543612E2}" type="presParOf" srcId="{6C06557A-A11F-1047-8A43-67C5FB4BF0B8}" destId="{4BDC5F7F-579B-3D44-9419-68EFC7614D22}" srcOrd="7" destOrd="0" presId="urn:microsoft.com/office/officeart/2008/layout/LinedList"/>
    <dgm:cxn modelId="{EB0F0049-F1CB-B643-B280-1DBD875F1016}" type="presParOf" srcId="{4BDC5F7F-579B-3D44-9419-68EFC7614D22}" destId="{70C53744-9F82-7445-9A6E-327815FCA515}" srcOrd="0" destOrd="0" presId="urn:microsoft.com/office/officeart/2008/layout/LinedList"/>
    <dgm:cxn modelId="{D9BDAA93-88D3-8C41-AC41-87F4F10F44E1}" type="presParOf" srcId="{4BDC5F7F-579B-3D44-9419-68EFC7614D22}" destId="{D0B4D968-8FB7-1743-AB5D-E6AD1B5D5610}" srcOrd="1" destOrd="0" presId="urn:microsoft.com/office/officeart/2008/layout/LinedList"/>
    <dgm:cxn modelId="{1936388E-F3D5-6046-8EAC-4D636A8519B1}" type="presParOf" srcId="{6C06557A-A11F-1047-8A43-67C5FB4BF0B8}" destId="{CB9B5905-F7B8-DE49-8F6C-52AC9DD4F631}" srcOrd="8" destOrd="0" presId="urn:microsoft.com/office/officeart/2008/layout/LinedList"/>
    <dgm:cxn modelId="{87CB965D-D714-6542-9F92-86B1CDD91927}" type="presParOf" srcId="{6C06557A-A11F-1047-8A43-67C5FB4BF0B8}" destId="{4BE365F3-9A5C-F443-95C6-EB330ECEA164}" srcOrd="9" destOrd="0" presId="urn:microsoft.com/office/officeart/2008/layout/LinedList"/>
    <dgm:cxn modelId="{C96EBD31-F09C-C749-9EEE-254C008F3A17}" type="presParOf" srcId="{4BE365F3-9A5C-F443-95C6-EB330ECEA164}" destId="{1662AB70-7564-6641-A60D-577ACFA0EED9}" srcOrd="0" destOrd="0" presId="urn:microsoft.com/office/officeart/2008/layout/LinedList"/>
    <dgm:cxn modelId="{8F3BD883-CB23-8D4B-95D7-53436E706F65}" type="presParOf" srcId="{4BE365F3-9A5C-F443-95C6-EB330ECEA164}" destId="{18A56B74-50E1-4840-910A-C7052D7070DF}" srcOrd="1" destOrd="0" presId="urn:microsoft.com/office/officeart/2008/layout/LinedList"/>
    <dgm:cxn modelId="{2B214CDA-E340-8049-8E62-409C977E706B}" type="presParOf" srcId="{6C06557A-A11F-1047-8A43-67C5FB4BF0B8}" destId="{39514A46-4F00-3945-AEAA-B58FDC0EC723}" srcOrd="10" destOrd="0" presId="urn:microsoft.com/office/officeart/2008/layout/LinedList"/>
    <dgm:cxn modelId="{8FA1B82C-C37C-BA40-AE3C-91C2E0748C1A}" type="presParOf" srcId="{6C06557A-A11F-1047-8A43-67C5FB4BF0B8}" destId="{ECDAF13D-4F3F-504D-9895-B355AB552848}" srcOrd="11" destOrd="0" presId="urn:microsoft.com/office/officeart/2008/layout/LinedList"/>
    <dgm:cxn modelId="{712B4718-944B-ED49-86C5-3BE600E6747C}" type="presParOf" srcId="{ECDAF13D-4F3F-504D-9895-B355AB552848}" destId="{D27FACE4-8D3A-3749-AC16-503A4E349249}" srcOrd="0" destOrd="0" presId="urn:microsoft.com/office/officeart/2008/layout/LinedList"/>
    <dgm:cxn modelId="{629DC32D-CCDB-C946-A7FE-82A1A7955AA3}" type="presParOf" srcId="{ECDAF13D-4F3F-504D-9895-B355AB552848}" destId="{17EED377-1425-584F-9843-848760DB689C}" srcOrd="1" destOrd="0" presId="urn:microsoft.com/office/officeart/2008/layout/LinedList"/>
    <dgm:cxn modelId="{5FC5B81D-9942-A440-853A-C631BC40E44E}" type="presParOf" srcId="{6C06557A-A11F-1047-8A43-67C5FB4BF0B8}" destId="{36FD305C-02FB-0745-BF16-A4F04B14E6BE}" srcOrd="12" destOrd="0" presId="urn:microsoft.com/office/officeart/2008/layout/LinedList"/>
    <dgm:cxn modelId="{7E66AA8D-FB20-494B-8B30-025B6415CB7D}" type="presParOf" srcId="{6C06557A-A11F-1047-8A43-67C5FB4BF0B8}" destId="{36F8D982-4A55-A144-85B9-F1DC22172843}" srcOrd="13" destOrd="0" presId="urn:microsoft.com/office/officeart/2008/layout/LinedList"/>
    <dgm:cxn modelId="{DB9EE358-CD14-A94F-A72F-2341479B9591}" type="presParOf" srcId="{36F8D982-4A55-A144-85B9-F1DC22172843}" destId="{DCB962E8-25D1-0941-9368-B95D86A05361}" srcOrd="0" destOrd="0" presId="urn:microsoft.com/office/officeart/2008/layout/LinedList"/>
    <dgm:cxn modelId="{435FB16B-88F0-5F4F-BA1E-20D928CAC70D}" type="presParOf" srcId="{36F8D982-4A55-A144-85B9-F1DC22172843}" destId="{6927B9D5-CA9D-704D-8DC6-B5411213979B}"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07F7B5-9941-4432-BAF8-A685166B3E4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FE0915E-7F36-4D8D-8CCF-CC7DB7B1ADC1}">
      <dgm:prSet custT="1"/>
      <dgm:spPr/>
      <dgm:t>
        <a:bodyPr/>
        <a:lstStyle/>
        <a:p>
          <a:r>
            <a:rPr lang="en-US" sz="1800" b="1" dirty="0"/>
            <a:t>All-American post Criteria </a:t>
          </a:r>
          <a:endParaRPr lang="en-US" sz="1800" dirty="0"/>
        </a:p>
      </dgm:t>
    </dgm:pt>
    <dgm:pt modelId="{8A4F382A-79CD-4860-9446-EA3508F6D7CF}" type="parTrans" cxnId="{74B2F5C9-7193-4D57-A100-C526A95EC837}">
      <dgm:prSet/>
      <dgm:spPr/>
      <dgm:t>
        <a:bodyPr/>
        <a:lstStyle/>
        <a:p>
          <a:endParaRPr lang="en-US"/>
        </a:p>
      </dgm:t>
    </dgm:pt>
    <dgm:pt modelId="{8E90DB06-8CA0-495F-B039-49CEB48A63F2}" type="sibTrans" cxnId="{74B2F5C9-7193-4D57-A100-C526A95EC837}">
      <dgm:prSet/>
      <dgm:spPr/>
      <dgm:t>
        <a:bodyPr/>
        <a:lstStyle/>
        <a:p>
          <a:endParaRPr lang="en-US"/>
        </a:p>
      </dgm:t>
    </dgm:pt>
    <dgm:pt modelId="{168A2E29-D3DD-43C0-BBF8-ADB6DB6C8BCC}">
      <dgm:prSet custT="1"/>
      <dgm:spPr/>
      <dgm:t>
        <a:bodyPr/>
        <a:lstStyle/>
        <a:p>
          <a:r>
            <a:rPr lang="en-US" sz="1400" dirty="0"/>
            <a:t>Membership must be at least 102% </a:t>
          </a:r>
        </a:p>
      </dgm:t>
    </dgm:pt>
    <dgm:pt modelId="{B614A07F-6B3E-4854-93FF-D5B5156D94E4}" type="parTrans" cxnId="{07095C5F-6E30-4A61-8B95-2E0EDA07E423}">
      <dgm:prSet/>
      <dgm:spPr/>
      <dgm:t>
        <a:bodyPr/>
        <a:lstStyle/>
        <a:p>
          <a:endParaRPr lang="en-US"/>
        </a:p>
      </dgm:t>
    </dgm:pt>
    <dgm:pt modelId="{AC8642C8-DD09-49FB-A634-AE6DD02A8A3E}" type="sibTrans" cxnId="{07095C5F-6E30-4A61-8B95-2E0EDA07E423}">
      <dgm:prSet/>
      <dgm:spPr/>
      <dgm:t>
        <a:bodyPr/>
        <a:lstStyle/>
        <a:p>
          <a:endParaRPr lang="en-US"/>
        </a:p>
      </dgm:t>
    </dgm:pt>
    <dgm:pt modelId="{DCAD0001-968B-4338-9BED-445213265BAB}">
      <dgm:prSet custT="1"/>
      <dgm:spPr/>
      <dgm:t>
        <a:bodyPr/>
        <a:lstStyle/>
        <a:p>
          <a:r>
            <a:rPr lang="en-US" sz="1400" dirty="0"/>
            <a:t>Must conduct two Membership recruiting events, submit reports through All-American Dashboard </a:t>
          </a:r>
        </a:p>
      </dgm:t>
    </dgm:pt>
    <dgm:pt modelId="{320249EB-1CFA-4A1E-8EEC-438E6860BA62}" type="parTrans" cxnId="{14AFAB35-E71F-438C-A4CB-2BE629378CEB}">
      <dgm:prSet/>
      <dgm:spPr/>
      <dgm:t>
        <a:bodyPr/>
        <a:lstStyle/>
        <a:p>
          <a:endParaRPr lang="en-US"/>
        </a:p>
      </dgm:t>
    </dgm:pt>
    <dgm:pt modelId="{C395793A-0D88-4EFE-88A6-CEE8A282D593}" type="sibTrans" cxnId="{14AFAB35-E71F-438C-A4CB-2BE629378CEB}">
      <dgm:prSet/>
      <dgm:spPr/>
      <dgm:t>
        <a:bodyPr/>
        <a:lstStyle/>
        <a:p>
          <a:endParaRPr lang="en-US"/>
        </a:p>
      </dgm:t>
    </dgm:pt>
    <dgm:pt modelId="{6A2ABE9B-5A2B-4EEA-A615-8CD9D59F805A}">
      <dgm:prSet custT="1"/>
      <dgm:spPr/>
      <dgm:t>
        <a:bodyPr/>
        <a:lstStyle/>
        <a:p>
          <a:r>
            <a:rPr lang="en-US" sz="1400" dirty="0"/>
            <a:t>post-Election Report must be submitted to National Headquarters </a:t>
          </a:r>
        </a:p>
      </dgm:t>
    </dgm:pt>
    <dgm:pt modelId="{31DCE625-A5CD-4C0C-946D-D92C8F0E8D6A}" type="parTrans" cxnId="{511954DD-8866-45DC-98E2-A3D4FE2C2119}">
      <dgm:prSet/>
      <dgm:spPr/>
      <dgm:t>
        <a:bodyPr/>
        <a:lstStyle/>
        <a:p>
          <a:endParaRPr lang="en-US"/>
        </a:p>
      </dgm:t>
    </dgm:pt>
    <dgm:pt modelId="{D86A28FD-AE05-4799-9A55-8416A4C45C0A}" type="sibTrans" cxnId="{511954DD-8866-45DC-98E2-A3D4FE2C2119}">
      <dgm:prSet/>
      <dgm:spPr/>
      <dgm:t>
        <a:bodyPr/>
        <a:lstStyle/>
        <a:p>
          <a:endParaRPr lang="en-US"/>
        </a:p>
      </dgm:t>
    </dgm:pt>
    <dgm:pt modelId="{122C5309-5BB1-48FB-925E-DDA3E4B45E43}">
      <dgm:prSet custT="1"/>
      <dgm:spPr/>
      <dgm:t>
        <a:bodyPr/>
        <a:lstStyle/>
        <a:p>
          <a:r>
            <a:rPr lang="en-US" sz="1400" dirty="0"/>
            <a:t>Meet all the following Program Participation Criteria: Voice of Democracy - minimum of one entry advanced to district</a:t>
          </a:r>
        </a:p>
      </dgm:t>
    </dgm:pt>
    <dgm:pt modelId="{5D5050BF-1BF6-474B-B2E4-A8E9D787B71E}" type="parTrans" cxnId="{F05B8988-A1CC-4673-A20D-4E77E6CFE6E5}">
      <dgm:prSet/>
      <dgm:spPr/>
      <dgm:t>
        <a:bodyPr/>
        <a:lstStyle/>
        <a:p>
          <a:endParaRPr lang="en-US"/>
        </a:p>
      </dgm:t>
    </dgm:pt>
    <dgm:pt modelId="{30F34136-0210-4F47-9E3F-052FF6758EB4}" type="sibTrans" cxnId="{F05B8988-A1CC-4673-A20D-4E77E6CFE6E5}">
      <dgm:prSet/>
      <dgm:spPr/>
      <dgm:t>
        <a:bodyPr/>
        <a:lstStyle/>
        <a:p>
          <a:endParaRPr lang="en-US"/>
        </a:p>
      </dgm:t>
    </dgm:pt>
    <dgm:pt modelId="{24A83FD1-4B63-4660-A58A-4F2E5F97B21B}">
      <dgm:prSet custT="1"/>
      <dgm:spPr/>
      <dgm:t>
        <a:bodyPr/>
        <a:lstStyle/>
        <a:p>
          <a:r>
            <a:rPr lang="en-US" sz="1400" dirty="0"/>
            <a:t>Patriots Pen - minimum of one entry advanced to district</a:t>
          </a:r>
        </a:p>
      </dgm:t>
    </dgm:pt>
    <dgm:pt modelId="{7EF85C83-7725-4B2B-85FC-73BD46BF3073}" type="parTrans" cxnId="{952F949A-A294-4689-AE94-C52572DFB297}">
      <dgm:prSet/>
      <dgm:spPr/>
      <dgm:t>
        <a:bodyPr/>
        <a:lstStyle/>
        <a:p>
          <a:endParaRPr lang="en-US"/>
        </a:p>
      </dgm:t>
    </dgm:pt>
    <dgm:pt modelId="{48A7C2FF-0DCC-4C09-9A0D-CCB5CC6B24D6}" type="sibTrans" cxnId="{952F949A-A294-4689-AE94-C52572DFB297}">
      <dgm:prSet/>
      <dgm:spPr/>
      <dgm:t>
        <a:bodyPr/>
        <a:lstStyle/>
        <a:p>
          <a:endParaRPr lang="en-US"/>
        </a:p>
      </dgm:t>
    </dgm:pt>
    <dgm:pt modelId="{7C8A3E7F-ABB3-41A3-9DCE-A36864639F53}">
      <dgm:prSet custT="1"/>
      <dgm:spPr/>
      <dgm:t>
        <a:bodyPr/>
        <a:lstStyle/>
        <a:p>
          <a:r>
            <a:rPr lang="en-US" sz="1400" dirty="0"/>
            <a:t>Hold a fundraiser with the proceeds going to Veterans &amp; Military Support Programs Services, minimum of $100</a:t>
          </a:r>
          <a:endParaRPr lang="en-US" sz="1000" dirty="0"/>
        </a:p>
      </dgm:t>
    </dgm:pt>
    <dgm:pt modelId="{B796981C-CBBF-48F7-885A-071973BFE00E}" type="parTrans" cxnId="{8616F7D9-9724-4226-A91A-6CA8DF142AFD}">
      <dgm:prSet/>
      <dgm:spPr/>
      <dgm:t>
        <a:bodyPr/>
        <a:lstStyle/>
        <a:p>
          <a:endParaRPr lang="en-US"/>
        </a:p>
      </dgm:t>
    </dgm:pt>
    <dgm:pt modelId="{B95B4F37-20B4-41C9-AB67-1247CCEC16D8}" type="sibTrans" cxnId="{8616F7D9-9724-4226-A91A-6CA8DF142AFD}">
      <dgm:prSet/>
      <dgm:spPr/>
      <dgm:t>
        <a:bodyPr/>
        <a:lstStyle/>
        <a:p>
          <a:endParaRPr lang="en-US"/>
        </a:p>
      </dgm:t>
    </dgm:pt>
    <dgm:pt modelId="{E9C29DAC-89AF-4D64-85D6-D7A1BE8D3889}">
      <dgm:prSet custT="1"/>
      <dgm:spPr/>
      <dgm:t>
        <a:bodyPr/>
        <a:lstStyle/>
        <a:p>
          <a:r>
            <a:rPr lang="en-US" sz="1400" dirty="0"/>
            <a:t>National Citizenship Education Teachers Award – one entry advanced to Department judging</a:t>
          </a:r>
        </a:p>
      </dgm:t>
    </dgm:pt>
    <dgm:pt modelId="{AEDD45A7-B394-4D4E-BFA1-BBFADBB6D590}" type="parTrans" cxnId="{FEF373EF-C61A-4D26-9778-5B8897EFE741}">
      <dgm:prSet/>
      <dgm:spPr/>
      <dgm:t>
        <a:bodyPr/>
        <a:lstStyle/>
        <a:p>
          <a:endParaRPr lang="en-US"/>
        </a:p>
      </dgm:t>
    </dgm:pt>
    <dgm:pt modelId="{ED31F68A-9A14-4E0C-B3A5-D66246896115}" type="sibTrans" cxnId="{FEF373EF-C61A-4D26-9778-5B8897EFE741}">
      <dgm:prSet/>
      <dgm:spPr/>
      <dgm:t>
        <a:bodyPr/>
        <a:lstStyle/>
        <a:p>
          <a:endParaRPr lang="en-US"/>
        </a:p>
      </dgm:t>
    </dgm:pt>
    <dgm:pt modelId="{86F2BF5B-58F5-4806-8F4A-DAEA20824CB9}">
      <dgm:prSet custT="1"/>
      <dgm:spPr/>
      <dgm:t>
        <a:bodyPr/>
        <a:lstStyle/>
        <a:p>
          <a:r>
            <a:rPr lang="en-US" sz="1400" dirty="0"/>
            <a:t>A post must submit a community service report quarterly to their department for submission to the All-American Dashboard </a:t>
          </a:r>
        </a:p>
      </dgm:t>
    </dgm:pt>
    <dgm:pt modelId="{A7050F4E-2E83-4DDA-8BC3-E17C26281A88}" type="parTrans" cxnId="{22A82C45-5718-4C6F-9493-EE81113CBED2}">
      <dgm:prSet/>
      <dgm:spPr/>
      <dgm:t>
        <a:bodyPr/>
        <a:lstStyle/>
        <a:p>
          <a:endParaRPr lang="en-US"/>
        </a:p>
      </dgm:t>
    </dgm:pt>
    <dgm:pt modelId="{DC70E83F-9C3C-44FF-B909-AA897334564E}" type="sibTrans" cxnId="{22A82C45-5718-4C6F-9493-EE81113CBED2}">
      <dgm:prSet/>
      <dgm:spPr/>
      <dgm:t>
        <a:bodyPr/>
        <a:lstStyle/>
        <a:p>
          <a:endParaRPr lang="en-US"/>
        </a:p>
      </dgm:t>
    </dgm:pt>
    <dgm:pt modelId="{9291535F-D74D-420A-BF87-601522499B11}">
      <dgm:prSet custT="1"/>
      <dgm:spPr/>
      <dgm:t>
        <a:bodyPr/>
        <a:lstStyle/>
        <a:p>
          <a:r>
            <a:rPr lang="en-US" sz="1400" dirty="0"/>
            <a:t>Buddy Poppy- Purchase Three per member in the post </a:t>
          </a:r>
        </a:p>
      </dgm:t>
    </dgm:pt>
    <dgm:pt modelId="{D524DB57-5A30-474F-AADA-32AB08F59A07}" type="parTrans" cxnId="{0E886B73-98DF-4B31-B476-C051F00D784B}">
      <dgm:prSet/>
      <dgm:spPr/>
      <dgm:t>
        <a:bodyPr/>
        <a:lstStyle/>
        <a:p>
          <a:endParaRPr lang="en-US"/>
        </a:p>
      </dgm:t>
    </dgm:pt>
    <dgm:pt modelId="{BFEEF61B-1207-4FFC-BCC7-A2D45040AC61}" type="sibTrans" cxnId="{0E886B73-98DF-4B31-B476-C051F00D784B}">
      <dgm:prSet/>
      <dgm:spPr/>
      <dgm:t>
        <a:bodyPr/>
        <a:lstStyle/>
        <a:p>
          <a:endParaRPr lang="en-US"/>
        </a:p>
      </dgm:t>
    </dgm:pt>
    <dgm:pt modelId="{8C06BA52-CC41-574B-BB69-A4FA7A86DCB7}" type="pres">
      <dgm:prSet presAssocID="{3307F7B5-9941-4432-BAF8-A685166B3E43}" presName="diagram" presStyleCnt="0">
        <dgm:presLayoutVars>
          <dgm:dir/>
          <dgm:resizeHandles val="exact"/>
        </dgm:presLayoutVars>
      </dgm:prSet>
      <dgm:spPr/>
    </dgm:pt>
    <dgm:pt modelId="{F9FDA9C4-574B-B345-8FE1-CDB56C10E79C}" type="pres">
      <dgm:prSet presAssocID="{8FE0915E-7F36-4D8D-8CCF-CC7DB7B1ADC1}" presName="node" presStyleLbl="node1" presStyleIdx="0" presStyleCnt="10">
        <dgm:presLayoutVars>
          <dgm:bulletEnabled val="1"/>
        </dgm:presLayoutVars>
      </dgm:prSet>
      <dgm:spPr/>
    </dgm:pt>
    <dgm:pt modelId="{DE95465A-BEB5-A34D-B55D-43E822E9A09B}" type="pres">
      <dgm:prSet presAssocID="{8E90DB06-8CA0-495F-B039-49CEB48A63F2}" presName="sibTrans" presStyleCnt="0"/>
      <dgm:spPr/>
    </dgm:pt>
    <dgm:pt modelId="{CDE33908-674A-D740-8FC9-95776ECD9D65}" type="pres">
      <dgm:prSet presAssocID="{168A2E29-D3DD-43C0-BBF8-ADB6DB6C8BCC}" presName="node" presStyleLbl="node1" presStyleIdx="1" presStyleCnt="10">
        <dgm:presLayoutVars>
          <dgm:bulletEnabled val="1"/>
        </dgm:presLayoutVars>
      </dgm:prSet>
      <dgm:spPr/>
    </dgm:pt>
    <dgm:pt modelId="{5F6102D0-F650-3743-9CC2-FD0E021465FF}" type="pres">
      <dgm:prSet presAssocID="{AC8642C8-DD09-49FB-A634-AE6DD02A8A3E}" presName="sibTrans" presStyleCnt="0"/>
      <dgm:spPr/>
    </dgm:pt>
    <dgm:pt modelId="{EBB3CE13-AE68-BB43-9AE6-C960496E67B0}" type="pres">
      <dgm:prSet presAssocID="{DCAD0001-968B-4338-9BED-445213265BAB}" presName="node" presStyleLbl="node1" presStyleIdx="2" presStyleCnt="10">
        <dgm:presLayoutVars>
          <dgm:bulletEnabled val="1"/>
        </dgm:presLayoutVars>
      </dgm:prSet>
      <dgm:spPr/>
    </dgm:pt>
    <dgm:pt modelId="{ABF57EE4-644B-AB4E-A6E3-03D5B25D2004}" type="pres">
      <dgm:prSet presAssocID="{C395793A-0D88-4EFE-88A6-CEE8A282D593}" presName="sibTrans" presStyleCnt="0"/>
      <dgm:spPr/>
    </dgm:pt>
    <dgm:pt modelId="{C037524D-51FE-ED4C-82D8-86249202BBC1}" type="pres">
      <dgm:prSet presAssocID="{6A2ABE9B-5A2B-4EEA-A615-8CD9D59F805A}" presName="node" presStyleLbl="node1" presStyleIdx="3" presStyleCnt="10">
        <dgm:presLayoutVars>
          <dgm:bulletEnabled val="1"/>
        </dgm:presLayoutVars>
      </dgm:prSet>
      <dgm:spPr/>
    </dgm:pt>
    <dgm:pt modelId="{7445BED9-15ED-FC46-9C23-C7ED3C8F3997}" type="pres">
      <dgm:prSet presAssocID="{D86A28FD-AE05-4799-9A55-8416A4C45C0A}" presName="sibTrans" presStyleCnt="0"/>
      <dgm:spPr/>
    </dgm:pt>
    <dgm:pt modelId="{0DFC6F65-33EE-A544-8912-60D9FBA256A5}" type="pres">
      <dgm:prSet presAssocID="{122C5309-5BB1-48FB-925E-DDA3E4B45E43}" presName="node" presStyleLbl="node1" presStyleIdx="4" presStyleCnt="10">
        <dgm:presLayoutVars>
          <dgm:bulletEnabled val="1"/>
        </dgm:presLayoutVars>
      </dgm:prSet>
      <dgm:spPr/>
    </dgm:pt>
    <dgm:pt modelId="{D0D31793-5139-0B4F-807C-E853085E08A9}" type="pres">
      <dgm:prSet presAssocID="{30F34136-0210-4F47-9E3F-052FF6758EB4}" presName="sibTrans" presStyleCnt="0"/>
      <dgm:spPr/>
    </dgm:pt>
    <dgm:pt modelId="{D3BBF462-0FAA-C740-9F90-68F297D1CB08}" type="pres">
      <dgm:prSet presAssocID="{24A83FD1-4B63-4660-A58A-4F2E5F97B21B}" presName="node" presStyleLbl="node1" presStyleIdx="5" presStyleCnt="10">
        <dgm:presLayoutVars>
          <dgm:bulletEnabled val="1"/>
        </dgm:presLayoutVars>
      </dgm:prSet>
      <dgm:spPr/>
    </dgm:pt>
    <dgm:pt modelId="{E9C6E8D7-3EA0-984F-B7D3-1D27AC3EFD9A}" type="pres">
      <dgm:prSet presAssocID="{48A7C2FF-0DCC-4C09-9A0D-CCB5CC6B24D6}" presName="sibTrans" presStyleCnt="0"/>
      <dgm:spPr/>
    </dgm:pt>
    <dgm:pt modelId="{9BF627D9-5B29-5D4C-B3E8-DBA7750CEA13}" type="pres">
      <dgm:prSet presAssocID="{7C8A3E7F-ABB3-41A3-9DCE-A36864639F53}" presName="node" presStyleLbl="node1" presStyleIdx="6" presStyleCnt="10">
        <dgm:presLayoutVars>
          <dgm:bulletEnabled val="1"/>
        </dgm:presLayoutVars>
      </dgm:prSet>
      <dgm:spPr/>
    </dgm:pt>
    <dgm:pt modelId="{384CB082-123C-F948-928A-6F97CD8A25DF}" type="pres">
      <dgm:prSet presAssocID="{B95B4F37-20B4-41C9-AB67-1247CCEC16D8}" presName="sibTrans" presStyleCnt="0"/>
      <dgm:spPr/>
    </dgm:pt>
    <dgm:pt modelId="{64B229FD-A83C-4C4D-8BFE-1A7BAD349278}" type="pres">
      <dgm:prSet presAssocID="{E9C29DAC-89AF-4D64-85D6-D7A1BE8D3889}" presName="node" presStyleLbl="node1" presStyleIdx="7" presStyleCnt="10">
        <dgm:presLayoutVars>
          <dgm:bulletEnabled val="1"/>
        </dgm:presLayoutVars>
      </dgm:prSet>
      <dgm:spPr/>
    </dgm:pt>
    <dgm:pt modelId="{907D0B82-0F44-664A-8E3D-D90E8175765E}" type="pres">
      <dgm:prSet presAssocID="{ED31F68A-9A14-4E0C-B3A5-D66246896115}" presName="sibTrans" presStyleCnt="0"/>
      <dgm:spPr/>
    </dgm:pt>
    <dgm:pt modelId="{5E097E02-A226-3E43-902C-D166DC505E3B}" type="pres">
      <dgm:prSet presAssocID="{86F2BF5B-58F5-4806-8F4A-DAEA20824CB9}" presName="node" presStyleLbl="node1" presStyleIdx="8" presStyleCnt="10">
        <dgm:presLayoutVars>
          <dgm:bulletEnabled val="1"/>
        </dgm:presLayoutVars>
      </dgm:prSet>
      <dgm:spPr/>
    </dgm:pt>
    <dgm:pt modelId="{CDE80286-F42E-1C47-AA9B-F32498313F9D}" type="pres">
      <dgm:prSet presAssocID="{DC70E83F-9C3C-44FF-B909-AA897334564E}" presName="sibTrans" presStyleCnt="0"/>
      <dgm:spPr/>
    </dgm:pt>
    <dgm:pt modelId="{6818212B-3C4C-5E49-B22E-08E39BD62907}" type="pres">
      <dgm:prSet presAssocID="{9291535F-D74D-420A-BF87-601522499B11}" presName="node" presStyleLbl="node1" presStyleIdx="9" presStyleCnt="10">
        <dgm:presLayoutVars>
          <dgm:bulletEnabled val="1"/>
        </dgm:presLayoutVars>
      </dgm:prSet>
      <dgm:spPr/>
    </dgm:pt>
  </dgm:ptLst>
  <dgm:cxnLst>
    <dgm:cxn modelId="{8755D611-89A8-D746-B3A8-5C11CF400E06}" type="presOf" srcId="{DCAD0001-968B-4338-9BED-445213265BAB}" destId="{EBB3CE13-AE68-BB43-9AE6-C960496E67B0}" srcOrd="0" destOrd="0" presId="urn:microsoft.com/office/officeart/2005/8/layout/default"/>
    <dgm:cxn modelId="{25CD2715-D0AB-6B4F-87F1-3ED0764DD246}" type="presOf" srcId="{E9C29DAC-89AF-4D64-85D6-D7A1BE8D3889}" destId="{64B229FD-A83C-4C4D-8BFE-1A7BAD349278}" srcOrd="0" destOrd="0" presId="urn:microsoft.com/office/officeart/2005/8/layout/default"/>
    <dgm:cxn modelId="{14AFAB35-E71F-438C-A4CB-2BE629378CEB}" srcId="{3307F7B5-9941-4432-BAF8-A685166B3E43}" destId="{DCAD0001-968B-4338-9BED-445213265BAB}" srcOrd="2" destOrd="0" parTransId="{320249EB-1CFA-4A1E-8EEC-438E6860BA62}" sibTransId="{C395793A-0D88-4EFE-88A6-CEE8A282D593}"/>
    <dgm:cxn modelId="{22A82C45-5718-4C6F-9493-EE81113CBED2}" srcId="{3307F7B5-9941-4432-BAF8-A685166B3E43}" destId="{86F2BF5B-58F5-4806-8F4A-DAEA20824CB9}" srcOrd="8" destOrd="0" parTransId="{A7050F4E-2E83-4DDA-8BC3-E17C26281A88}" sibTransId="{DC70E83F-9C3C-44FF-B909-AA897334564E}"/>
    <dgm:cxn modelId="{F7D32153-8E2D-A141-9B04-83EA7F0AF265}" type="presOf" srcId="{9291535F-D74D-420A-BF87-601522499B11}" destId="{6818212B-3C4C-5E49-B22E-08E39BD62907}" srcOrd="0" destOrd="0" presId="urn:microsoft.com/office/officeart/2005/8/layout/default"/>
    <dgm:cxn modelId="{07095C5F-6E30-4A61-8B95-2E0EDA07E423}" srcId="{3307F7B5-9941-4432-BAF8-A685166B3E43}" destId="{168A2E29-D3DD-43C0-BBF8-ADB6DB6C8BCC}" srcOrd="1" destOrd="0" parTransId="{B614A07F-6B3E-4854-93FF-D5B5156D94E4}" sibTransId="{AC8642C8-DD09-49FB-A634-AE6DD02A8A3E}"/>
    <dgm:cxn modelId="{0E886B73-98DF-4B31-B476-C051F00D784B}" srcId="{3307F7B5-9941-4432-BAF8-A685166B3E43}" destId="{9291535F-D74D-420A-BF87-601522499B11}" srcOrd="9" destOrd="0" parTransId="{D524DB57-5A30-474F-AADA-32AB08F59A07}" sibTransId="{BFEEF61B-1207-4FFC-BCC7-A2D45040AC61}"/>
    <dgm:cxn modelId="{F05B8988-A1CC-4673-A20D-4E77E6CFE6E5}" srcId="{3307F7B5-9941-4432-BAF8-A685166B3E43}" destId="{122C5309-5BB1-48FB-925E-DDA3E4B45E43}" srcOrd="4" destOrd="0" parTransId="{5D5050BF-1BF6-474B-B2E4-A8E9D787B71E}" sibTransId="{30F34136-0210-4F47-9E3F-052FF6758EB4}"/>
    <dgm:cxn modelId="{A7A4AA8A-E6F6-A743-948D-66FCF612C67B}" type="presOf" srcId="{8FE0915E-7F36-4D8D-8CCF-CC7DB7B1ADC1}" destId="{F9FDA9C4-574B-B345-8FE1-CDB56C10E79C}" srcOrd="0" destOrd="0" presId="urn:microsoft.com/office/officeart/2005/8/layout/default"/>
    <dgm:cxn modelId="{952F949A-A294-4689-AE94-C52572DFB297}" srcId="{3307F7B5-9941-4432-BAF8-A685166B3E43}" destId="{24A83FD1-4B63-4660-A58A-4F2E5F97B21B}" srcOrd="5" destOrd="0" parTransId="{7EF85C83-7725-4B2B-85FC-73BD46BF3073}" sibTransId="{48A7C2FF-0DCC-4C09-9A0D-CCB5CC6B24D6}"/>
    <dgm:cxn modelId="{D4FA369C-307C-F54A-86C4-EDC712A0CC9D}" type="presOf" srcId="{3307F7B5-9941-4432-BAF8-A685166B3E43}" destId="{8C06BA52-CC41-574B-BB69-A4FA7A86DCB7}" srcOrd="0" destOrd="0" presId="urn:microsoft.com/office/officeart/2005/8/layout/default"/>
    <dgm:cxn modelId="{E077A69E-95B0-1D41-B77F-92FCA209466C}" type="presOf" srcId="{122C5309-5BB1-48FB-925E-DDA3E4B45E43}" destId="{0DFC6F65-33EE-A544-8912-60D9FBA256A5}" srcOrd="0" destOrd="0" presId="urn:microsoft.com/office/officeart/2005/8/layout/default"/>
    <dgm:cxn modelId="{5396C0AB-7AB2-9847-A6A0-9F6391054D97}" type="presOf" srcId="{7C8A3E7F-ABB3-41A3-9DCE-A36864639F53}" destId="{9BF627D9-5B29-5D4C-B3E8-DBA7750CEA13}" srcOrd="0" destOrd="0" presId="urn:microsoft.com/office/officeart/2005/8/layout/default"/>
    <dgm:cxn modelId="{6A4F53AE-549F-6948-AC6E-BCCC68880730}" type="presOf" srcId="{168A2E29-D3DD-43C0-BBF8-ADB6DB6C8BCC}" destId="{CDE33908-674A-D740-8FC9-95776ECD9D65}" srcOrd="0" destOrd="0" presId="urn:microsoft.com/office/officeart/2005/8/layout/default"/>
    <dgm:cxn modelId="{74B2F5C9-7193-4D57-A100-C526A95EC837}" srcId="{3307F7B5-9941-4432-BAF8-A685166B3E43}" destId="{8FE0915E-7F36-4D8D-8CCF-CC7DB7B1ADC1}" srcOrd="0" destOrd="0" parTransId="{8A4F382A-79CD-4860-9446-EA3508F6D7CF}" sibTransId="{8E90DB06-8CA0-495F-B039-49CEB48A63F2}"/>
    <dgm:cxn modelId="{B3AC46D8-765D-A74C-89E7-CB9F566959EB}" type="presOf" srcId="{86F2BF5B-58F5-4806-8F4A-DAEA20824CB9}" destId="{5E097E02-A226-3E43-902C-D166DC505E3B}" srcOrd="0" destOrd="0" presId="urn:microsoft.com/office/officeart/2005/8/layout/default"/>
    <dgm:cxn modelId="{8616F7D9-9724-4226-A91A-6CA8DF142AFD}" srcId="{3307F7B5-9941-4432-BAF8-A685166B3E43}" destId="{7C8A3E7F-ABB3-41A3-9DCE-A36864639F53}" srcOrd="6" destOrd="0" parTransId="{B796981C-CBBF-48F7-885A-071973BFE00E}" sibTransId="{B95B4F37-20B4-41C9-AB67-1247CCEC16D8}"/>
    <dgm:cxn modelId="{511954DD-8866-45DC-98E2-A3D4FE2C2119}" srcId="{3307F7B5-9941-4432-BAF8-A685166B3E43}" destId="{6A2ABE9B-5A2B-4EEA-A615-8CD9D59F805A}" srcOrd="3" destOrd="0" parTransId="{31DCE625-A5CD-4C0C-946D-D92C8F0E8D6A}" sibTransId="{D86A28FD-AE05-4799-9A55-8416A4C45C0A}"/>
    <dgm:cxn modelId="{676775E5-6E54-354A-90EA-EB01F8A02EA4}" type="presOf" srcId="{24A83FD1-4B63-4660-A58A-4F2E5F97B21B}" destId="{D3BBF462-0FAA-C740-9F90-68F297D1CB08}" srcOrd="0" destOrd="0" presId="urn:microsoft.com/office/officeart/2005/8/layout/default"/>
    <dgm:cxn modelId="{FEF373EF-C61A-4D26-9778-5B8897EFE741}" srcId="{3307F7B5-9941-4432-BAF8-A685166B3E43}" destId="{E9C29DAC-89AF-4D64-85D6-D7A1BE8D3889}" srcOrd="7" destOrd="0" parTransId="{AEDD45A7-B394-4D4E-BFA1-BBFADBB6D590}" sibTransId="{ED31F68A-9A14-4E0C-B3A5-D66246896115}"/>
    <dgm:cxn modelId="{F6148AEF-8E5E-EF4B-A13C-028890F77025}" type="presOf" srcId="{6A2ABE9B-5A2B-4EEA-A615-8CD9D59F805A}" destId="{C037524D-51FE-ED4C-82D8-86249202BBC1}" srcOrd="0" destOrd="0" presId="urn:microsoft.com/office/officeart/2005/8/layout/default"/>
    <dgm:cxn modelId="{B5118185-9F33-7442-B5F9-CDE658452E78}" type="presParOf" srcId="{8C06BA52-CC41-574B-BB69-A4FA7A86DCB7}" destId="{F9FDA9C4-574B-B345-8FE1-CDB56C10E79C}" srcOrd="0" destOrd="0" presId="urn:microsoft.com/office/officeart/2005/8/layout/default"/>
    <dgm:cxn modelId="{594D2A9F-FC14-AF42-8AB2-4E349389C57A}" type="presParOf" srcId="{8C06BA52-CC41-574B-BB69-A4FA7A86DCB7}" destId="{DE95465A-BEB5-A34D-B55D-43E822E9A09B}" srcOrd="1" destOrd="0" presId="urn:microsoft.com/office/officeart/2005/8/layout/default"/>
    <dgm:cxn modelId="{3AF06C66-C4C9-3C46-91DC-8B4E91FB6D40}" type="presParOf" srcId="{8C06BA52-CC41-574B-BB69-A4FA7A86DCB7}" destId="{CDE33908-674A-D740-8FC9-95776ECD9D65}" srcOrd="2" destOrd="0" presId="urn:microsoft.com/office/officeart/2005/8/layout/default"/>
    <dgm:cxn modelId="{6EFDF62F-3C01-7D40-A753-E6E9603DE38F}" type="presParOf" srcId="{8C06BA52-CC41-574B-BB69-A4FA7A86DCB7}" destId="{5F6102D0-F650-3743-9CC2-FD0E021465FF}" srcOrd="3" destOrd="0" presId="urn:microsoft.com/office/officeart/2005/8/layout/default"/>
    <dgm:cxn modelId="{A70EB132-8DED-FE40-866E-156F59FD32FB}" type="presParOf" srcId="{8C06BA52-CC41-574B-BB69-A4FA7A86DCB7}" destId="{EBB3CE13-AE68-BB43-9AE6-C960496E67B0}" srcOrd="4" destOrd="0" presId="urn:microsoft.com/office/officeart/2005/8/layout/default"/>
    <dgm:cxn modelId="{FF17B0CC-7FB6-6D43-B33B-A75831F0DDF2}" type="presParOf" srcId="{8C06BA52-CC41-574B-BB69-A4FA7A86DCB7}" destId="{ABF57EE4-644B-AB4E-A6E3-03D5B25D2004}" srcOrd="5" destOrd="0" presId="urn:microsoft.com/office/officeart/2005/8/layout/default"/>
    <dgm:cxn modelId="{CB83E44A-5E94-C74F-A1AA-E69CAEB51C09}" type="presParOf" srcId="{8C06BA52-CC41-574B-BB69-A4FA7A86DCB7}" destId="{C037524D-51FE-ED4C-82D8-86249202BBC1}" srcOrd="6" destOrd="0" presId="urn:microsoft.com/office/officeart/2005/8/layout/default"/>
    <dgm:cxn modelId="{44C8FE1D-3C8E-4746-AC5D-BE49B1D07D8A}" type="presParOf" srcId="{8C06BA52-CC41-574B-BB69-A4FA7A86DCB7}" destId="{7445BED9-15ED-FC46-9C23-C7ED3C8F3997}" srcOrd="7" destOrd="0" presId="urn:microsoft.com/office/officeart/2005/8/layout/default"/>
    <dgm:cxn modelId="{160161C5-5A82-BF44-A208-042390CA6385}" type="presParOf" srcId="{8C06BA52-CC41-574B-BB69-A4FA7A86DCB7}" destId="{0DFC6F65-33EE-A544-8912-60D9FBA256A5}" srcOrd="8" destOrd="0" presId="urn:microsoft.com/office/officeart/2005/8/layout/default"/>
    <dgm:cxn modelId="{78D6C1BA-7827-4341-841C-DF4103A7A2E9}" type="presParOf" srcId="{8C06BA52-CC41-574B-BB69-A4FA7A86DCB7}" destId="{D0D31793-5139-0B4F-807C-E853085E08A9}" srcOrd="9" destOrd="0" presId="urn:microsoft.com/office/officeart/2005/8/layout/default"/>
    <dgm:cxn modelId="{06D7AE5E-BB24-654E-A5CB-75595BA46C67}" type="presParOf" srcId="{8C06BA52-CC41-574B-BB69-A4FA7A86DCB7}" destId="{D3BBF462-0FAA-C740-9F90-68F297D1CB08}" srcOrd="10" destOrd="0" presId="urn:microsoft.com/office/officeart/2005/8/layout/default"/>
    <dgm:cxn modelId="{59E80FE8-EEE6-7F44-8A5A-3EF33E888285}" type="presParOf" srcId="{8C06BA52-CC41-574B-BB69-A4FA7A86DCB7}" destId="{E9C6E8D7-3EA0-984F-B7D3-1D27AC3EFD9A}" srcOrd="11" destOrd="0" presId="urn:microsoft.com/office/officeart/2005/8/layout/default"/>
    <dgm:cxn modelId="{75F7FDA9-4EB8-8C4A-94F9-FDF9C268BDD8}" type="presParOf" srcId="{8C06BA52-CC41-574B-BB69-A4FA7A86DCB7}" destId="{9BF627D9-5B29-5D4C-B3E8-DBA7750CEA13}" srcOrd="12" destOrd="0" presId="urn:microsoft.com/office/officeart/2005/8/layout/default"/>
    <dgm:cxn modelId="{7A8263B2-864D-634A-818A-CDEEFD9AC0BD}" type="presParOf" srcId="{8C06BA52-CC41-574B-BB69-A4FA7A86DCB7}" destId="{384CB082-123C-F948-928A-6F97CD8A25DF}" srcOrd="13" destOrd="0" presId="urn:microsoft.com/office/officeart/2005/8/layout/default"/>
    <dgm:cxn modelId="{BA9A6545-C22A-3145-98EB-A7C4B97FE2F9}" type="presParOf" srcId="{8C06BA52-CC41-574B-BB69-A4FA7A86DCB7}" destId="{64B229FD-A83C-4C4D-8BFE-1A7BAD349278}" srcOrd="14" destOrd="0" presId="urn:microsoft.com/office/officeart/2005/8/layout/default"/>
    <dgm:cxn modelId="{984CE882-6A64-1F48-A76A-76CAC6C2BA0A}" type="presParOf" srcId="{8C06BA52-CC41-574B-BB69-A4FA7A86DCB7}" destId="{907D0B82-0F44-664A-8E3D-D90E8175765E}" srcOrd="15" destOrd="0" presId="urn:microsoft.com/office/officeart/2005/8/layout/default"/>
    <dgm:cxn modelId="{44356F00-7391-B446-9EB5-3D45BD68492F}" type="presParOf" srcId="{8C06BA52-CC41-574B-BB69-A4FA7A86DCB7}" destId="{5E097E02-A226-3E43-902C-D166DC505E3B}" srcOrd="16" destOrd="0" presId="urn:microsoft.com/office/officeart/2005/8/layout/default"/>
    <dgm:cxn modelId="{6A767E46-C862-424F-BF3A-D11CBC2E00E3}" type="presParOf" srcId="{8C06BA52-CC41-574B-BB69-A4FA7A86DCB7}" destId="{CDE80286-F42E-1C47-AA9B-F32498313F9D}" srcOrd="17" destOrd="0" presId="urn:microsoft.com/office/officeart/2005/8/layout/default"/>
    <dgm:cxn modelId="{45F2614E-08D0-DF43-B2C4-D36B8FA70F6D}" type="presParOf" srcId="{8C06BA52-CC41-574B-BB69-A4FA7A86DCB7}" destId="{6818212B-3C4C-5E49-B22E-08E39BD62907}"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07F7B5-9941-4432-BAF8-A685166B3E4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FE0915E-7F36-4D8D-8CCF-CC7DB7B1ADC1}">
      <dgm:prSet custT="1"/>
      <dgm:spPr/>
      <dgm:t>
        <a:bodyPr/>
        <a:lstStyle/>
        <a:p>
          <a:r>
            <a:rPr lang="en-US" sz="1800" b="1" dirty="0"/>
            <a:t>The Top 25 posts in each Division will receive: </a:t>
          </a:r>
        </a:p>
      </dgm:t>
    </dgm:pt>
    <dgm:pt modelId="{8A4F382A-79CD-4860-9446-EA3508F6D7CF}" type="parTrans" cxnId="{74B2F5C9-7193-4D57-A100-C526A95EC837}">
      <dgm:prSet/>
      <dgm:spPr/>
      <dgm:t>
        <a:bodyPr/>
        <a:lstStyle/>
        <a:p>
          <a:endParaRPr lang="en-US"/>
        </a:p>
      </dgm:t>
    </dgm:pt>
    <dgm:pt modelId="{8E90DB06-8CA0-495F-B039-49CEB48A63F2}" type="sibTrans" cxnId="{74B2F5C9-7193-4D57-A100-C526A95EC837}">
      <dgm:prSet/>
      <dgm:spPr/>
      <dgm:t>
        <a:bodyPr/>
        <a:lstStyle/>
        <a:p>
          <a:endParaRPr lang="en-US"/>
        </a:p>
      </dgm:t>
    </dgm:pt>
    <dgm:pt modelId="{168A2E29-D3DD-43C0-BBF8-ADB6DB6C8BCC}">
      <dgm:prSet custT="1"/>
      <dgm:spPr/>
      <dgm:t>
        <a:bodyPr/>
        <a:lstStyle/>
        <a:p>
          <a:pPr>
            <a:buFont typeface="Arial" panose="020B0604020202020204" pitchFamily="34" charset="0"/>
            <a:buChar char="•"/>
          </a:pPr>
          <a:r>
            <a:rPr lang="en-US" sz="1400" dirty="0"/>
            <a:t>Acknowledgment in VFW Magazine  </a:t>
          </a:r>
        </a:p>
      </dgm:t>
    </dgm:pt>
    <dgm:pt modelId="{B614A07F-6B3E-4854-93FF-D5B5156D94E4}" type="parTrans" cxnId="{07095C5F-6E30-4A61-8B95-2E0EDA07E423}">
      <dgm:prSet/>
      <dgm:spPr/>
      <dgm:t>
        <a:bodyPr/>
        <a:lstStyle/>
        <a:p>
          <a:endParaRPr lang="en-US"/>
        </a:p>
      </dgm:t>
    </dgm:pt>
    <dgm:pt modelId="{AC8642C8-DD09-49FB-A634-AE6DD02A8A3E}" type="sibTrans" cxnId="{07095C5F-6E30-4A61-8B95-2E0EDA07E423}">
      <dgm:prSet/>
      <dgm:spPr/>
      <dgm:t>
        <a:bodyPr/>
        <a:lstStyle/>
        <a:p>
          <a:endParaRPr lang="en-US"/>
        </a:p>
      </dgm:t>
    </dgm:pt>
    <dgm:pt modelId="{DCAD0001-968B-4338-9BED-445213265BAB}">
      <dgm:prSet custT="1"/>
      <dgm:spPr/>
      <dgm:t>
        <a:bodyPr/>
        <a:lstStyle/>
        <a:p>
          <a:pPr>
            <a:buFont typeface="Arial" panose="020B0604020202020204" pitchFamily="34" charset="0"/>
            <a:buChar char="•"/>
          </a:pPr>
          <a:r>
            <a:rPr lang="en-US" sz="1400" dirty="0"/>
            <a:t>Acknowledgement during the All-American Awards Ceremony at the National Convention </a:t>
          </a:r>
        </a:p>
      </dgm:t>
    </dgm:pt>
    <dgm:pt modelId="{320249EB-1CFA-4A1E-8EEC-438E6860BA62}" type="parTrans" cxnId="{14AFAB35-E71F-438C-A4CB-2BE629378CEB}">
      <dgm:prSet/>
      <dgm:spPr/>
      <dgm:t>
        <a:bodyPr/>
        <a:lstStyle/>
        <a:p>
          <a:endParaRPr lang="en-US"/>
        </a:p>
      </dgm:t>
    </dgm:pt>
    <dgm:pt modelId="{C395793A-0D88-4EFE-88A6-CEE8A282D593}" type="sibTrans" cxnId="{14AFAB35-E71F-438C-A4CB-2BE629378CEB}">
      <dgm:prSet/>
      <dgm:spPr/>
      <dgm:t>
        <a:bodyPr/>
        <a:lstStyle/>
        <a:p>
          <a:endParaRPr lang="en-US"/>
        </a:p>
      </dgm:t>
    </dgm:pt>
    <dgm:pt modelId="{6A2ABE9B-5A2B-4EEA-A615-8CD9D59F805A}">
      <dgm:prSet custT="1"/>
      <dgm:spPr/>
      <dgm:t>
        <a:bodyPr/>
        <a:lstStyle/>
        <a:p>
          <a:pPr>
            <a:buFont typeface="Arial" panose="020B0604020202020204" pitchFamily="34" charset="0"/>
            <a:buChar char="•"/>
          </a:pPr>
          <a:r>
            <a:rPr lang="en-US" sz="1400" dirty="0"/>
            <a:t>All-American post citation </a:t>
          </a:r>
        </a:p>
      </dgm:t>
    </dgm:pt>
    <dgm:pt modelId="{31DCE625-A5CD-4C0C-946D-D92C8F0E8D6A}" type="parTrans" cxnId="{511954DD-8866-45DC-98E2-A3D4FE2C2119}">
      <dgm:prSet/>
      <dgm:spPr/>
      <dgm:t>
        <a:bodyPr/>
        <a:lstStyle/>
        <a:p>
          <a:endParaRPr lang="en-US"/>
        </a:p>
      </dgm:t>
    </dgm:pt>
    <dgm:pt modelId="{D86A28FD-AE05-4799-9A55-8416A4C45C0A}" type="sibTrans" cxnId="{511954DD-8866-45DC-98E2-A3D4FE2C2119}">
      <dgm:prSet/>
      <dgm:spPr/>
      <dgm:t>
        <a:bodyPr/>
        <a:lstStyle/>
        <a:p>
          <a:endParaRPr lang="en-US"/>
        </a:p>
      </dgm:t>
    </dgm:pt>
    <dgm:pt modelId="{122C5309-5BB1-48FB-925E-DDA3E4B45E43}">
      <dgm:prSet custT="1"/>
      <dgm:spPr/>
      <dgm:t>
        <a:bodyPr/>
        <a:lstStyle/>
        <a:p>
          <a:pPr>
            <a:buFont typeface="Arial" panose="020B0604020202020204" pitchFamily="34" charset="0"/>
            <a:buNone/>
          </a:pPr>
          <a:r>
            <a:rPr lang="en-US" sz="1400" dirty="0"/>
            <a:t>All-American post streamer </a:t>
          </a:r>
        </a:p>
      </dgm:t>
    </dgm:pt>
    <dgm:pt modelId="{5D5050BF-1BF6-474B-B2E4-A8E9D787B71E}" type="parTrans" cxnId="{F05B8988-A1CC-4673-A20D-4E77E6CFE6E5}">
      <dgm:prSet/>
      <dgm:spPr/>
      <dgm:t>
        <a:bodyPr/>
        <a:lstStyle/>
        <a:p>
          <a:endParaRPr lang="en-US"/>
        </a:p>
      </dgm:t>
    </dgm:pt>
    <dgm:pt modelId="{30F34136-0210-4F47-9E3F-052FF6758EB4}" type="sibTrans" cxnId="{F05B8988-A1CC-4673-A20D-4E77E6CFE6E5}">
      <dgm:prSet/>
      <dgm:spPr/>
      <dgm:t>
        <a:bodyPr/>
        <a:lstStyle/>
        <a:p>
          <a:endParaRPr lang="en-US"/>
        </a:p>
      </dgm:t>
    </dgm:pt>
    <dgm:pt modelId="{24A83FD1-4B63-4660-A58A-4F2E5F97B21B}">
      <dgm:prSet custT="1"/>
      <dgm:spPr/>
      <dgm:t>
        <a:bodyPr/>
        <a:lstStyle/>
        <a:p>
          <a:pPr>
            <a:buFont typeface="Arial" panose="020B0604020202020204" pitchFamily="34" charset="0"/>
            <a:buChar char="•"/>
          </a:pPr>
          <a:r>
            <a:rPr lang="en-US" sz="1400" dirty="0"/>
            <a:t>All-American citation - commander</a:t>
          </a:r>
        </a:p>
      </dgm:t>
    </dgm:pt>
    <dgm:pt modelId="{7EF85C83-7725-4B2B-85FC-73BD46BF3073}" type="parTrans" cxnId="{952F949A-A294-4689-AE94-C52572DFB297}">
      <dgm:prSet/>
      <dgm:spPr/>
      <dgm:t>
        <a:bodyPr/>
        <a:lstStyle/>
        <a:p>
          <a:endParaRPr lang="en-US"/>
        </a:p>
      </dgm:t>
    </dgm:pt>
    <dgm:pt modelId="{48A7C2FF-0DCC-4C09-9A0D-CCB5CC6B24D6}" type="sibTrans" cxnId="{952F949A-A294-4689-AE94-C52572DFB297}">
      <dgm:prSet/>
      <dgm:spPr/>
      <dgm:t>
        <a:bodyPr/>
        <a:lstStyle/>
        <a:p>
          <a:endParaRPr lang="en-US"/>
        </a:p>
      </dgm:t>
    </dgm:pt>
    <dgm:pt modelId="{7C8A3E7F-ABB3-41A3-9DCE-A36864639F53}">
      <dgm:prSet custT="1"/>
      <dgm:spPr/>
      <dgm:t>
        <a:bodyPr/>
        <a:lstStyle/>
        <a:p>
          <a:pPr>
            <a:buFont typeface="Arial" panose="020B0604020202020204" pitchFamily="34" charset="0"/>
            <a:buChar char="•"/>
          </a:pPr>
          <a:r>
            <a:rPr lang="en-US" sz="1400" dirty="0"/>
            <a:t>All-American name badge - commander </a:t>
          </a:r>
        </a:p>
      </dgm:t>
    </dgm:pt>
    <dgm:pt modelId="{B796981C-CBBF-48F7-885A-071973BFE00E}" type="parTrans" cxnId="{8616F7D9-9724-4226-A91A-6CA8DF142AFD}">
      <dgm:prSet/>
      <dgm:spPr/>
      <dgm:t>
        <a:bodyPr/>
        <a:lstStyle/>
        <a:p>
          <a:endParaRPr lang="en-US"/>
        </a:p>
      </dgm:t>
    </dgm:pt>
    <dgm:pt modelId="{B95B4F37-20B4-41C9-AB67-1247CCEC16D8}" type="sibTrans" cxnId="{8616F7D9-9724-4226-A91A-6CA8DF142AFD}">
      <dgm:prSet/>
      <dgm:spPr/>
      <dgm:t>
        <a:bodyPr/>
        <a:lstStyle/>
        <a:p>
          <a:endParaRPr lang="en-US"/>
        </a:p>
      </dgm:t>
    </dgm:pt>
    <dgm:pt modelId="{E9C29DAC-89AF-4D64-85D6-D7A1BE8D3889}">
      <dgm:prSet custT="1"/>
      <dgm:spPr/>
      <dgm:t>
        <a:bodyPr/>
        <a:lstStyle/>
        <a:p>
          <a:pPr>
            <a:buFont typeface="Arial" panose="020B0604020202020204" pitchFamily="34" charset="0"/>
            <a:buChar char="•"/>
          </a:pPr>
          <a:r>
            <a:rPr lang="en-US" sz="1400" dirty="0"/>
            <a:t>All-American cap (commander only, quartermaster and post members may purchase “post Member” cap) </a:t>
          </a:r>
        </a:p>
      </dgm:t>
    </dgm:pt>
    <dgm:pt modelId="{AEDD45A7-B394-4D4E-BFA1-BBFADBB6D590}" type="parTrans" cxnId="{FEF373EF-C61A-4D26-9778-5B8897EFE741}">
      <dgm:prSet/>
      <dgm:spPr/>
      <dgm:t>
        <a:bodyPr/>
        <a:lstStyle/>
        <a:p>
          <a:endParaRPr lang="en-US"/>
        </a:p>
      </dgm:t>
    </dgm:pt>
    <dgm:pt modelId="{ED31F68A-9A14-4E0C-B3A5-D66246896115}" type="sibTrans" cxnId="{FEF373EF-C61A-4D26-9778-5B8897EFE741}">
      <dgm:prSet/>
      <dgm:spPr/>
      <dgm:t>
        <a:bodyPr/>
        <a:lstStyle/>
        <a:p>
          <a:endParaRPr lang="en-US"/>
        </a:p>
      </dgm:t>
    </dgm:pt>
    <dgm:pt modelId="{86F2BF5B-58F5-4806-8F4A-DAEA20824CB9}">
      <dgm:prSet custT="1"/>
      <dgm:spPr/>
      <dgm:t>
        <a:bodyPr/>
        <a:lstStyle/>
        <a:p>
          <a:pPr>
            <a:buFont typeface="Arial" panose="020B0604020202020204" pitchFamily="34" charset="0"/>
            <a:buChar char="•"/>
          </a:pPr>
          <a:r>
            <a:rPr lang="en-US" sz="1400" dirty="0"/>
            <a:t>All-American lapel pin (commander only, quartermaster may purchase pin) </a:t>
          </a:r>
        </a:p>
      </dgm:t>
    </dgm:pt>
    <dgm:pt modelId="{A7050F4E-2E83-4DDA-8BC3-E17C26281A88}" type="parTrans" cxnId="{22A82C45-5718-4C6F-9493-EE81113CBED2}">
      <dgm:prSet/>
      <dgm:spPr/>
      <dgm:t>
        <a:bodyPr/>
        <a:lstStyle/>
        <a:p>
          <a:endParaRPr lang="en-US"/>
        </a:p>
      </dgm:t>
    </dgm:pt>
    <dgm:pt modelId="{DC70E83F-9C3C-44FF-B909-AA897334564E}" type="sibTrans" cxnId="{22A82C45-5718-4C6F-9493-EE81113CBED2}">
      <dgm:prSet/>
      <dgm:spPr/>
      <dgm:t>
        <a:bodyPr/>
        <a:lstStyle/>
        <a:p>
          <a:endParaRPr lang="en-US"/>
        </a:p>
      </dgm:t>
    </dgm:pt>
    <dgm:pt modelId="{9291535F-D74D-420A-BF87-601522499B11}">
      <dgm:prSet custT="1"/>
      <dgm:spPr/>
      <dgm:t>
        <a:bodyPr/>
        <a:lstStyle/>
        <a:p>
          <a:pPr>
            <a:buFont typeface="Arial" panose="020B0604020202020204" pitchFamily="34" charset="0"/>
            <a:buChar char="•"/>
          </a:pPr>
          <a:r>
            <a:rPr lang="en-US" sz="1400" dirty="0"/>
            <a:t>All-American Team post Member lapel pin (25 pack) </a:t>
          </a:r>
        </a:p>
      </dgm:t>
    </dgm:pt>
    <dgm:pt modelId="{D524DB57-5A30-474F-AADA-32AB08F59A07}" type="parTrans" cxnId="{0E886B73-98DF-4B31-B476-C051F00D784B}">
      <dgm:prSet/>
      <dgm:spPr/>
      <dgm:t>
        <a:bodyPr/>
        <a:lstStyle/>
        <a:p>
          <a:endParaRPr lang="en-US"/>
        </a:p>
      </dgm:t>
    </dgm:pt>
    <dgm:pt modelId="{BFEEF61B-1207-4FFC-BCC7-A2D45040AC61}" type="sibTrans" cxnId="{0E886B73-98DF-4B31-B476-C051F00D784B}">
      <dgm:prSet/>
      <dgm:spPr/>
      <dgm:t>
        <a:bodyPr/>
        <a:lstStyle/>
        <a:p>
          <a:endParaRPr lang="en-US"/>
        </a:p>
      </dgm:t>
    </dgm:pt>
    <dgm:pt modelId="{8C06BA52-CC41-574B-BB69-A4FA7A86DCB7}" type="pres">
      <dgm:prSet presAssocID="{3307F7B5-9941-4432-BAF8-A685166B3E43}" presName="diagram" presStyleCnt="0">
        <dgm:presLayoutVars>
          <dgm:dir/>
          <dgm:resizeHandles val="exact"/>
        </dgm:presLayoutVars>
      </dgm:prSet>
      <dgm:spPr/>
    </dgm:pt>
    <dgm:pt modelId="{F9FDA9C4-574B-B345-8FE1-CDB56C10E79C}" type="pres">
      <dgm:prSet presAssocID="{8FE0915E-7F36-4D8D-8CCF-CC7DB7B1ADC1}" presName="node" presStyleLbl="node1" presStyleIdx="0" presStyleCnt="10">
        <dgm:presLayoutVars>
          <dgm:bulletEnabled val="1"/>
        </dgm:presLayoutVars>
      </dgm:prSet>
      <dgm:spPr/>
    </dgm:pt>
    <dgm:pt modelId="{DE95465A-BEB5-A34D-B55D-43E822E9A09B}" type="pres">
      <dgm:prSet presAssocID="{8E90DB06-8CA0-495F-B039-49CEB48A63F2}" presName="sibTrans" presStyleCnt="0"/>
      <dgm:spPr/>
    </dgm:pt>
    <dgm:pt modelId="{CDE33908-674A-D740-8FC9-95776ECD9D65}" type="pres">
      <dgm:prSet presAssocID="{168A2E29-D3DD-43C0-BBF8-ADB6DB6C8BCC}" presName="node" presStyleLbl="node1" presStyleIdx="1" presStyleCnt="10" custLinFactNeighborX="-508" custLinFactNeighborY="-1796">
        <dgm:presLayoutVars>
          <dgm:bulletEnabled val="1"/>
        </dgm:presLayoutVars>
      </dgm:prSet>
      <dgm:spPr/>
    </dgm:pt>
    <dgm:pt modelId="{5F6102D0-F650-3743-9CC2-FD0E021465FF}" type="pres">
      <dgm:prSet presAssocID="{AC8642C8-DD09-49FB-A634-AE6DD02A8A3E}" presName="sibTrans" presStyleCnt="0"/>
      <dgm:spPr/>
    </dgm:pt>
    <dgm:pt modelId="{EBB3CE13-AE68-BB43-9AE6-C960496E67B0}" type="pres">
      <dgm:prSet presAssocID="{DCAD0001-968B-4338-9BED-445213265BAB}" presName="node" presStyleLbl="node1" presStyleIdx="2" presStyleCnt="10">
        <dgm:presLayoutVars>
          <dgm:bulletEnabled val="1"/>
        </dgm:presLayoutVars>
      </dgm:prSet>
      <dgm:spPr/>
    </dgm:pt>
    <dgm:pt modelId="{ABF57EE4-644B-AB4E-A6E3-03D5B25D2004}" type="pres">
      <dgm:prSet presAssocID="{C395793A-0D88-4EFE-88A6-CEE8A282D593}" presName="sibTrans" presStyleCnt="0"/>
      <dgm:spPr/>
    </dgm:pt>
    <dgm:pt modelId="{C037524D-51FE-ED4C-82D8-86249202BBC1}" type="pres">
      <dgm:prSet presAssocID="{6A2ABE9B-5A2B-4EEA-A615-8CD9D59F805A}" presName="node" presStyleLbl="node1" presStyleIdx="3" presStyleCnt="10">
        <dgm:presLayoutVars>
          <dgm:bulletEnabled val="1"/>
        </dgm:presLayoutVars>
      </dgm:prSet>
      <dgm:spPr/>
    </dgm:pt>
    <dgm:pt modelId="{7445BED9-15ED-FC46-9C23-C7ED3C8F3997}" type="pres">
      <dgm:prSet presAssocID="{D86A28FD-AE05-4799-9A55-8416A4C45C0A}" presName="sibTrans" presStyleCnt="0"/>
      <dgm:spPr/>
    </dgm:pt>
    <dgm:pt modelId="{0DFC6F65-33EE-A544-8912-60D9FBA256A5}" type="pres">
      <dgm:prSet presAssocID="{122C5309-5BB1-48FB-925E-DDA3E4B45E43}" presName="node" presStyleLbl="node1" presStyleIdx="4" presStyleCnt="10">
        <dgm:presLayoutVars>
          <dgm:bulletEnabled val="1"/>
        </dgm:presLayoutVars>
      </dgm:prSet>
      <dgm:spPr/>
    </dgm:pt>
    <dgm:pt modelId="{D0D31793-5139-0B4F-807C-E853085E08A9}" type="pres">
      <dgm:prSet presAssocID="{30F34136-0210-4F47-9E3F-052FF6758EB4}" presName="sibTrans" presStyleCnt="0"/>
      <dgm:spPr/>
    </dgm:pt>
    <dgm:pt modelId="{D3BBF462-0FAA-C740-9F90-68F297D1CB08}" type="pres">
      <dgm:prSet presAssocID="{24A83FD1-4B63-4660-A58A-4F2E5F97B21B}" presName="node" presStyleLbl="node1" presStyleIdx="5" presStyleCnt="10">
        <dgm:presLayoutVars>
          <dgm:bulletEnabled val="1"/>
        </dgm:presLayoutVars>
      </dgm:prSet>
      <dgm:spPr/>
    </dgm:pt>
    <dgm:pt modelId="{E9C6E8D7-3EA0-984F-B7D3-1D27AC3EFD9A}" type="pres">
      <dgm:prSet presAssocID="{48A7C2FF-0DCC-4C09-9A0D-CCB5CC6B24D6}" presName="sibTrans" presStyleCnt="0"/>
      <dgm:spPr/>
    </dgm:pt>
    <dgm:pt modelId="{9BF627D9-5B29-5D4C-B3E8-DBA7750CEA13}" type="pres">
      <dgm:prSet presAssocID="{7C8A3E7F-ABB3-41A3-9DCE-A36864639F53}" presName="node" presStyleLbl="node1" presStyleIdx="6" presStyleCnt="10">
        <dgm:presLayoutVars>
          <dgm:bulletEnabled val="1"/>
        </dgm:presLayoutVars>
      </dgm:prSet>
      <dgm:spPr/>
    </dgm:pt>
    <dgm:pt modelId="{384CB082-123C-F948-928A-6F97CD8A25DF}" type="pres">
      <dgm:prSet presAssocID="{B95B4F37-20B4-41C9-AB67-1247CCEC16D8}" presName="sibTrans" presStyleCnt="0"/>
      <dgm:spPr/>
    </dgm:pt>
    <dgm:pt modelId="{64B229FD-A83C-4C4D-8BFE-1A7BAD349278}" type="pres">
      <dgm:prSet presAssocID="{E9C29DAC-89AF-4D64-85D6-D7A1BE8D3889}" presName="node" presStyleLbl="node1" presStyleIdx="7" presStyleCnt="10">
        <dgm:presLayoutVars>
          <dgm:bulletEnabled val="1"/>
        </dgm:presLayoutVars>
      </dgm:prSet>
      <dgm:spPr/>
    </dgm:pt>
    <dgm:pt modelId="{907D0B82-0F44-664A-8E3D-D90E8175765E}" type="pres">
      <dgm:prSet presAssocID="{ED31F68A-9A14-4E0C-B3A5-D66246896115}" presName="sibTrans" presStyleCnt="0"/>
      <dgm:spPr/>
    </dgm:pt>
    <dgm:pt modelId="{5E097E02-A226-3E43-902C-D166DC505E3B}" type="pres">
      <dgm:prSet presAssocID="{86F2BF5B-58F5-4806-8F4A-DAEA20824CB9}" presName="node" presStyleLbl="node1" presStyleIdx="8" presStyleCnt="10">
        <dgm:presLayoutVars>
          <dgm:bulletEnabled val="1"/>
        </dgm:presLayoutVars>
      </dgm:prSet>
      <dgm:spPr/>
    </dgm:pt>
    <dgm:pt modelId="{CDE80286-F42E-1C47-AA9B-F32498313F9D}" type="pres">
      <dgm:prSet presAssocID="{DC70E83F-9C3C-44FF-B909-AA897334564E}" presName="sibTrans" presStyleCnt="0"/>
      <dgm:spPr/>
    </dgm:pt>
    <dgm:pt modelId="{6818212B-3C4C-5E49-B22E-08E39BD62907}" type="pres">
      <dgm:prSet presAssocID="{9291535F-D74D-420A-BF87-601522499B11}" presName="node" presStyleLbl="node1" presStyleIdx="9" presStyleCnt="10">
        <dgm:presLayoutVars>
          <dgm:bulletEnabled val="1"/>
        </dgm:presLayoutVars>
      </dgm:prSet>
      <dgm:spPr/>
    </dgm:pt>
  </dgm:ptLst>
  <dgm:cxnLst>
    <dgm:cxn modelId="{8755D611-89A8-D746-B3A8-5C11CF400E06}" type="presOf" srcId="{DCAD0001-968B-4338-9BED-445213265BAB}" destId="{EBB3CE13-AE68-BB43-9AE6-C960496E67B0}" srcOrd="0" destOrd="0" presId="urn:microsoft.com/office/officeart/2005/8/layout/default"/>
    <dgm:cxn modelId="{25CD2715-D0AB-6B4F-87F1-3ED0764DD246}" type="presOf" srcId="{E9C29DAC-89AF-4D64-85D6-D7A1BE8D3889}" destId="{64B229FD-A83C-4C4D-8BFE-1A7BAD349278}" srcOrd="0" destOrd="0" presId="urn:microsoft.com/office/officeart/2005/8/layout/default"/>
    <dgm:cxn modelId="{14AFAB35-E71F-438C-A4CB-2BE629378CEB}" srcId="{3307F7B5-9941-4432-BAF8-A685166B3E43}" destId="{DCAD0001-968B-4338-9BED-445213265BAB}" srcOrd="2" destOrd="0" parTransId="{320249EB-1CFA-4A1E-8EEC-438E6860BA62}" sibTransId="{C395793A-0D88-4EFE-88A6-CEE8A282D593}"/>
    <dgm:cxn modelId="{22A82C45-5718-4C6F-9493-EE81113CBED2}" srcId="{3307F7B5-9941-4432-BAF8-A685166B3E43}" destId="{86F2BF5B-58F5-4806-8F4A-DAEA20824CB9}" srcOrd="8" destOrd="0" parTransId="{A7050F4E-2E83-4DDA-8BC3-E17C26281A88}" sibTransId="{DC70E83F-9C3C-44FF-B909-AA897334564E}"/>
    <dgm:cxn modelId="{F7D32153-8E2D-A141-9B04-83EA7F0AF265}" type="presOf" srcId="{9291535F-D74D-420A-BF87-601522499B11}" destId="{6818212B-3C4C-5E49-B22E-08E39BD62907}" srcOrd="0" destOrd="0" presId="urn:microsoft.com/office/officeart/2005/8/layout/default"/>
    <dgm:cxn modelId="{07095C5F-6E30-4A61-8B95-2E0EDA07E423}" srcId="{3307F7B5-9941-4432-BAF8-A685166B3E43}" destId="{168A2E29-D3DD-43C0-BBF8-ADB6DB6C8BCC}" srcOrd="1" destOrd="0" parTransId="{B614A07F-6B3E-4854-93FF-D5B5156D94E4}" sibTransId="{AC8642C8-DD09-49FB-A634-AE6DD02A8A3E}"/>
    <dgm:cxn modelId="{0E886B73-98DF-4B31-B476-C051F00D784B}" srcId="{3307F7B5-9941-4432-BAF8-A685166B3E43}" destId="{9291535F-D74D-420A-BF87-601522499B11}" srcOrd="9" destOrd="0" parTransId="{D524DB57-5A30-474F-AADA-32AB08F59A07}" sibTransId="{BFEEF61B-1207-4FFC-BCC7-A2D45040AC61}"/>
    <dgm:cxn modelId="{F05B8988-A1CC-4673-A20D-4E77E6CFE6E5}" srcId="{3307F7B5-9941-4432-BAF8-A685166B3E43}" destId="{122C5309-5BB1-48FB-925E-DDA3E4B45E43}" srcOrd="4" destOrd="0" parTransId="{5D5050BF-1BF6-474B-B2E4-A8E9D787B71E}" sibTransId="{30F34136-0210-4F47-9E3F-052FF6758EB4}"/>
    <dgm:cxn modelId="{A7A4AA8A-E6F6-A743-948D-66FCF612C67B}" type="presOf" srcId="{8FE0915E-7F36-4D8D-8CCF-CC7DB7B1ADC1}" destId="{F9FDA9C4-574B-B345-8FE1-CDB56C10E79C}" srcOrd="0" destOrd="0" presId="urn:microsoft.com/office/officeart/2005/8/layout/default"/>
    <dgm:cxn modelId="{952F949A-A294-4689-AE94-C52572DFB297}" srcId="{3307F7B5-9941-4432-BAF8-A685166B3E43}" destId="{24A83FD1-4B63-4660-A58A-4F2E5F97B21B}" srcOrd="5" destOrd="0" parTransId="{7EF85C83-7725-4B2B-85FC-73BD46BF3073}" sibTransId="{48A7C2FF-0DCC-4C09-9A0D-CCB5CC6B24D6}"/>
    <dgm:cxn modelId="{D4FA369C-307C-F54A-86C4-EDC712A0CC9D}" type="presOf" srcId="{3307F7B5-9941-4432-BAF8-A685166B3E43}" destId="{8C06BA52-CC41-574B-BB69-A4FA7A86DCB7}" srcOrd="0" destOrd="0" presId="urn:microsoft.com/office/officeart/2005/8/layout/default"/>
    <dgm:cxn modelId="{E077A69E-95B0-1D41-B77F-92FCA209466C}" type="presOf" srcId="{122C5309-5BB1-48FB-925E-DDA3E4B45E43}" destId="{0DFC6F65-33EE-A544-8912-60D9FBA256A5}" srcOrd="0" destOrd="0" presId="urn:microsoft.com/office/officeart/2005/8/layout/default"/>
    <dgm:cxn modelId="{5396C0AB-7AB2-9847-A6A0-9F6391054D97}" type="presOf" srcId="{7C8A3E7F-ABB3-41A3-9DCE-A36864639F53}" destId="{9BF627D9-5B29-5D4C-B3E8-DBA7750CEA13}" srcOrd="0" destOrd="0" presId="urn:microsoft.com/office/officeart/2005/8/layout/default"/>
    <dgm:cxn modelId="{6A4F53AE-549F-6948-AC6E-BCCC68880730}" type="presOf" srcId="{168A2E29-D3DD-43C0-BBF8-ADB6DB6C8BCC}" destId="{CDE33908-674A-D740-8FC9-95776ECD9D65}" srcOrd="0" destOrd="0" presId="urn:microsoft.com/office/officeart/2005/8/layout/default"/>
    <dgm:cxn modelId="{74B2F5C9-7193-4D57-A100-C526A95EC837}" srcId="{3307F7B5-9941-4432-BAF8-A685166B3E43}" destId="{8FE0915E-7F36-4D8D-8CCF-CC7DB7B1ADC1}" srcOrd="0" destOrd="0" parTransId="{8A4F382A-79CD-4860-9446-EA3508F6D7CF}" sibTransId="{8E90DB06-8CA0-495F-B039-49CEB48A63F2}"/>
    <dgm:cxn modelId="{B3AC46D8-765D-A74C-89E7-CB9F566959EB}" type="presOf" srcId="{86F2BF5B-58F5-4806-8F4A-DAEA20824CB9}" destId="{5E097E02-A226-3E43-902C-D166DC505E3B}" srcOrd="0" destOrd="0" presId="urn:microsoft.com/office/officeart/2005/8/layout/default"/>
    <dgm:cxn modelId="{8616F7D9-9724-4226-A91A-6CA8DF142AFD}" srcId="{3307F7B5-9941-4432-BAF8-A685166B3E43}" destId="{7C8A3E7F-ABB3-41A3-9DCE-A36864639F53}" srcOrd="6" destOrd="0" parTransId="{B796981C-CBBF-48F7-885A-071973BFE00E}" sibTransId="{B95B4F37-20B4-41C9-AB67-1247CCEC16D8}"/>
    <dgm:cxn modelId="{511954DD-8866-45DC-98E2-A3D4FE2C2119}" srcId="{3307F7B5-9941-4432-BAF8-A685166B3E43}" destId="{6A2ABE9B-5A2B-4EEA-A615-8CD9D59F805A}" srcOrd="3" destOrd="0" parTransId="{31DCE625-A5CD-4C0C-946D-D92C8F0E8D6A}" sibTransId="{D86A28FD-AE05-4799-9A55-8416A4C45C0A}"/>
    <dgm:cxn modelId="{676775E5-6E54-354A-90EA-EB01F8A02EA4}" type="presOf" srcId="{24A83FD1-4B63-4660-A58A-4F2E5F97B21B}" destId="{D3BBF462-0FAA-C740-9F90-68F297D1CB08}" srcOrd="0" destOrd="0" presId="urn:microsoft.com/office/officeart/2005/8/layout/default"/>
    <dgm:cxn modelId="{FEF373EF-C61A-4D26-9778-5B8897EFE741}" srcId="{3307F7B5-9941-4432-BAF8-A685166B3E43}" destId="{E9C29DAC-89AF-4D64-85D6-D7A1BE8D3889}" srcOrd="7" destOrd="0" parTransId="{AEDD45A7-B394-4D4E-BFA1-BBFADBB6D590}" sibTransId="{ED31F68A-9A14-4E0C-B3A5-D66246896115}"/>
    <dgm:cxn modelId="{F6148AEF-8E5E-EF4B-A13C-028890F77025}" type="presOf" srcId="{6A2ABE9B-5A2B-4EEA-A615-8CD9D59F805A}" destId="{C037524D-51FE-ED4C-82D8-86249202BBC1}" srcOrd="0" destOrd="0" presId="urn:microsoft.com/office/officeart/2005/8/layout/default"/>
    <dgm:cxn modelId="{B5118185-9F33-7442-B5F9-CDE658452E78}" type="presParOf" srcId="{8C06BA52-CC41-574B-BB69-A4FA7A86DCB7}" destId="{F9FDA9C4-574B-B345-8FE1-CDB56C10E79C}" srcOrd="0" destOrd="0" presId="urn:microsoft.com/office/officeart/2005/8/layout/default"/>
    <dgm:cxn modelId="{594D2A9F-FC14-AF42-8AB2-4E349389C57A}" type="presParOf" srcId="{8C06BA52-CC41-574B-BB69-A4FA7A86DCB7}" destId="{DE95465A-BEB5-A34D-B55D-43E822E9A09B}" srcOrd="1" destOrd="0" presId="urn:microsoft.com/office/officeart/2005/8/layout/default"/>
    <dgm:cxn modelId="{3AF06C66-C4C9-3C46-91DC-8B4E91FB6D40}" type="presParOf" srcId="{8C06BA52-CC41-574B-BB69-A4FA7A86DCB7}" destId="{CDE33908-674A-D740-8FC9-95776ECD9D65}" srcOrd="2" destOrd="0" presId="urn:microsoft.com/office/officeart/2005/8/layout/default"/>
    <dgm:cxn modelId="{6EFDF62F-3C01-7D40-A753-E6E9603DE38F}" type="presParOf" srcId="{8C06BA52-CC41-574B-BB69-A4FA7A86DCB7}" destId="{5F6102D0-F650-3743-9CC2-FD0E021465FF}" srcOrd="3" destOrd="0" presId="urn:microsoft.com/office/officeart/2005/8/layout/default"/>
    <dgm:cxn modelId="{A70EB132-8DED-FE40-866E-156F59FD32FB}" type="presParOf" srcId="{8C06BA52-CC41-574B-BB69-A4FA7A86DCB7}" destId="{EBB3CE13-AE68-BB43-9AE6-C960496E67B0}" srcOrd="4" destOrd="0" presId="urn:microsoft.com/office/officeart/2005/8/layout/default"/>
    <dgm:cxn modelId="{FF17B0CC-7FB6-6D43-B33B-A75831F0DDF2}" type="presParOf" srcId="{8C06BA52-CC41-574B-BB69-A4FA7A86DCB7}" destId="{ABF57EE4-644B-AB4E-A6E3-03D5B25D2004}" srcOrd="5" destOrd="0" presId="urn:microsoft.com/office/officeart/2005/8/layout/default"/>
    <dgm:cxn modelId="{CB83E44A-5E94-C74F-A1AA-E69CAEB51C09}" type="presParOf" srcId="{8C06BA52-CC41-574B-BB69-A4FA7A86DCB7}" destId="{C037524D-51FE-ED4C-82D8-86249202BBC1}" srcOrd="6" destOrd="0" presId="urn:microsoft.com/office/officeart/2005/8/layout/default"/>
    <dgm:cxn modelId="{44C8FE1D-3C8E-4746-AC5D-BE49B1D07D8A}" type="presParOf" srcId="{8C06BA52-CC41-574B-BB69-A4FA7A86DCB7}" destId="{7445BED9-15ED-FC46-9C23-C7ED3C8F3997}" srcOrd="7" destOrd="0" presId="urn:microsoft.com/office/officeart/2005/8/layout/default"/>
    <dgm:cxn modelId="{160161C5-5A82-BF44-A208-042390CA6385}" type="presParOf" srcId="{8C06BA52-CC41-574B-BB69-A4FA7A86DCB7}" destId="{0DFC6F65-33EE-A544-8912-60D9FBA256A5}" srcOrd="8" destOrd="0" presId="urn:microsoft.com/office/officeart/2005/8/layout/default"/>
    <dgm:cxn modelId="{78D6C1BA-7827-4341-841C-DF4103A7A2E9}" type="presParOf" srcId="{8C06BA52-CC41-574B-BB69-A4FA7A86DCB7}" destId="{D0D31793-5139-0B4F-807C-E853085E08A9}" srcOrd="9" destOrd="0" presId="urn:microsoft.com/office/officeart/2005/8/layout/default"/>
    <dgm:cxn modelId="{06D7AE5E-BB24-654E-A5CB-75595BA46C67}" type="presParOf" srcId="{8C06BA52-CC41-574B-BB69-A4FA7A86DCB7}" destId="{D3BBF462-0FAA-C740-9F90-68F297D1CB08}" srcOrd="10" destOrd="0" presId="urn:microsoft.com/office/officeart/2005/8/layout/default"/>
    <dgm:cxn modelId="{59E80FE8-EEE6-7F44-8A5A-3EF33E888285}" type="presParOf" srcId="{8C06BA52-CC41-574B-BB69-A4FA7A86DCB7}" destId="{E9C6E8D7-3EA0-984F-B7D3-1D27AC3EFD9A}" srcOrd="11" destOrd="0" presId="urn:microsoft.com/office/officeart/2005/8/layout/default"/>
    <dgm:cxn modelId="{75F7FDA9-4EB8-8C4A-94F9-FDF9C268BDD8}" type="presParOf" srcId="{8C06BA52-CC41-574B-BB69-A4FA7A86DCB7}" destId="{9BF627D9-5B29-5D4C-B3E8-DBA7750CEA13}" srcOrd="12" destOrd="0" presId="urn:microsoft.com/office/officeart/2005/8/layout/default"/>
    <dgm:cxn modelId="{7A8263B2-864D-634A-818A-CDEEFD9AC0BD}" type="presParOf" srcId="{8C06BA52-CC41-574B-BB69-A4FA7A86DCB7}" destId="{384CB082-123C-F948-928A-6F97CD8A25DF}" srcOrd="13" destOrd="0" presId="urn:microsoft.com/office/officeart/2005/8/layout/default"/>
    <dgm:cxn modelId="{BA9A6545-C22A-3145-98EB-A7C4B97FE2F9}" type="presParOf" srcId="{8C06BA52-CC41-574B-BB69-A4FA7A86DCB7}" destId="{64B229FD-A83C-4C4D-8BFE-1A7BAD349278}" srcOrd="14" destOrd="0" presId="urn:microsoft.com/office/officeart/2005/8/layout/default"/>
    <dgm:cxn modelId="{984CE882-6A64-1F48-A76A-76CAC6C2BA0A}" type="presParOf" srcId="{8C06BA52-CC41-574B-BB69-A4FA7A86DCB7}" destId="{907D0B82-0F44-664A-8E3D-D90E8175765E}" srcOrd="15" destOrd="0" presId="urn:microsoft.com/office/officeart/2005/8/layout/default"/>
    <dgm:cxn modelId="{44356F00-7391-B446-9EB5-3D45BD68492F}" type="presParOf" srcId="{8C06BA52-CC41-574B-BB69-A4FA7A86DCB7}" destId="{5E097E02-A226-3E43-902C-D166DC505E3B}" srcOrd="16" destOrd="0" presId="urn:microsoft.com/office/officeart/2005/8/layout/default"/>
    <dgm:cxn modelId="{6A767E46-C862-424F-BF3A-D11CBC2E00E3}" type="presParOf" srcId="{8C06BA52-CC41-574B-BB69-A4FA7A86DCB7}" destId="{CDE80286-F42E-1C47-AA9B-F32498313F9D}" srcOrd="17" destOrd="0" presId="urn:microsoft.com/office/officeart/2005/8/layout/default"/>
    <dgm:cxn modelId="{45F2614E-08D0-DF43-B2C4-D36B8FA70F6D}" type="presParOf" srcId="{8C06BA52-CC41-574B-BB69-A4FA7A86DCB7}" destId="{6818212B-3C4C-5E49-B22E-08E39BD62907}"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5C8452-B49C-5442-9FF1-98279EF14BF6}">
      <dsp:nvSpPr>
        <dsp:cNvPr id="0" name=""/>
        <dsp:cNvSpPr/>
      </dsp:nvSpPr>
      <dsp:spPr>
        <a:xfrm>
          <a:off x="0" y="770"/>
          <a:ext cx="755599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ADFDDA-2DB6-3845-B14B-C8A1C36942F4}">
      <dsp:nvSpPr>
        <dsp:cNvPr id="0" name=""/>
        <dsp:cNvSpPr/>
      </dsp:nvSpPr>
      <dsp:spPr>
        <a:xfrm>
          <a:off x="0" y="770"/>
          <a:ext cx="7555992" cy="901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kern="1200" baseline="0" dirty="0"/>
            <a:t>Commander - Gary Adams</a:t>
          </a:r>
          <a:br>
            <a:rPr lang="en-US" sz="2400" kern="1200" baseline="0" dirty="0"/>
          </a:br>
          <a:r>
            <a:rPr lang="en-US" sz="2400" kern="1200" baseline="0" dirty="0"/>
            <a:t>(276) 733-9633</a:t>
          </a:r>
        </a:p>
      </dsp:txBody>
      <dsp:txXfrm>
        <a:off x="0" y="770"/>
        <a:ext cx="7555992" cy="901260"/>
      </dsp:txXfrm>
    </dsp:sp>
    <dsp:sp modelId="{CC621CA1-D4D5-E34C-95A9-66B1B1CF49E8}">
      <dsp:nvSpPr>
        <dsp:cNvPr id="0" name=""/>
        <dsp:cNvSpPr/>
      </dsp:nvSpPr>
      <dsp:spPr>
        <a:xfrm>
          <a:off x="0" y="902030"/>
          <a:ext cx="7555992" cy="0"/>
        </a:xfrm>
        <a:prstGeom prst="line">
          <a:avLst/>
        </a:prstGeom>
        <a:solidFill>
          <a:schemeClr val="accent2">
            <a:hueOff val="191582"/>
            <a:satOff val="-3129"/>
            <a:lumOff val="196"/>
            <a:alphaOff val="0"/>
          </a:schemeClr>
        </a:solidFill>
        <a:ln w="12700" cap="flat" cmpd="sng" algn="ctr">
          <a:solidFill>
            <a:schemeClr val="accent2">
              <a:hueOff val="191582"/>
              <a:satOff val="-3129"/>
              <a:lumOff val="1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38C327-8FE3-1B46-BE97-F7FF0624E753}">
      <dsp:nvSpPr>
        <dsp:cNvPr id="0" name=""/>
        <dsp:cNvSpPr/>
      </dsp:nvSpPr>
      <dsp:spPr>
        <a:xfrm>
          <a:off x="0" y="902030"/>
          <a:ext cx="7555992" cy="901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kern="1200" baseline="0" dirty="0"/>
            <a:t>Adjutant/Quartermaster - Ed Mann</a:t>
          </a:r>
          <a:br>
            <a:rPr lang="en-US" sz="2400" kern="1200" baseline="0" dirty="0"/>
          </a:br>
          <a:r>
            <a:rPr lang="en-US" sz="2400" kern="1200" baseline="0" dirty="0"/>
            <a:t>(804) 304-7726</a:t>
          </a:r>
        </a:p>
      </dsp:txBody>
      <dsp:txXfrm>
        <a:off x="0" y="902030"/>
        <a:ext cx="7555992" cy="901260"/>
      </dsp:txXfrm>
    </dsp:sp>
    <dsp:sp modelId="{01770E77-16F4-F841-AC62-EF789B48BDD5}">
      <dsp:nvSpPr>
        <dsp:cNvPr id="0" name=""/>
        <dsp:cNvSpPr/>
      </dsp:nvSpPr>
      <dsp:spPr>
        <a:xfrm>
          <a:off x="0" y="1803291"/>
          <a:ext cx="7555992" cy="0"/>
        </a:xfrm>
        <a:prstGeom prst="line">
          <a:avLst/>
        </a:prstGeom>
        <a:solidFill>
          <a:schemeClr val="accent2">
            <a:hueOff val="383163"/>
            <a:satOff val="-6257"/>
            <a:lumOff val="392"/>
            <a:alphaOff val="0"/>
          </a:schemeClr>
        </a:solidFill>
        <a:ln w="12700" cap="flat" cmpd="sng" algn="ctr">
          <a:solidFill>
            <a:schemeClr val="accent2">
              <a:hueOff val="383163"/>
              <a:satOff val="-6257"/>
              <a:lumOff val="3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874FFE-2457-A948-823B-596C4E99B6B2}">
      <dsp:nvSpPr>
        <dsp:cNvPr id="0" name=""/>
        <dsp:cNvSpPr/>
      </dsp:nvSpPr>
      <dsp:spPr>
        <a:xfrm>
          <a:off x="0" y="1803291"/>
          <a:ext cx="7555992" cy="901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kern="1200" baseline="0" dirty="0"/>
            <a:t>Chief of Staff - Tommy Hines</a:t>
          </a:r>
          <a:br>
            <a:rPr lang="en-US" sz="2400" kern="1200" baseline="0" dirty="0"/>
          </a:br>
          <a:r>
            <a:rPr lang="en-US" sz="2400" kern="1200" baseline="0" dirty="0"/>
            <a:t>(434) 774-7729</a:t>
          </a:r>
        </a:p>
      </dsp:txBody>
      <dsp:txXfrm>
        <a:off x="0" y="1803291"/>
        <a:ext cx="7555992" cy="901260"/>
      </dsp:txXfrm>
    </dsp:sp>
    <dsp:sp modelId="{BA646446-EDB1-394E-83C7-635989DE5C6F}">
      <dsp:nvSpPr>
        <dsp:cNvPr id="0" name=""/>
        <dsp:cNvSpPr/>
      </dsp:nvSpPr>
      <dsp:spPr>
        <a:xfrm>
          <a:off x="0" y="2704552"/>
          <a:ext cx="7555992" cy="0"/>
        </a:xfrm>
        <a:prstGeom prst="line">
          <a:avLst/>
        </a:prstGeom>
        <a:solidFill>
          <a:schemeClr val="accent2">
            <a:hueOff val="574745"/>
            <a:satOff val="-9386"/>
            <a:lumOff val="588"/>
            <a:alphaOff val="0"/>
          </a:schemeClr>
        </a:solidFill>
        <a:ln w="12700" cap="flat" cmpd="sng" algn="ctr">
          <a:solidFill>
            <a:schemeClr val="accent2">
              <a:hueOff val="574745"/>
              <a:satOff val="-9386"/>
              <a:lumOff val="5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C53744-9F82-7445-9A6E-327815FCA515}">
      <dsp:nvSpPr>
        <dsp:cNvPr id="0" name=""/>
        <dsp:cNvSpPr/>
      </dsp:nvSpPr>
      <dsp:spPr>
        <a:xfrm>
          <a:off x="0" y="2704552"/>
          <a:ext cx="7555992" cy="901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kern="1200" baseline="0" dirty="0"/>
            <a:t>Senior Vice Commander - Mitch Rubenstein</a:t>
          </a:r>
          <a:br>
            <a:rPr lang="en-US" sz="2400" kern="1200" baseline="0" dirty="0"/>
          </a:br>
          <a:r>
            <a:rPr lang="en-US" sz="2400" kern="1200" baseline="0" dirty="0"/>
            <a:t>(516) 381-5906</a:t>
          </a:r>
        </a:p>
      </dsp:txBody>
      <dsp:txXfrm>
        <a:off x="0" y="2704552"/>
        <a:ext cx="7555992" cy="901260"/>
      </dsp:txXfrm>
    </dsp:sp>
    <dsp:sp modelId="{CB9B5905-F7B8-DE49-8F6C-52AC9DD4F631}">
      <dsp:nvSpPr>
        <dsp:cNvPr id="0" name=""/>
        <dsp:cNvSpPr/>
      </dsp:nvSpPr>
      <dsp:spPr>
        <a:xfrm>
          <a:off x="0" y="3605812"/>
          <a:ext cx="7555992" cy="0"/>
        </a:xfrm>
        <a:prstGeom prst="line">
          <a:avLst/>
        </a:prstGeom>
        <a:solidFill>
          <a:schemeClr val="accent2">
            <a:hueOff val="766327"/>
            <a:satOff val="-12515"/>
            <a:lumOff val="784"/>
            <a:alphaOff val="0"/>
          </a:schemeClr>
        </a:solidFill>
        <a:ln w="12700" cap="flat" cmpd="sng" algn="ctr">
          <a:solidFill>
            <a:schemeClr val="accent2">
              <a:hueOff val="766327"/>
              <a:satOff val="-12515"/>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62AB70-7564-6641-A60D-577ACFA0EED9}">
      <dsp:nvSpPr>
        <dsp:cNvPr id="0" name=""/>
        <dsp:cNvSpPr/>
      </dsp:nvSpPr>
      <dsp:spPr>
        <a:xfrm>
          <a:off x="0" y="3605812"/>
          <a:ext cx="7555992" cy="901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kern="1200" baseline="0" dirty="0"/>
            <a:t>Junior Vice Commander - Doug Hoffman</a:t>
          </a:r>
          <a:br>
            <a:rPr lang="en-US" sz="2400" kern="1200" baseline="0" dirty="0"/>
          </a:br>
          <a:r>
            <a:rPr lang="en-US" sz="2400" kern="1200" baseline="0" dirty="0"/>
            <a:t>(757) 679-2367</a:t>
          </a:r>
        </a:p>
      </dsp:txBody>
      <dsp:txXfrm>
        <a:off x="0" y="3605812"/>
        <a:ext cx="7555992" cy="901260"/>
      </dsp:txXfrm>
    </dsp:sp>
    <dsp:sp modelId="{39514A46-4F00-3945-AEAA-B58FDC0EC723}">
      <dsp:nvSpPr>
        <dsp:cNvPr id="0" name=""/>
        <dsp:cNvSpPr/>
      </dsp:nvSpPr>
      <dsp:spPr>
        <a:xfrm>
          <a:off x="0" y="4507073"/>
          <a:ext cx="7555992" cy="0"/>
        </a:xfrm>
        <a:prstGeom prst="line">
          <a:avLst/>
        </a:prstGeom>
        <a:solidFill>
          <a:schemeClr val="accent2">
            <a:hueOff val="957908"/>
            <a:satOff val="-15643"/>
            <a:lumOff val="980"/>
            <a:alphaOff val="0"/>
          </a:schemeClr>
        </a:solidFill>
        <a:ln w="12700" cap="flat" cmpd="sng" algn="ctr">
          <a:solidFill>
            <a:schemeClr val="accent2">
              <a:hueOff val="957908"/>
              <a:satOff val="-15643"/>
              <a:lumOff val="98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7FACE4-8D3A-3749-AC16-503A4E349249}">
      <dsp:nvSpPr>
        <dsp:cNvPr id="0" name=""/>
        <dsp:cNvSpPr/>
      </dsp:nvSpPr>
      <dsp:spPr>
        <a:xfrm>
          <a:off x="0" y="4507073"/>
          <a:ext cx="7555992" cy="901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kern="1200" baseline="0" dirty="0"/>
            <a:t>Judge Advocate - Mark Maggio</a:t>
          </a:r>
          <a:br>
            <a:rPr lang="en-US" sz="2400" kern="1200" baseline="0" dirty="0"/>
          </a:br>
          <a:r>
            <a:rPr lang="en-US" sz="2400" kern="1200" baseline="0" dirty="0"/>
            <a:t>(757) 879) 7724</a:t>
          </a:r>
        </a:p>
      </dsp:txBody>
      <dsp:txXfrm>
        <a:off x="0" y="4507073"/>
        <a:ext cx="7555992" cy="901260"/>
      </dsp:txXfrm>
    </dsp:sp>
    <dsp:sp modelId="{36FD305C-02FB-0745-BF16-A4F04B14E6BE}">
      <dsp:nvSpPr>
        <dsp:cNvPr id="0" name=""/>
        <dsp:cNvSpPr/>
      </dsp:nvSpPr>
      <dsp:spPr>
        <a:xfrm>
          <a:off x="0" y="5408334"/>
          <a:ext cx="7555992" cy="0"/>
        </a:xfrm>
        <a:prstGeom prst="line">
          <a:avLst/>
        </a:prstGeom>
        <a:solidFill>
          <a:schemeClr val="accent2">
            <a:hueOff val="1149490"/>
            <a:satOff val="-18772"/>
            <a:lumOff val="1176"/>
            <a:alphaOff val="0"/>
          </a:schemeClr>
        </a:solidFill>
        <a:ln w="12700" cap="flat" cmpd="sng" algn="ctr">
          <a:solidFill>
            <a:schemeClr val="accent2">
              <a:hueOff val="1149490"/>
              <a:satOff val="-18772"/>
              <a:lumOff val="117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B962E8-25D1-0941-9368-B95D86A05361}">
      <dsp:nvSpPr>
        <dsp:cNvPr id="0" name=""/>
        <dsp:cNvSpPr/>
      </dsp:nvSpPr>
      <dsp:spPr>
        <a:xfrm>
          <a:off x="0" y="5408334"/>
          <a:ext cx="7555992" cy="901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kern="1200" baseline="0" dirty="0"/>
            <a:t>Department Surgeon - Charles Bush</a:t>
          </a:r>
          <a:br>
            <a:rPr lang="en-US" sz="2400" kern="1200" baseline="0" dirty="0"/>
          </a:br>
          <a:r>
            <a:rPr lang="en-US" sz="2400" kern="1200" baseline="0" dirty="0"/>
            <a:t>(540) 907-5292</a:t>
          </a:r>
        </a:p>
      </dsp:txBody>
      <dsp:txXfrm>
        <a:off x="0" y="5408334"/>
        <a:ext cx="7555992" cy="9012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DA9C4-574B-B345-8FE1-CDB56C10E79C}">
      <dsp:nvSpPr>
        <dsp:cNvPr id="0" name=""/>
        <dsp:cNvSpPr/>
      </dsp:nvSpPr>
      <dsp:spPr>
        <a:xfrm>
          <a:off x="911914" y="1657"/>
          <a:ext cx="2092225" cy="12553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All-American post Criteria </a:t>
          </a:r>
          <a:endParaRPr lang="en-US" sz="1800" kern="1200" dirty="0"/>
        </a:p>
      </dsp:txBody>
      <dsp:txXfrm>
        <a:off x="911914" y="1657"/>
        <a:ext cx="2092225" cy="1255335"/>
      </dsp:txXfrm>
    </dsp:sp>
    <dsp:sp modelId="{CDE33908-674A-D740-8FC9-95776ECD9D65}">
      <dsp:nvSpPr>
        <dsp:cNvPr id="0" name=""/>
        <dsp:cNvSpPr/>
      </dsp:nvSpPr>
      <dsp:spPr>
        <a:xfrm>
          <a:off x="3213362" y="1657"/>
          <a:ext cx="2092225" cy="12553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Membership must be at least 102% </a:t>
          </a:r>
        </a:p>
      </dsp:txBody>
      <dsp:txXfrm>
        <a:off x="3213362" y="1657"/>
        <a:ext cx="2092225" cy="1255335"/>
      </dsp:txXfrm>
    </dsp:sp>
    <dsp:sp modelId="{EBB3CE13-AE68-BB43-9AE6-C960496E67B0}">
      <dsp:nvSpPr>
        <dsp:cNvPr id="0" name=""/>
        <dsp:cNvSpPr/>
      </dsp:nvSpPr>
      <dsp:spPr>
        <a:xfrm>
          <a:off x="5514811" y="1657"/>
          <a:ext cx="2092225" cy="12553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Must conduct two Membership recruiting events, submit reports through All-American Dashboard </a:t>
          </a:r>
        </a:p>
      </dsp:txBody>
      <dsp:txXfrm>
        <a:off x="5514811" y="1657"/>
        <a:ext cx="2092225" cy="1255335"/>
      </dsp:txXfrm>
    </dsp:sp>
    <dsp:sp modelId="{C037524D-51FE-ED4C-82D8-86249202BBC1}">
      <dsp:nvSpPr>
        <dsp:cNvPr id="0" name=""/>
        <dsp:cNvSpPr/>
      </dsp:nvSpPr>
      <dsp:spPr>
        <a:xfrm>
          <a:off x="7816259" y="1657"/>
          <a:ext cx="2092225" cy="12553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post-Election Report must be submitted to National Headquarters </a:t>
          </a:r>
        </a:p>
      </dsp:txBody>
      <dsp:txXfrm>
        <a:off x="7816259" y="1657"/>
        <a:ext cx="2092225" cy="1255335"/>
      </dsp:txXfrm>
    </dsp:sp>
    <dsp:sp modelId="{0DFC6F65-33EE-A544-8912-60D9FBA256A5}">
      <dsp:nvSpPr>
        <dsp:cNvPr id="0" name=""/>
        <dsp:cNvSpPr/>
      </dsp:nvSpPr>
      <dsp:spPr>
        <a:xfrm>
          <a:off x="911914" y="1466215"/>
          <a:ext cx="2092225" cy="12553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Meet all the following Program Participation Criteria: Voice of Democracy - minimum of one entry advanced to district</a:t>
          </a:r>
        </a:p>
      </dsp:txBody>
      <dsp:txXfrm>
        <a:off x="911914" y="1466215"/>
        <a:ext cx="2092225" cy="1255335"/>
      </dsp:txXfrm>
    </dsp:sp>
    <dsp:sp modelId="{D3BBF462-0FAA-C740-9F90-68F297D1CB08}">
      <dsp:nvSpPr>
        <dsp:cNvPr id="0" name=""/>
        <dsp:cNvSpPr/>
      </dsp:nvSpPr>
      <dsp:spPr>
        <a:xfrm>
          <a:off x="3213362" y="1466215"/>
          <a:ext cx="2092225" cy="12553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Patriots Pen - minimum of one entry advanced to district</a:t>
          </a:r>
        </a:p>
      </dsp:txBody>
      <dsp:txXfrm>
        <a:off x="3213362" y="1466215"/>
        <a:ext cx="2092225" cy="1255335"/>
      </dsp:txXfrm>
    </dsp:sp>
    <dsp:sp modelId="{9BF627D9-5B29-5D4C-B3E8-DBA7750CEA13}">
      <dsp:nvSpPr>
        <dsp:cNvPr id="0" name=""/>
        <dsp:cNvSpPr/>
      </dsp:nvSpPr>
      <dsp:spPr>
        <a:xfrm>
          <a:off x="5514811" y="1466215"/>
          <a:ext cx="2092225" cy="12553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Hold a fundraiser with the proceeds going to Veterans &amp; Military Support Programs Services, minimum of $100</a:t>
          </a:r>
          <a:endParaRPr lang="en-US" sz="1000" kern="1200" dirty="0"/>
        </a:p>
      </dsp:txBody>
      <dsp:txXfrm>
        <a:off x="5514811" y="1466215"/>
        <a:ext cx="2092225" cy="1255335"/>
      </dsp:txXfrm>
    </dsp:sp>
    <dsp:sp modelId="{64B229FD-A83C-4C4D-8BFE-1A7BAD349278}">
      <dsp:nvSpPr>
        <dsp:cNvPr id="0" name=""/>
        <dsp:cNvSpPr/>
      </dsp:nvSpPr>
      <dsp:spPr>
        <a:xfrm>
          <a:off x="7816259" y="1466215"/>
          <a:ext cx="2092225" cy="12553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National Citizenship Education Teachers Award – one entry advanced to Department judging</a:t>
          </a:r>
        </a:p>
      </dsp:txBody>
      <dsp:txXfrm>
        <a:off x="7816259" y="1466215"/>
        <a:ext cx="2092225" cy="1255335"/>
      </dsp:txXfrm>
    </dsp:sp>
    <dsp:sp modelId="{5E097E02-A226-3E43-902C-D166DC505E3B}">
      <dsp:nvSpPr>
        <dsp:cNvPr id="0" name=""/>
        <dsp:cNvSpPr/>
      </dsp:nvSpPr>
      <dsp:spPr>
        <a:xfrm>
          <a:off x="3213362" y="2930773"/>
          <a:ext cx="2092225" cy="12553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 post must submit a community service report quarterly to their department for submission to the All-American Dashboard </a:t>
          </a:r>
        </a:p>
      </dsp:txBody>
      <dsp:txXfrm>
        <a:off x="3213362" y="2930773"/>
        <a:ext cx="2092225" cy="1255335"/>
      </dsp:txXfrm>
    </dsp:sp>
    <dsp:sp modelId="{6818212B-3C4C-5E49-B22E-08E39BD62907}">
      <dsp:nvSpPr>
        <dsp:cNvPr id="0" name=""/>
        <dsp:cNvSpPr/>
      </dsp:nvSpPr>
      <dsp:spPr>
        <a:xfrm>
          <a:off x="5514811" y="2930773"/>
          <a:ext cx="2092225" cy="12553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Buddy Poppy- Purchase Three per member in the post </a:t>
          </a:r>
        </a:p>
      </dsp:txBody>
      <dsp:txXfrm>
        <a:off x="5514811" y="2930773"/>
        <a:ext cx="2092225" cy="12553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DA9C4-574B-B345-8FE1-CDB56C10E79C}">
      <dsp:nvSpPr>
        <dsp:cNvPr id="0" name=""/>
        <dsp:cNvSpPr/>
      </dsp:nvSpPr>
      <dsp:spPr>
        <a:xfrm>
          <a:off x="911914" y="1657"/>
          <a:ext cx="2092225" cy="12553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The Top 25 posts in each Division will receive: </a:t>
          </a:r>
        </a:p>
      </dsp:txBody>
      <dsp:txXfrm>
        <a:off x="911914" y="1657"/>
        <a:ext cx="2092225" cy="1255335"/>
      </dsp:txXfrm>
    </dsp:sp>
    <dsp:sp modelId="{CDE33908-674A-D740-8FC9-95776ECD9D65}">
      <dsp:nvSpPr>
        <dsp:cNvPr id="0" name=""/>
        <dsp:cNvSpPr/>
      </dsp:nvSpPr>
      <dsp:spPr>
        <a:xfrm>
          <a:off x="3202734" y="0"/>
          <a:ext cx="2092225" cy="12553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US" sz="1400" kern="1200" dirty="0"/>
            <a:t>Acknowledgment in VFW Magazine  </a:t>
          </a:r>
        </a:p>
      </dsp:txBody>
      <dsp:txXfrm>
        <a:off x="3202734" y="0"/>
        <a:ext cx="2092225" cy="1255335"/>
      </dsp:txXfrm>
    </dsp:sp>
    <dsp:sp modelId="{EBB3CE13-AE68-BB43-9AE6-C960496E67B0}">
      <dsp:nvSpPr>
        <dsp:cNvPr id="0" name=""/>
        <dsp:cNvSpPr/>
      </dsp:nvSpPr>
      <dsp:spPr>
        <a:xfrm>
          <a:off x="5514811" y="1657"/>
          <a:ext cx="2092225" cy="12553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US" sz="1400" kern="1200" dirty="0"/>
            <a:t>Acknowledgement during the All-American Awards Ceremony at the National Convention </a:t>
          </a:r>
        </a:p>
      </dsp:txBody>
      <dsp:txXfrm>
        <a:off x="5514811" y="1657"/>
        <a:ext cx="2092225" cy="1255335"/>
      </dsp:txXfrm>
    </dsp:sp>
    <dsp:sp modelId="{C037524D-51FE-ED4C-82D8-86249202BBC1}">
      <dsp:nvSpPr>
        <dsp:cNvPr id="0" name=""/>
        <dsp:cNvSpPr/>
      </dsp:nvSpPr>
      <dsp:spPr>
        <a:xfrm>
          <a:off x="7816259" y="1657"/>
          <a:ext cx="2092225" cy="12553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US" sz="1400" kern="1200" dirty="0"/>
            <a:t>All-American post citation </a:t>
          </a:r>
        </a:p>
      </dsp:txBody>
      <dsp:txXfrm>
        <a:off x="7816259" y="1657"/>
        <a:ext cx="2092225" cy="1255335"/>
      </dsp:txXfrm>
    </dsp:sp>
    <dsp:sp modelId="{0DFC6F65-33EE-A544-8912-60D9FBA256A5}">
      <dsp:nvSpPr>
        <dsp:cNvPr id="0" name=""/>
        <dsp:cNvSpPr/>
      </dsp:nvSpPr>
      <dsp:spPr>
        <a:xfrm>
          <a:off x="911914" y="1466215"/>
          <a:ext cx="2092225" cy="12553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US" sz="1400" kern="1200" dirty="0"/>
            <a:t>All-American post streamer </a:t>
          </a:r>
        </a:p>
      </dsp:txBody>
      <dsp:txXfrm>
        <a:off x="911914" y="1466215"/>
        <a:ext cx="2092225" cy="1255335"/>
      </dsp:txXfrm>
    </dsp:sp>
    <dsp:sp modelId="{D3BBF462-0FAA-C740-9F90-68F297D1CB08}">
      <dsp:nvSpPr>
        <dsp:cNvPr id="0" name=""/>
        <dsp:cNvSpPr/>
      </dsp:nvSpPr>
      <dsp:spPr>
        <a:xfrm>
          <a:off x="3213362" y="1466215"/>
          <a:ext cx="2092225" cy="12553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US" sz="1400" kern="1200" dirty="0"/>
            <a:t>All-American citation - commander</a:t>
          </a:r>
        </a:p>
      </dsp:txBody>
      <dsp:txXfrm>
        <a:off x="3213362" y="1466215"/>
        <a:ext cx="2092225" cy="1255335"/>
      </dsp:txXfrm>
    </dsp:sp>
    <dsp:sp modelId="{9BF627D9-5B29-5D4C-B3E8-DBA7750CEA13}">
      <dsp:nvSpPr>
        <dsp:cNvPr id="0" name=""/>
        <dsp:cNvSpPr/>
      </dsp:nvSpPr>
      <dsp:spPr>
        <a:xfrm>
          <a:off x="5514811" y="1466215"/>
          <a:ext cx="2092225" cy="12553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US" sz="1400" kern="1200" dirty="0"/>
            <a:t>All-American name badge - commander </a:t>
          </a:r>
        </a:p>
      </dsp:txBody>
      <dsp:txXfrm>
        <a:off x="5514811" y="1466215"/>
        <a:ext cx="2092225" cy="1255335"/>
      </dsp:txXfrm>
    </dsp:sp>
    <dsp:sp modelId="{64B229FD-A83C-4C4D-8BFE-1A7BAD349278}">
      <dsp:nvSpPr>
        <dsp:cNvPr id="0" name=""/>
        <dsp:cNvSpPr/>
      </dsp:nvSpPr>
      <dsp:spPr>
        <a:xfrm>
          <a:off x="7816259" y="1466215"/>
          <a:ext cx="2092225" cy="12553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US" sz="1400" kern="1200" dirty="0"/>
            <a:t>All-American cap (commander only, quartermaster and post members may purchase “post Member” cap) </a:t>
          </a:r>
        </a:p>
      </dsp:txBody>
      <dsp:txXfrm>
        <a:off x="7816259" y="1466215"/>
        <a:ext cx="2092225" cy="1255335"/>
      </dsp:txXfrm>
    </dsp:sp>
    <dsp:sp modelId="{5E097E02-A226-3E43-902C-D166DC505E3B}">
      <dsp:nvSpPr>
        <dsp:cNvPr id="0" name=""/>
        <dsp:cNvSpPr/>
      </dsp:nvSpPr>
      <dsp:spPr>
        <a:xfrm>
          <a:off x="3213362" y="2930773"/>
          <a:ext cx="2092225" cy="12553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US" sz="1400" kern="1200" dirty="0"/>
            <a:t>All-American lapel pin (commander only, quartermaster may purchase pin) </a:t>
          </a:r>
        </a:p>
      </dsp:txBody>
      <dsp:txXfrm>
        <a:off x="3213362" y="2930773"/>
        <a:ext cx="2092225" cy="1255335"/>
      </dsp:txXfrm>
    </dsp:sp>
    <dsp:sp modelId="{6818212B-3C4C-5E49-B22E-08E39BD62907}">
      <dsp:nvSpPr>
        <dsp:cNvPr id="0" name=""/>
        <dsp:cNvSpPr/>
      </dsp:nvSpPr>
      <dsp:spPr>
        <a:xfrm>
          <a:off x="5514811" y="2930773"/>
          <a:ext cx="2092225" cy="12553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US" sz="1400" kern="1200" dirty="0"/>
            <a:t>All-American Team post Member lapel pin (25 pack) </a:t>
          </a:r>
        </a:p>
      </dsp:txBody>
      <dsp:txXfrm>
        <a:off x="5514811" y="2930773"/>
        <a:ext cx="2092225" cy="125533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842AC0-D651-45D9-871C-3FF88A7F83DE}" type="datetimeFigureOut">
              <a:rPr lang="en-US" smtClean="0"/>
              <a:t>7/17/23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530F8C-FB97-43BA-A268-1F76FE45A820}" type="slidenum">
              <a:rPr lang="en-US" smtClean="0"/>
              <a:t>‹#›</a:t>
            </a:fld>
            <a:endParaRPr lang="en-US"/>
          </a:p>
        </p:txBody>
      </p:sp>
    </p:spTree>
    <p:extLst>
      <p:ext uri="{BB962C8B-B14F-4D97-AF65-F5344CB8AC3E}">
        <p14:creationId xmlns:p14="http://schemas.microsoft.com/office/powerpoint/2010/main" val="1592848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30F8C-FB97-43BA-A268-1F76FE45A820}" type="slidenum">
              <a:rPr lang="en-US" smtClean="0"/>
              <a:t>1</a:t>
            </a:fld>
            <a:endParaRPr lang="en-US"/>
          </a:p>
        </p:txBody>
      </p:sp>
    </p:spTree>
    <p:extLst>
      <p:ext uri="{BB962C8B-B14F-4D97-AF65-F5344CB8AC3E}">
        <p14:creationId xmlns:p14="http://schemas.microsoft.com/office/powerpoint/2010/main" val="3655952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30F8C-FB97-43BA-A268-1F76FE45A820}" type="slidenum">
              <a:rPr lang="en-US" smtClean="0"/>
              <a:t>21</a:t>
            </a:fld>
            <a:endParaRPr lang="en-US"/>
          </a:p>
        </p:txBody>
      </p:sp>
    </p:spTree>
    <p:extLst>
      <p:ext uri="{BB962C8B-B14F-4D97-AF65-F5344CB8AC3E}">
        <p14:creationId xmlns:p14="http://schemas.microsoft.com/office/powerpoint/2010/main" val="2595141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30F8C-FB97-43BA-A268-1F76FE45A820}" type="slidenum">
              <a:rPr lang="en-US" smtClean="0"/>
              <a:t>25</a:t>
            </a:fld>
            <a:endParaRPr lang="en-US"/>
          </a:p>
        </p:txBody>
      </p:sp>
    </p:spTree>
    <p:extLst>
      <p:ext uri="{BB962C8B-B14F-4D97-AF65-F5344CB8AC3E}">
        <p14:creationId xmlns:p14="http://schemas.microsoft.com/office/powerpoint/2010/main" val="3549791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30F8C-FB97-43BA-A268-1F76FE45A820}" type="slidenum">
              <a:rPr lang="en-US" smtClean="0"/>
              <a:t>26</a:t>
            </a:fld>
            <a:endParaRPr lang="en-US"/>
          </a:p>
        </p:txBody>
      </p:sp>
    </p:spTree>
    <p:extLst>
      <p:ext uri="{BB962C8B-B14F-4D97-AF65-F5344CB8AC3E}">
        <p14:creationId xmlns:p14="http://schemas.microsoft.com/office/powerpoint/2010/main" val="256569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30F8C-FB97-43BA-A268-1F76FE45A820}" type="slidenum">
              <a:rPr lang="en-US" smtClean="0"/>
              <a:t>27</a:t>
            </a:fld>
            <a:endParaRPr lang="en-US"/>
          </a:p>
        </p:txBody>
      </p:sp>
    </p:spTree>
    <p:extLst>
      <p:ext uri="{BB962C8B-B14F-4D97-AF65-F5344CB8AC3E}">
        <p14:creationId xmlns:p14="http://schemas.microsoft.com/office/powerpoint/2010/main" val="596084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30F8C-FB97-43BA-A268-1F76FE45A820}" type="slidenum">
              <a:rPr lang="en-US" smtClean="0"/>
              <a:t>29</a:t>
            </a:fld>
            <a:endParaRPr lang="en-US"/>
          </a:p>
        </p:txBody>
      </p:sp>
    </p:spTree>
    <p:extLst>
      <p:ext uri="{BB962C8B-B14F-4D97-AF65-F5344CB8AC3E}">
        <p14:creationId xmlns:p14="http://schemas.microsoft.com/office/powerpoint/2010/main" val="3066847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30F8C-FB97-43BA-A268-1F76FE45A820}" type="slidenum">
              <a:rPr lang="en-US" smtClean="0"/>
              <a:t>30</a:t>
            </a:fld>
            <a:endParaRPr lang="en-US"/>
          </a:p>
        </p:txBody>
      </p:sp>
    </p:spTree>
    <p:extLst>
      <p:ext uri="{BB962C8B-B14F-4D97-AF65-F5344CB8AC3E}">
        <p14:creationId xmlns:p14="http://schemas.microsoft.com/office/powerpoint/2010/main" val="1901816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30F8C-FB97-43BA-A268-1F76FE45A820}" type="slidenum">
              <a:rPr lang="en-US" smtClean="0"/>
              <a:t>31</a:t>
            </a:fld>
            <a:endParaRPr lang="en-US"/>
          </a:p>
        </p:txBody>
      </p:sp>
    </p:spTree>
    <p:extLst>
      <p:ext uri="{BB962C8B-B14F-4D97-AF65-F5344CB8AC3E}">
        <p14:creationId xmlns:p14="http://schemas.microsoft.com/office/powerpoint/2010/main" val="583935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30F8C-FB97-43BA-A268-1F76FE45A820}" type="slidenum">
              <a:rPr lang="en-US" smtClean="0"/>
              <a:t>33</a:t>
            </a:fld>
            <a:endParaRPr lang="en-US"/>
          </a:p>
        </p:txBody>
      </p:sp>
    </p:spTree>
    <p:extLst>
      <p:ext uri="{BB962C8B-B14F-4D97-AF65-F5344CB8AC3E}">
        <p14:creationId xmlns:p14="http://schemas.microsoft.com/office/powerpoint/2010/main" val="3071429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30F8C-FB97-43BA-A268-1F76FE45A820}" type="slidenum">
              <a:rPr lang="en-US" smtClean="0"/>
              <a:t>36</a:t>
            </a:fld>
            <a:endParaRPr lang="en-US"/>
          </a:p>
        </p:txBody>
      </p:sp>
    </p:spTree>
    <p:extLst>
      <p:ext uri="{BB962C8B-B14F-4D97-AF65-F5344CB8AC3E}">
        <p14:creationId xmlns:p14="http://schemas.microsoft.com/office/powerpoint/2010/main" val="626136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30F8C-FB97-43BA-A268-1F76FE45A820}" type="slidenum">
              <a:rPr lang="en-US" smtClean="0"/>
              <a:t>37</a:t>
            </a:fld>
            <a:endParaRPr lang="en-US"/>
          </a:p>
        </p:txBody>
      </p:sp>
    </p:spTree>
    <p:extLst>
      <p:ext uri="{BB962C8B-B14F-4D97-AF65-F5344CB8AC3E}">
        <p14:creationId xmlns:p14="http://schemas.microsoft.com/office/powerpoint/2010/main" val="988696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30F8C-FB97-43BA-A268-1F76FE45A820}" type="slidenum">
              <a:rPr lang="en-US" smtClean="0"/>
              <a:t>5</a:t>
            </a:fld>
            <a:endParaRPr lang="en-US"/>
          </a:p>
        </p:txBody>
      </p:sp>
    </p:spTree>
    <p:extLst>
      <p:ext uri="{BB962C8B-B14F-4D97-AF65-F5344CB8AC3E}">
        <p14:creationId xmlns:p14="http://schemas.microsoft.com/office/powerpoint/2010/main" val="3775250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30F8C-FB97-43BA-A268-1F76FE45A820}" type="slidenum">
              <a:rPr lang="en-US" smtClean="0"/>
              <a:t>38</a:t>
            </a:fld>
            <a:endParaRPr lang="en-US"/>
          </a:p>
        </p:txBody>
      </p:sp>
    </p:spTree>
    <p:extLst>
      <p:ext uri="{BB962C8B-B14F-4D97-AF65-F5344CB8AC3E}">
        <p14:creationId xmlns:p14="http://schemas.microsoft.com/office/powerpoint/2010/main" val="3390996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30F8C-FB97-43BA-A268-1F76FE45A820}" type="slidenum">
              <a:rPr lang="en-US" smtClean="0"/>
              <a:t>40</a:t>
            </a:fld>
            <a:endParaRPr lang="en-US"/>
          </a:p>
        </p:txBody>
      </p:sp>
    </p:spTree>
    <p:extLst>
      <p:ext uri="{BB962C8B-B14F-4D97-AF65-F5344CB8AC3E}">
        <p14:creationId xmlns:p14="http://schemas.microsoft.com/office/powerpoint/2010/main" val="3315361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30F8C-FB97-43BA-A268-1F76FE45A820}" type="slidenum">
              <a:rPr lang="en-US" smtClean="0"/>
              <a:t>41</a:t>
            </a:fld>
            <a:endParaRPr lang="en-US"/>
          </a:p>
        </p:txBody>
      </p:sp>
    </p:spTree>
    <p:extLst>
      <p:ext uri="{BB962C8B-B14F-4D97-AF65-F5344CB8AC3E}">
        <p14:creationId xmlns:p14="http://schemas.microsoft.com/office/powerpoint/2010/main" val="4275225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30F8C-FB97-43BA-A268-1F76FE45A820}" type="slidenum">
              <a:rPr lang="en-US" smtClean="0"/>
              <a:t>51</a:t>
            </a:fld>
            <a:endParaRPr lang="en-US"/>
          </a:p>
        </p:txBody>
      </p:sp>
    </p:spTree>
    <p:extLst>
      <p:ext uri="{BB962C8B-B14F-4D97-AF65-F5344CB8AC3E}">
        <p14:creationId xmlns:p14="http://schemas.microsoft.com/office/powerpoint/2010/main" val="2237226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30F8C-FB97-43BA-A268-1F76FE45A820}" type="slidenum">
              <a:rPr lang="en-US" smtClean="0"/>
              <a:t>52</a:t>
            </a:fld>
            <a:endParaRPr lang="en-US"/>
          </a:p>
        </p:txBody>
      </p:sp>
    </p:spTree>
    <p:extLst>
      <p:ext uri="{BB962C8B-B14F-4D97-AF65-F5344CB8AC3E}">
        <p14:creationId xmlns:p14="http://schemas.microsoft.com/office/powerpoint/2010/main" val="4293184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30F8C-FB97-43BA-A268-1F76FE45A820}" type="slidenum">
              <a:rPr lang="en-US" smtClean="0"/>
              <a:t>7</a:t>
            </a:fld>
            <a:endParaRPr lang="en-US"/>
          </a:p>
        </p:txBody>
      </p:sp>
    </p:spTree>
    <p:extLst>
      <p:ext uri="{BB962C8B-B14F-4D97-AF65-F5344CB8AC3E}">
        <p14:creationId xmlns:p14="http://schemas.microsoft.com/office/powerpoint/2010/main" val="378786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30F8C-FB97-43BA-A268-1F76FE45A820}" type="slidenum">
              <a:rPr lang="en-US" smtClean="0"/>
              <a:t>10</a:t>
            </a:fld>
            <a:endParaRPr lang="en-US"/>
          </a:p>
        </p:txBody>
      </p:sp>
    </p:spTree>
    <p:extLst>
      <p:ext uri="{BB962C8B-B14F-4D97-AF65-F5344CB8AC3E}">
        <p14:creationId xmlns:p14="http://schemas.microsoft.com/office/powerpoint/2010/main" val="1490033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30F8C-FB97-43BA-A268-1F76FE45A820}" type="slidenum">
              <a:rPr lang="en-US" smtClean="0"/>
              <a:t>11</a:t>
            </a:fld>
            <a:endParaRPr lang="en-US"/>
          </a:p>
        </p:txBody>
      </p:sp>
    </p:spTree>
    <p:extLst>
      <p:ext uri="{BB962C8B-B14F-4D97-AF65-F5344CB8AC3E}">
        <p14:creationId xmlns:p14="http://schemas.microsoft.com/office/powerpoint/2010/main" val="3171821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30F8C-FB97-43BA-A268-1F76FE45A820}" type="slidenum">
              <a:rPr lang="en-US" smtClean="0"/>
              <a:t>17</a:t>
            </a:fld>
            <a:endParaRPr lang="en-US"/>
          </a:p>
        </p:txBody>
      </p:sp>
    </p:spTree>
    <p:extLst>
      <p:ext uri="{BB962C8B-B14F-4D97-AF65-F5344CB8AC3E}">
        <p14:creationId xmlns:p14="http://schemas.microsoft.com/office/powerpoint/2010/main" val="2417198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30F8C-FB97-43BA-A268-1F76FE45A820}" type="slidenum">
              <a:rPr lang="en-US" smtClean="0"/>
              <a:t>18</a:t>
            </a:fld>
            <a:endParaRPr lang="en-US"/>
          </a:p>
        </p:txBody>
      </p:sp>
    </p:spTree>
    <p:extLst>
      <p:ext uri="{BB962C8B-B14F-4D97-AF65-F5344CB8AC3E}">
        <p14:creationId xmlns:p14="http://schemas.microsoft.com/office/powerpoint/2010/main" val="2000923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30F8C-FB97-43BA-A268-1F76FE45A820}" type="slidenum">
              <a:rPr lang="en-US" smtClean="0"/>
              <a:t>19</a:t>
            </a:fld>
            <a:endParaRPr lang="en-US"/>
          </a:p>
        </p:txBody>
      </p:sp>
    </p:spTree>
    <p:extLst>
      <p:ext uri="{BB962C8B-B14F-4D97-AF65-F5344CB8AC3E}">
        <p14:creationId xmlns:p14="http://schemas.microsoft.com/office/powerpoint/2010/main" val="2321227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30F8C-FB97-43BA-A268-1F76FE45A820}" type="slidenum">
              <a:rPr lang="en-US" smtClean="0"/>
              <a:t>20</a:t>
            </a:fld>
            <a:endParaRPr lang="en-US"/>
          </a:p>
        </p:txBody>
      </p:sp>
    </p:spTree>
    <p:extLst>
      <p:ext uri="{BB962C8B-B14F-4D97-AF65-F5344CB8AC3E}">
        <p14:creationId xmlns:p14="http://schemas.microsoft.com/office/powerpoint/2010/main" val="37318383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pPr algn="l"/>
            <a:fld id="{A5B0A250-5CC0-1746-B209-08E8B0DAE6AF}" type="datetimeFigureOut">
              <a:rPr lang="en-US" smtClean="0"/>
              <a:pPr algn="l"/>
              <a:t>7/17/23</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49ABCAEC-7D34-E549-A96E-FCEDAADBE4B0}" type="slidenum">
              <a:rPr lang="en-US" smtClean="0"/>
              <a:t>‹#›</a:t>
            </a:fld>
            <a:endParaRPr lang="en-US" dirty="0"/>
          </a:p>
        </p:txBody>
      </p:sp>
    </p:spTree>
    <p:extLst>
      <p:ext uri="{BB962C8B-B14F-4D97-AF65-F5344CB8AC3E}">
        <p14:creationId xmlns:p14="http://schemas.microsoft.com/office/powerpoint/2010/main" val="296916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B0A250-5CC0-1746-B209-08E8B0DAE6AF}" type="datetimeFigureOut">
              <a:rPr lang="en-US" smtClean="0"/>
              <a:pPr/>
              <a:t>7/17/23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323245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5B0A250-5CC0-1746-B209-08E8B0DAE6AF}" type="datetimeFigureOut">
              <a:rPr lang="en-US" smtClean="0"/>
              <a:pPr/>
              <a:t>7/17/23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299900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5B0A250-5CC0-1746-B209-08E8B0DAE6AF}" type="datetimeFigureOut">
              <a:rPr lang="en-US" smtClean="0"/>
              <a:pPr/>
              <a:t>7/17/23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9ABCAEC-7D34-E549-A96E-FCEDAADBE4B0}"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5855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A5B0A250-5CC0-1746-B209-08E8B0DAE6AF}" type="datetimeFigureOut">
              <a:rPr lang="en-US" smtClean="0"/>
              <a:pPr/>
              <a:t>7/17/23</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921805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5B0A250-5CC0-1746-B209-08E8B0DAE6AF}" type="datetimeFigureOut">
              <a:rPr lang="en-US" smtClean="0"/>
              <a:pPr/>
              <a:t>7/17/23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168658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5B0A250-5CC0-1746-B209-08E8B0DAE6AF}" type="datetimeFigureOut">
              <a:rPr lang="en-US" smtClean="0"/>
              <a:pPr/>
              <a:t>7/17/23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201706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B0A250-5CC0-1746-B209-08E8B0DAE6AF}" type="datetimeFigureOut">
              <a:rPr lang="en-US" smtClean="0"/>
              <a:pPr/>
              <a:t>7/17/23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181230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A5B0A250-5CC0-1746-B209-08E8B0DAE6AF}" type="datetimeFigureOut">
              <a:rPr lang="en-US" smtClean="0"/>
              <a:pPr/>
              <a:t>7/17/23</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219437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B0A250-5CC0-1746-B209-08E8B0DAE6AF}" type="datetimeFigureOut">
              <a:rPr lang="en-US" smtClean="0"/>
              <a:pPr/>
              <a:t>7/17/23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182539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A5B0A250-5CC0-1746-B209-08E8B0DAE6AF}" type="datetimeFigureOut">
              <a:rPr lang="en-US" smtClean="0"/>
              <a:t>7/17/23</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49ABCAEC-7D34-E549-A96E-FCEDAADBE4B0}" type="slidenum">
              <a:rPr lang="en-US" smtClean="0"/>
              <a:t>‹#›</a:t>
            </a:fld>
            <a:endParaRPr lang="en-US" dirty="0"/>
          </a:p>
        </p:txBody>
      </p:sp>
    </p:spTree>
    <p:extLst>
      <p:ext uri="{BB962C8B-B14F-4D97-AF65-F5344CB8AC3E}">
        <p14:creationId xmlns:p14="http://schemas.microsoft.com/office/powerpoint/2010/main" val="29535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B0A250-5CC0-1746-B209-08E8B0DAE6AF}" type="datetimeFigureOut">
              <a:rPr lang="en-US" smtClean="0"/>
              <a:pPr/>
              <a:t>7/17/23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422185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B0A250-5CC0-1746-B209-08E8B0DAE6AF}" type="datetimeFigureOut">
              <a:rPr lang="en-US" smtClean="0"/>
              <a:pPr/>
              <a:t>7/17/23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358853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B0A250-5CC0-1746-B209-08E8B0DAE6AF}" type="datetimeFigureOut">
              <a:rPr lang="en-US" smtClean="0"/>
              <a:t>7/17/23</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ABCAEC-7D34-E549-A96E-FCEDAADBE4B0}" type="slidenum">
              <a:rPr lang="en-US" smtClean="0"/>
              <a:t>‹#›</a:t>
            </a:fld>
            <a:endParaRPr lang="en-US"/>
          </a:p>
        </p:txBody>
      </p:sp>
    </p:spTree>
    <p:extLst>
      <p:ext uri="{BB962C8B-B14F-4D97-AF65-F5344CB8AC3E}">
        <p14:creationId xmlns:p14="http://schemas.microsoft.com/office/powerpoint/2010/main" val="3881845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0A250-5CC0-1746-B209-08E8B0DAE6AF}" type="datetimeFigureOut">
              <a:rPr lang="en-US" smtClean="0"/>
              <a:pPr/>
              <a:t>7/17/23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191015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B0A250-5CC0-1746-B209-08E8B0DAE6AF}" type="datetimeFigureOut">
              <a:rPr lang="en-US" smtClean="0"/>
              <a:pPr/>
              <a:t>7/17/23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125751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B0A250-5CC0-1746-B209-08E8B0DAE6AF}" type="datetimeFigureOut">
              <a:rPr lang="en-US" smtClean="0"/>
              <a:t>7/17/23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ABCAEC-7D34-E549-A96E-FCEDAADBE4B0}" type="slidenum">
              <a:rPr lang="en-US" smtClean="0"/>
              <a:t>‹#›</a:t>
            </a:fld>
            <a:endParaRPr lang="en-US"/>
          </a:p>
        </p:txBody>
      </p:sp>
    </p:spTree>
    <p:extLst>
      <p:ext uri="{BB962C8B-B14F-4D97-AF65-F5344CB8AC3E}">
        <p14:creationId xmlns:p14="http://schemas.microsoft.com/office/powerpoint/2010/main" val="3824522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5B0A250-5CC0-1746-B209-08E8B0DAE6AF}" type="datetimeFigureOut">
              <a:rPr lang="en-US" smtClean="0"/>
              <a:pPr/>
              <a:t>7/17/23</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3399322438"/>
      </p:ext>
    </p:extLst>
  </p:cSld>
  <p:clrMap bg1="dk1" tx1="lt1" bg2="dk2" tx2="lt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 id="2147484058" r:id="rId12"/>
    <p:sldLayoutId id="2147484059" r:id="rId13"/>
    <p:sldLayoutId id="2147484060" r:id="rId14"/>
    <p:sldLayoutId id="2147484061" r:id="rId15"/>
    <p:sldLayoutId id="2147484062" r:id="rId16"/>
    <p:sldLayoutId id="2147484063"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vfwva.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vfw.org/"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vfw.org/"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membership@vfw.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gadams@vfwva.org"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gadams@vfwva.org"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E5D15-3367-E952-9D7D-21B7CA8F0C3E}"/>
              </a:ext>
            </a:extLst>
          </p:cNvPr>
          <p:cNvSpPr>
            <a:spLocks noGrp="1"/>
          </p:cNvSpPr>
          <p:nvPr>
            <p:ph type="ctrTitle"/>
          </p:nvPr>
        </p:nvSpPr>
        <p:spPr>
          <a:xfrm>
            <a:off x="4739751" y="768334"/>
            <a:ext cx="6479629" cy="2866405"/>
          </a:xfrm>
        </p:spPr>
        <p:txBody>
          <a:bodyPr>
            <a:normAutofit fontScale="90000"/>
          </a:bodyPr>
          <a:lstStyle/>
          <a:p>
            <a:pPr algn="ctr">
              <a:lnSpc>
                <a:spcPct val="90000"/>
              </a:lnSpc>
            </a:pPr>
            <a:r>
              <a:rPr lang="en-US" sz="5100" dirty="0"/>
              <a:t>DEPARTMENT School OF INSTRUCTION</a:t>
            </a:r>
            <a:br>
              <a:rPr lang="en-US" sz="5100" dirty="0"/>
            </a:br>
            <a:r>
              <a:rPr lang="en-US" sz="5100" dirty="0"/>
              <a:t>2023-2024</a:t>
            </a:r>
          </a:p>
        </p:txBody>
      </p:sp>
      <p:sp>
        <p:nvSpPr>
          <p:cNvPr id="3" name="Subtitle 2">
            <a:extLst>
              <a:ext uri="{FF2B5EF4-FFF2-40B4-BE49-F238E27FC236}">
                <a16:creationId xmlns:a16="http://schemas.microsoft.com/office/drawing/2014/main" id="{FE0D86AE-032A-3C14-541B-A02C5AB4B51F}"/>
              </a:ext>
            </a:extLst>
          </p:cNvPr>
          <p:cNvSpPr>
            <a:spLocks noGrp="1"/>
          </p:cNvSpPr>
          <p:nvPr>
            <p:ph type="subTitle" idx="1"/>
          </p:nvPr>
        </p:nvSpPr>
        <p:spPr>
          <a:xfrm>
            <a:off x="4739751" y="4283239"/>
            <a:ext cx="6479629" cy="1475177"/>
          </a:xfrm>
        </p:spPr>
        <p:txBody>
          <a:bodyPr>
            <a:normAutofit/>
          </a:bodyPr>
          <a:lstStyle/>
          <a:p>
            <a:r>
              <a:rPr lang="en-US" dirty="0"/>
              <a:t>Gary Adams Department of  Virginia Commander</a:t>
            </a:r>
          </a:p>
        </p:txBody>
      </p:sp>
      <p:pic>
        <p:nvPicPr>
          <p:cNvPr id="21" name="Picture 3" descr="Houses in a village">
            <a:extLst>
              <a:ext uri="{FF2B5EF4-FFF2-40B4-BE49-F238E27FC236}">
                <a16:creationId xmlns:a16="http://schemas.microsoft.com/office/drawing/2014/main" id="{29D6649A-E886-B6D7-39C4-986D0B10C169}"/>
              </a:ext>
            </a:extLst>
          </p:cNvPr>
          <p:cNvPicPr>
            <a:picLocks noChangeAspect="1"/>
          </p:cNvPicPr>
          <p:nvPr/>
        </p:nvPicPr>
        <p:blipFill rotWithShape="1">
          <a:blip r:embed="rId3"/>
          <a:srcRect l="22461" r="31898"/>
          <a:stretch/>
        </p:blipFill>
        <p:spPr>
          <a:xfrm>
            <a:off x="20" y="1"/>
            <a:ext cx="4173349" cy="6857999"/>
          </a:xfrm>
          <a:prstGeom prst="rect">
            <a:avLst/>
          </a:prstGeom>
        </p:spPr>
      </p:pic>
    </p:spTree>
    <p:extLst>
      <p:ext uri="{BB962C8B-B14F-4D97-AF65-F5344CB8AC3E}">
        <p14:creationId xmlns:p14="http://schemas.microsoft.com/office/powerpoint/2010/main" val="166284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7F0E6-84EE-2B14-0697-911866CFC240}"/>
              </a:ext>
            </a:extLst>
          </p:cNvPr>
          <p:cNvSpPr>
            <a:spLocks noGrp="1"/>
          </p:cNvSpPr>
          <p:nvPr>
            <p:ph type="title"/>
          </p:nvPr>
        </p:nvSpPr>
        <p:spPr/>
        <p:txBody>
          <a:bodyPr/>
          <a:lstStyle/>
          <a:p>
            <a:r>
              <a:rPr lang="en-US" dirty="0"/>
              <a:t>FINALLY</a:t>
            </a:r>
          </a:p>
        </p:txBody>
      </p:sp>
      <p:sp>
        <p:nvSpPr>
          <p:cNvPr id="3" name="Content Placeholder 2">
            <a:extLst>
              <a:ext uri="{FF2B5EF4-FFF2-40B4-BE49-F238E27FC236}">
                <a16:creationId xmlns:a16="http://schemas.microsoft.com/office/drawing/2014/main" id="{AF935D19-678B-789F-23BE-7814F2F6D422}"/>
              </a:ext>
            </a:extLst>
          </p:cNvPr>
          <p:cNvSpPr>
            <a:spLocks noGrp="1"/>
          </p:cNvSpPr>
          <p:nvPr>
            <p:ph idx="1"/>
          </p:nvPr>
        </p:nvSpPr>
        <p:spPr/>
        <p:txBody>
          <a:bodyPr>
            <a:normAutofit/>
          </a:bodyPr>
          <a:lstStyle/>
          <a:p>
            <a:r>
              <a:rPr lang="en-US" sz="2800" dirty="0"/>
              <a:t>To report online go to </a:t>
            </a:r>
            <a:r>
              <a:rPr lang="en-US" sz="2800" dirty="0">
                <a:hlinkClick r:id="rId3"/>
              </a:rPr>
              <a:t>www.vfwva.org</a:t>
            </a:r>
            <a:endParaRPr lang="en-US" sz="2800" dirty="0"/>
          </a:p>
          <a:p>
            <a:endParaRPr lang="en-US" sz="2800" dirty="0"/>
          </a:p>
          <a:p>
            <a:pPr marL="0" indent="0">
              <a:buNone/>
            </a:pPr>
            <a:endParaRPr lang="en-US" sz="2800" dirty="0"/>
          </a:p>
        </p:txBody>
      </p:sp>
      <p:pic>
        <p:nvPicPr>
          <p:cNvPr id="5" name="Picture 4">
            <a:extLst>
              <a:ext uri="{FF2B5EF4-FFF2-40B4-BE49-F238E27FC236}">
                <a16:creationId xmlns:a16="http://schemas.microsoft.com/office/drawing/2014/main" id="{169E6926-1299-6207-2379-3F5FE0C56389}"/>
              </a:ext>
            </a:extLst>
          </p:cNvPr>
          <p:cNvPicPr>
            <a:picLocks noChangeAspect="1"/>
          </p:cNvPicPr>
          <p:nvPr/>
        </p:nvPicPr>
        <p:blipFill>
          <a:blip r:embed="rId4"/>
          <a:stretch>
            <a:fillRect/>
          </a:stretch>
        </p:blipFill>
        <p:spPr>
          <a:xfrm>
            <a:off x="984163" y="2760418"/>
            <a:ext cx="4719558" cy="3207059"/>
          </a:xfrm>
          <a:prstGeom prst="rect">
            <a:avLst/>
          </a:prstGeom>
        </p:spPr>
      </p:pic>
      <p:sp>
        <p:nvSpPr>
          <p:cNvPr id="6" name="TextBox 5">
            <a:extLst>
              <a:ext uri="{FF2B5EF4-FFF2-40B4-BE49-F238E27FC236}">
                <a16:creationId xmlns:a16="http://schemas.microsoft.com/office/drawing/2014/main" id="{2526C9D6-300D-5405-D1EA-9474A8E4B082}"/>
              </a:ext>
            </a:extLst>
          </p:cNvPr>
          <p:cNvSpPr txBox="1"/>
          <p:nvPr/>
        </p:nvSpPr>
        <p:spPr>
          <a:xfrm>
            <a:off x="6488281" y="3071285"/>
            <a:ext cx="5413811" cy="2585323"/>
          </a:xfrm>
          <a:prstGeom prst="rect">
            <a:avLst/>
          </a:prstGeom>
          <a:noFill/>
        </p:spPr>
        <p:txBody>
          <a:bodyPr wrap="square" rtlCol="0">
            <a:spAutoFit/>
          </a:bodyPr>
          <a:lstStyle/>
          <a:p>
            <a:r>
              <a:rPr lang="en-US" dirty="0"/>
              <a:t>Click on </a:t>
            </a:r>
            <a:r>
              <a:rPr lang="en-US" b="1" dirty="0"/>
              <a:t>RESOURCES</a:t>
            </a:r>
          </a:p>
          <a:p>
            <a:endParaRPr lang="en-US" dirty="0"/>
          </a:p>
          <a:p>
            <a:r>
              <a:rPr lang="en-US" dirty="0"/>
              <a:t>Click on </a:t>
            </a:r>
            <a:r>
              <a:rPr lang="en-US" b="1" dirty="0"/>
              <a:t>ONLINE REPORTING</a:t>
            </a:r>
          </a:p>
          <a:p>
            <a:endParaRPr lang="en-US" b="1" dirty="0"/>
          </a:p>
          <a:p>
            <a:r>
              <a:rPr lang="en-US" dirty="0"/>
              <a:t>On the next page you will login</a:t>
            </a:r>
          </a:p>
          <a:p>
            <a:endParaRPr lang="en-US" dirty="0"/>
          </a:p>
          <a:p>
            <a:r>
              <a:rPr lang="en-US" dirty="0"/>
              <a:t>Then on the next page select </a:t>
            </a:r>
            <a:r>
              <a:rPr lang="en-US" b="1" dirty="0"/>
              <a:t>SUBMIT REPORTS</a:t>
            </a:r>
          </a:p>
          <a:p>
            <a:endParaRPr lang="en-US" dirty="0"/>
          </a:p>
          <a:p>
            <a:r>
              <a:rPr lang="en-US" dirty="0"/>
              <a:t>From that point just follow the prompts</a:t>
            </a:r>
          </a:p>
        </p:txBody>
      </p:sp>
    </p:spTree>
    <p:extLst>
      <p:ext uri="{BB962C8B-B14F-4D97-AF65-F5344CB8AC3E}">
        <p14:creationId xmlns:p14="http://schemas.microsoft.com/office/powerpoint/2010/main" val="15051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6F05E-F77C-447A-7008-76F7CEEBFEA4}"/>
              </a:ext>
            </a:extLst>
          </p:cNvPr>
          <p:cNvSpPr>
            <a:spLocks noGrp="1"/>
          </p:cNvSpPr>
          <p:nvPr>
            <p:ph type="title"/>
          </p:nvPr>
        </p:nvSpPr>
        <p:spPr>
          <a:xfrm>
            <a:off x="1517129" y="2782486"/>
            <a:ext cx="9157741" cy="1293028"/>
          </a:xfrm>
        </p:spPr>
        <p:txBody>
          <a:bodyPr>
            <a:normAutofit fontScale="90000"/>
          </a:bodyPr>
          <a:lstStyle/>
          <a:p>
            <a:pPr algn="ctr"/>
            <a:r>
              <a:rPr lang="en-US" dirty="0"/>
              <a:t>National &amp; department membership programs and awards </a:t>
            </a:r>
          </a:p>
        </p:txBody>
      </p:sp>
    </p:spTree>
    <p:extLst>
      <p:ext uri="{BB962C8B-B14F-4D97-AF65-F5344CB8AC3E}">
        <p14:creationId xmlns:p14="http://schemas.microsoft.com/office/powerpoint/2010/main" val="403456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C50142-DA83-1849-937E-04A337DD062B}"/>
              </a:ext>
            </a:extLst>
          </p:cNvPr>
          <p:cNvSpPr>
            <a:spLocks noGrp="1"/>
          </p:cNvSpPr>
          <p:nvPr>
            <p:ph type="title"/>
          </p:nvPr>
        </p:nvSpPr>
        <p:spPr>
          <a:xfrm>
            <a:off x="4090507" y="764372"/>
            <a:ext cx="7434070" cy="1432289"/>
          </a:xfrm>
        </p:spPr>
        <p:txBody>
          <a:bodyPr>
            <a:normAutofit/>
          </a:bodyPr>
          <a:lstStyle/>
          <a:p>
            <a:pPr algn="ctr"/>
            <a:r>
              <a:rPr lang="en-US" b="1" dirty="0"/>
              <a:t>VFW National </a:t>
            </a:r>
            <a:br>
              <a:rPr lang="en-US" b="1" dirty="0"/>
            </a:br>
            <a:r>
              <a:rPr lang="en-US" b="1" dirty="0"/>
              <a:t>Membership  Program</a:t>
            </a:r>
          </a:p>
        </p:txBody>
      </p:sp>
      <p:sp>
        <p:nvSpPr>
          <p:cNvPr id="15" name="Rectangle 9">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6" name="Picture 11">
            <a:extLst>
              <a:ext uri="{FF2B5EF4-FFF2-40B4-BE49-F238E27FC236}">
                <a16:creationId xmlns:a16="http://schemas.microsoft.com/office/drawing/2014/main" id="{1E4917B9-5D95-4999-9E13-3568EDD423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1264032" y="2187576"/>
            <a:ext cx="6857999" cy="2482850"/>
          </a:xfrm>
          <a:prstGeom prst="rect">
            <a:avLst/>
          </a:prstGeom>
        </p:spPr>
      </p:pic>
      <p:pic>
        <p:nvPicPr>
          <p:cNvPr id="4" name="Content Placeholder 3">
            <a:extLst>
              <a:ext uri="{FF2B5EF4-FFF2-40B4-BE49-F238E27FC236}">
                <a16:creationId xmlns:a16="http://schemas.microsoft.com/office/drawing/2014/main" id="{25E497A3-4E6D-AD6B-43E5-F88C8252B72D}"/>
              </a:ext>
            </a:extLst>
          </p:cNvPr>
          <p:cNvPicPr>
            <a:picLocks noGrp="1" noChangeAspect="1"/>
          </p:cNvPicPr>
          <p:nvPr>
            <p:ph idx="1"/>
          </p:nvPr>
        </p:nvPicPr>
        <p:blipFill>
          <a:blip r:embed="rId3"/>
          <a:stretch>
            <a:fillRect/>
          </a:stretch>
        </p:blipFill>
        <p:spPr>
          <a:xfrm>
            <a:off x="5021688" y="2628900"/>
            <a:ext cx="5591911" cy="3589338"/>
          </a:xfrm>
          <a:prstGeom prst="rect">
            <a:avLst/>
          </a:prstGeom>
        </p:spPr>
      </p:pic>
    </p:spTree>
    <p:extLst>
      <p:ext uri="{BB962C8B-B14F-4D97-AF65-F5344CB8AC3E}">
        <p14:creationId xmlns:p14="http://schemas.microsoft.com/office/powerpoint/2010/main" val="24531463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C50142-DA83-1849-937E-04A337DD062B}"/>
              </a:ext>
            </a:extLst>
          </p:cNvPr>
          <p:cNvSpPr>
            <a:spLocks noGrp="1"/>
          </p:cNvSpPr>
          <p:nvPr>
            <p:ph type="title"/>
          </p:nvPr>
        </p:nvSpPr>
        <p:spPr>
          <a:xfrm>
            <a:off x="4090507" y="764372"/>
            <a:ext cx="7434070" cy="1432289"/>
          </a:xfrm>
        </p:spPr>
        <p:txBody>
          <a:bodyPr>
            <a:normAutofit/>
          </a:bodyPr>
          <a:lstStyle/>
          <a:p>
            <a:pPr algn="ctr"/>
            <a:r>
              <a:rPr lang="en-US" b="1" dirty="0"/>
              <a:t>Duane T. Sarmiento</a:t>
            </a:r>
            <a:br>
              <a:rPr lang="en-US" b="1" dirty="0"/>
            </a:br>
            <a:r>
              <a:rPr lang="en-US" b="1" dirty="0"/>
              <a:t>Commander-in-Chief</a:t>
            </a:r>
          </a:p>
        </p:txBody>
      </p:sp>
      <p:sp>
        <p:nvSpPr>
          <p:cNvPr id="15" name="Rectangle 9">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6" name="Picture 11">
            <a:extLst>
              <a:ext uri="{FF2B5EF4-FFF2-40B4-BE49-F238E27FC236}">
                <a16:creationId xmlns:a16="http://schemas.microsoft.com/office/drawing/2014/main" id="{1E4917B9-5D95-4999-9E13-3568EDD423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1264032" y="2187576"/>
            <a:ext cx="6857999" cy="2482850"/>
          </a:xfrm>
          <a:prstGeom prst="rect">
            <a:avLst/>
          </a:prstGeom>
        </p:spPr>
      </p:pic>
      <p:sp>
        <p:nvSpPr>
          <p:cNvPr id="5" name="Content Placeholder 4">
            <a:extLst>
              <a:ext uri="{FF2B5EF4-FFF2-40B4-BE49-F238E27FC236}">
                <a16:creationId xmlns:a16="http://schemas.microsoft.com/office/drawing/2014/main" id="{7C37145E-90FC-2F6C-A764-B153FE67302F}"/>
              </a:ext>
            </a:extLst>
          </p:cNvPr>
          <p:cNvSpPr>
            <a:spLocks noGrp="1"/>
          </p:cNvSpPr>
          <p:nvPr>
            <p:ph idx="1"/>
          </p:nvPr>
        </p:nvSpPr>
        <p:spPr>
          <a:xfrm>
            <a:off x="4090505" y="2277687"/>
            <a:ext cx="7434071" cy="4024125"/>
          </a:xfrm>
        </p:spPr>
        <p:txBody>
          <a:bodyPr/>
          <a:lstStyle/>
          <a:p>
            <a:pPr marL="0" indent="0" algn="ctr">
              <a:buNone/>
            </a:pPr>
            <a:r>
              <a:rPr lang="en-US" sz="3600" b="1" dirty="0">
                <a:effectLst/>
                <a:latin typeface="Calibri" panose="020F0502020204030204" pitchFamily="34" charset="0"/>
                <a:ea typeface="Calibri" panose="020F0502020204030204" pitchFamily="34" charset="0"/>
                <a:cs typeface="Calibri" panose="020F0502020204030204" pitchFamily="34" charset="0"/>
              </a:rPr>
              <a:t>Membership Objectives</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en-US" dirty="0">
                <a:effectLst/>
                <a:latin typeface="Arial" panose="020B0604020202020204" pitchFamily="34" charset="0"/>
              </a:rPr>
              <a:t>Achieve 102% in Membership.</a:t>
            </a:r>
          </a:p>
          <a:p>
            <a:pPr>
              <a:buFont typeface="Arial" panose="020B0604020202020204" pitchFamily="34" charset="0"/>
              <a:buChar char="•"/>
            </a:pPr>
            <a:r>
              <a:rPr lang="en-US" dirty="0">
                <a:latin typeface="Arial" panose="020B0604020202020204" pitchFamily="34" charset="0"/>
              </a:rPr>
              <a:t>E</a:t>
            </a:r>
            <a:r>
              <a:rPr lang="en-US" dirty="0">
                <a:effectLst/>
                <a:latin typeface="Arial" panose="020B0604020202020204" pitchFamily="34" charset="0"/>
              </a:rPr>
              <a:t>veryone to recruit at least one new member and then mentor that member.</a:t>
            </a:r>
          </a:p>
          <a:p>
            <a:pPr>
              <a:buFont typeface="Arial" panose="020B0604020202020204" pitchFamily="34" charset="0"/>
              <a:buChar char="•"/>
            </a:pPr>
            <a:r>
              <a:rPr lang="en-US" dirty="0">
                <a:effectLst/>
                <a:latin typeface="Arial" panose="020B0604020202020204" pitchFamily="34" charset="0"/>
              </a:rPr>
              <a:t>Increase membership drives and/or events.</a:t>
            </a:r>
          </a:p>
          <a:p>
            <a:pPr>
              <a:buFont typeface="Arial" panose="020B0604020202020204" pitchFamily="34" charset="0"/>
              <a:buChar char="•"/>
            </a:pPr>
            <a:r>
              <a:rPr lang="en-US" dirty="0">
                <a:effectLst/>
                <a:latin typeface="Arial" panose="020B0604020202020204" pitchFamily="34" charset="0"/>
              </a:rPr>
              <a:t>Develop new posts and/or revitalize existing posts.</a:t>
            </a:r>
          </a:p>
          <a:p>
            <a:pPr>
              <a:buFont typeface="Arial" panose="020B0604020202020204" pitchFamily="34" charset="0"/>
              <a:buChar char="•"/>
            </a:pPr>
            <a:r>
              <a:rPr lang="en-US" dirty="0">
                <a:effectLst/>
                <a:latin typeface="Arial" panose="020B0604020202020204" pitchFamily="34" charset="0"/>
              </a:rPr>
              <a:t>Increase Life Membership and Legacy Life Membership.</a:t>
            </a:r>
          </a:p>
        </p:txBody>
      </p:sp>
    </p:spTree>
    <p:extLst>
      <p:ext uri="{BB962C8B-B14F-4D97-AF65-F5344CB8AC3E}">
        <p14:creationId xmlns:p14="http://schemas.microsoft.com/office/powerpoint/2010/main" val="20405186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C50142-DA83-1849-937E-04A337DD062B}"/>
              </a:ext>
            </a:extLst>
          </p:cNvPr>
          <p:cNvSpPr>
            <a:spLocks noGrp="1"/>
          </p:cNvSpPr>
          <p:nvPr>
            <p:ph type="title"/>
          </p:nvPr>
        </p:nvSpPr>
        <p:spPr>
          <a:xfrm>
            <a:off x="4090507" y="764372"/>
            <a:ext cx="7434070" cy="1432289"/>
          </a:xfrm>
        </p:spPr>
        <p:txBody>
          <a:bodyPr>
            <a:normAutofit/>
          </a:bodyPr>
          <a:lstStyle/>
          <a:p>
            <a:pPr algn="ctr"/>
            <a:r>
              <a:rPr lang="en-US" b="1" dirty="0"/>
              <a:t>Duane T. Sarmiento</a:t>
            </a:r>
            <a:br>
              <a:rPr lang="en-US" b="1" dirty="0"/>
            </a:br>
            <a:r>
              <a:rPr lang="en-US" b="1" dirty="0"/>
              <a:t>Commander-in-Chief</a:t>
            </a:r>
          </a:p>
        </p:txBody>
      </p:sp>
      <p:sp>
        <p:nvSpPr>
          <p:cNvPr id="15" name="Rectangle 9">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6" name="Picture 11">
            <a:extLst>
              <a:ext uri="{FF2B5EF4-FFF2-40B4-BE49-F238E27FC236}">
                <a16:creationId xmlns:a16="http://schemas.microsoft.com/office/drawing/2014/main" id="{1E4917B9-5D95-4999-9E13-3568EDD423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1264032" y="2187576"/>
            <a:ext cx="6857999" cy="2482850"/>
          </a:xfrm>
          <a:prstGeom prst="rect">
            <a:avLst/>
          </a:prstGeom>
        </p:spPr>
      </p:pic>
      <p:sp>
        <p:nvSpPr>
          <p:cNvPr id="5" name="Content Placeholder 4">
            <a:extLst>
              <a:ext uri="{FF2B5EF4-FFF2-40B4-BE49-F238E27FC236}">
                <a16:creationId xmlns:a16="http://schemas.microsoft.com/office/drawing/2014/main" id="{7C37145E-90FC-2F6C-A764-B153FE67302F}"/>
              </a:ext>
            </a:extLst>
          </p:cNvPr>
          <p:cNvSpPr>
            <a:spLocks noGrp="1"/>
          </p:cNvSpPr>
          <p:nvPr>
            <p:ph idx="1"/>
          </p:nvPr>
        </p:nvSpPr>
        <p:spPr>
          <a:xfrm>
            <a:off x="4090505" y="2277687"/>
            <a:ext cx="7434071" cy="4270895"/>
          </a:xfrm>
        </p:spPr>
        <p:txBody>
          <a:bodyPr>
            <a:noAutofit/>
          </a:bodyPr>
          <a:lstStyle/>
          <a:p>
            <a:r>
              <a:rPr lang="en-US" sz="2400" dirty="0">
                <a:effectLst/>
                <a:latin typeface="Arial" panose="020B0604020202020204" pitchFamily="34" charset="0"/>
              </a:rPr>
              <a:t>National Headquarters has a wealth of resources at your disposal to assist you in meeting the goals set out by the Commander-in-Chief. </a:t>
            </a:r>
          </a:p>
          <a:p>
            <a:r>
              <a:rPr lang="en-US" sz="2400" dirty="0">
                <a:effectLst/>
                <a:latin typeface="Arial" panose="020B0604020202020204" pitchFamily="34" charset="0"/>
              </a:rPr>
              <a:t>Many of those are available free of charge to our members.</a:t>
            </a:r>
          </a:p>
          <a:p>
            <a:pPr>
              <a:buFont typeface="Arial" panose="020B0604020202020204" pitchFamily="34" charset="0"/>
              <a:buChar char="•"/>
            </a:pPr>
            <a:r>
              <a:rPr lang="en-US" sz="2400" dirty="0">
                <a:effectLst/>
                <a:latin typeface="Arial" panose="020B0604020202020204" pitchFamily="34" charset="0"/>
              </a:rPr>
              <a:t>Membership materials ranging from applications, recruiting brochures, posters, and benefits brochures can be ordered directly from the Membership Department.</a:t>
            </a:r>
          </a:p>
          <a:p>
            <a:pPr>
              <a:buFont typeface="Arial" panose="020B0604020202020204" pitchFamily="34" charset="0"/>
              <a:buChar char="•"/>
            </a:pPr>
            <a:r>
              <a:rPr lang="en-US" sz="2400" dirty="0">
                <a:latin typeface="Arial" panose="020B0604020202020204" pitchFamily="34" charset="0"/>
              </a:rPr>
              <a:t>Use</a:t>
            </a:r>
            <a:r>
              <a:rPr lang="en-US" sz="2400" dirty="0">
                <a:effectLst/>
                <a:latin typeface="Arial" panose="020B0604020202020204" pitchFamily="34" charset="0"/>
              </a:rPr>
              <a:t> the Membership Order Form (located under Membership Quick Links once you log into</a:t>
            </a:r>
            <a:r>
              <a:rPr lang="en-US" sz="2400" dirty="0">
                <a:solidFill>
                  <a:srgbClr val="0000FF"/>
                </a:solidFill>
                <a:effectLst/>
                <a:latin typeface="Arial" panose="020B0604020202020204" pitchFamily="34" charset="0"/>
              </a:rPr>
              <a:t> </a:t>
            </a:r>
            <a:r>
              <a:rPr lang="en-US" sz="2400" u="sng" dirty="0">
                <a:solidFill>
                  <a:srgbClr val="0000FF"/>
                </a:solidFill>
                <a:effectLst/>
                <a:latin typeface="Arial" panose="020B0604020202020204" pitchFamily="34" charset="0"/>
                <a:hlinkClick r:id="rId3"/>
              </a:rPr>
              <a:t>vfw.org </a:t>
            </a:r>
            <a:r>
              <a:rPr lang="en-US" sz="2400" dirty="0">
                <a:effectLst/>
                <a:latin typeface="Arial" panose="020B0604020202020204" pitchFamily="34" charset="0"/>
              </a:rPr>
              <a:t>)</a:t>
            </a:r>
          </a:p>
        </p:txBody>
      </p:sp>
    </p:spTree>
    <p:extLst>
      <p:ext uri="{BB962C8B-B14F-4D97-AF65-F5344CB8AC3E}">
        <p14:creationId xmlns:p14="http://schemas.microsoft.com/office/powerpoint/2010/main" val="16024788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C50142-DA83-1849-937E-04A337DD062B}"/>
              </a:ext>
            </a:extLst>
          </p:cNvPr>
          <p:cNvSpPr>
            <a:spLocks noGrp="1"/>
          </p:cNvSpPr>
          <p:nvPr>
            <p:ph type="title"/>
          </p:nvPr>
        </p:nvSpPr>
        <p:spPr>
          <a:xfrm>
            <a:off x="4090507" y="764372"/>
            <a:ext cx="7434070" cy="1432289"/>
          </a:xfrm>
        </p:spPr>
        <p:txBody>
          <a:bodyPr>
            <a:normAutofit/>
          </a:bodyPr>
          <a:lstStyle/>
          <a:p>
            <a:pPr algn="ctr"/>
            <a:r>
              <a:rPr lang="en-US" b="1" dirty="0"/>
              <a:t>Duane T. Sarmiento</a:t>
            </a:r>
            <a:br>
              <a:rPr lang="en-US" b="1" dirty="0"/>
            </a:br>
            <a:r>
              <a:rPr lang="en-US" b="1" dirty="0"/>
              <a:t>Commander-in-Chief</a:t>
            </a:r>
          </a:p>
        </p:txBody>
      </p:sp>
      <p:sp>
        <p:nvSpPr>
          <p:cNvPr id="15" name="Rectangle 9">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6" name="Picture 11">
            <a:extLst>
              <a:ext uri="{FF2B5EF4-FFF2-40B4-BE49-F238E27FC236}">
                <a16:creationId xmlns:a16="http://schemas.microsoft.com/office/drawing/2014/main" id="{1E4917B9-5D95-4999-9E13-3568EDD423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1264032" y="2187576"/>
            <a:ext cx="6857999" cy="2482850"/>
          </a:xfrm>
          <a:prstGeom prst="rect">
            <a:avLst/>
          </a:prstGeom>
        </p:spPr>
      </p:pic>
      <p:sp>
        <p:nvSpPr>
          <p:cNvPr id="5" name="Content Placeholder 4">
            <a:extLst>
              <a:ext uri="{FF2B5EF4-FFF2-40B4-BE49-F238E27FC236}">
                <a16:creationId xmlns:a16="http://schemas.microsoft.com/office/drawing/2014/main" id="{7C37145E-90FC-2F6C-A764-B153FE67302F}"/>
              </a:ext>
            </a:extLst>
          </p:cNvPr>
          <p:cNvSpPr>
            <a:spLocks noGrp="1"/>
          </p:cNvSpPr>
          <p:nvPr>
            <p:ph idx="1"/>
          </p:nvPr>
        </p:nvSpPr>
        <p:spPr>
          <a:xfrm>
            <a:off x="4090505" y="2277687"/>
            <a:ext cx="7434071" cy="4270895"/>
          </a:xfrm>
        </p:spPr>
        <p:txBody>
          <a:bodyPr>
            <a:noAutofit/>
          </a:bodyPr>
          <a:lstStyle/>
          <a:p>
            <a:pPr>
              <a:buFont typeface="Arial" panose="020B0604020202020204" pitchFamily="34" charset="0"/>
              <a:buChar char="•"/>
            </a:pPr>
            <a:r>
              <a:rPr lang="en-US" sz="2400" dirty="0">
                <a:effectLst/>
                <a:latin typeface="Arial" panose="020B0604020202020204" pitchFamily="34" charset="0"/>
              </a:rPr>
              <a:t>Resources for post Development, Membership Campaigns, and Mentorship such as training guides, videos, and webinars are available in the Training &amp; Support section on</a:t>
            </a:r>
            <a:r>
              <a:rPr lang="en-US" sz="2400" dirty="0">
                <a:solidFill>
                  <a:srgbClr val="0000FF"/>
                </a:solidFill>
                <a:effectLst/>
                <a:latin typeface="Arial" panose="020B0604020202020204" pitchFamily="34" charset="0"/>
              </a:rPr>
              <a:t> </a:t>
            </a:r>
            <a:r>
              <a:rPr lang="en-US" sz="2400" u="sng" dirty="0">
                <a:solidFill>
                  <a:srgbClr val="0000FF"/>
                </a:solidFill>
                <a:effectLst/>
                <a:latin typeface="Arial" panose="020B0604020202020204" pitchFamily="34" charset="0"/>
                <a:hlinkClick r:id="rId3"/>
              </a:rPr>
              <a:t>vfw.org</a:t>
            </a:r>
            <a:endParaRPr lang="en-US" sz="2400" dirty="0">
              <a:effectLst/>
              <a:latin typeface="Arial" panose="020B0604020202020204" pitchFamily="34" charset="0"/>
            </a:endParaRPr>
          </a:p>
          <a:p>
            <a:pPr algn="just">
              <a:buFont typeface="Arial" panose="020B0604020202020204" pitchFamily="34" charset="0"/>
              <a:buChar char="•"/>
            </a:pPr>
            <a:r>
              <a:rPr lang="en-US" sz="2400" dirty="0">
                <a:effectLst/>
                <a:latin typeface="Arial" panose="020B0604020202020204" pitchFamily="34" charset="0"/>
              </a:rPr>
              <a:t>Promotional tools such as radio spots, sample advertisements, public service announcements, and media kits are all available through the Media Room on</a:t>
            </a:r>
            <a:r>
              <a:rPr lang="en-US" sz="2400" dirty="0">
                <a:solidFill>
                  <a:srgbClr val="0000FF"/>
                </a:solidFill>
                <a:effectLst/>
                <a:latin typeface="Arial" panose="020B0604020202020204" pitchFamily="34" charset="0"/>
              </a:rPr>
              <a:t> </a:t>
            </a:r>
            <a:r>
              <a:rPr lang="en-US" sz="2400" u="sng" dirty="0">
                <a:solidFill>
                  <a:srgbClr val="0000FF"/>
                </a:solidFill>
                <a:effectLst/>
                <a:latin typeface="Arial" panose="020B0604020202020204" pitchFamily="34" charset="0"/>
                <a:hlinkClick r:id="rId3"/>
              </a:rPr>
              <a:t>vfw.org</a:t>
            </a:r>
            <a:endParaRPr lang="en-US" sz="2400" dirty="0">
              <a:effectLst/>
              <a:latin typeface="Arial" panose="020B0604020202020204" pitchFamily="34" charset="0"/>
            </a:endParaRPr>
          </a:p>
        </p:txBody>
      </p:sp>
    </p:spTree>
    <p:extLst>
      <p:ext uri="{BB962C8B-B14F-4D97-AF65-F5344CB8AC3E}">
        <p14:creationId xmlns:p14="http://schemas.microsoft.com/office/powerpoint/2010/main" val="17146262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C50142-DA83-1849-937E-04A337DD062B}"/>
              </a:ext>
            </a:extLst>
          </p:cNvPr>
          <p:cNvSpPr>
            <a:spLocks noGrp="1"/>
          </p:cNvSpPr>
          <p:nvPr>
            <p:ph type="title"/>
          </p:nvPr>
        </p:nvSpPr>
        <p:spPr>
          <a:xfrm>
            <a:off x="4090507" y="764372"/>
            <a:ext cx="7434070" cy="1432289"/>
          </a:xfrm>
        </p:spPr>
        <p:txBody>
          <a:bodyPr>
            <a:normAutofit/>
          </a:bodyPr>
          <a:lstStyle/>
          <a:p>
            <a:pPr algn="ctr"/>
            <a:r>
              <a:rPr lang="en-US" b="1" dirty="0"/>
              <a:t>National </a:t>
            </a:r>
            <a:br>
              <a:rPr lang="en-US" b="1" dirty="0"/>
            </a:br>
            <a:r>
              <a:rPr lang="en-US" b="1" dirty="0"/>
              <a:t>Membership  Program</a:t>
            </a:r>
          </a:p>
        </p:txBody>
      </p:sp>
      <p:sp>
        <p:nvSpPr>
          <p:cNvPr id="15" name="Rectangle 9">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6" name="Picture 11">
            <a:extLst>
              <a:ext uri="{FF2B5EF4-FFF2-40B4-BE49-F238E27FC236}">
                <a16:creationId xmlns:a16="http://schemas.microsoft.com/office/drawing/2014/main" id="{1E4917B9-5D95-4999-9E13-3568EDD423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1264032" y="2187576"/>
            <a:ext cx="6857999" cy="2482850"/>
          </a:xfrm>
          <a:prstGeom prst="rect">
            <a:avLst/>
          </a:prstGeom>
        </p:spPr>
      </p:pic>
      <p:sp>
        <p:nvSpPr>
          <p:cNvPr id="9" name="Content Placeholder 8">
            <a:extLst>
              <a:ext uri="{FF2B5EF4-FFF2-40B4-BE49-F238E27FC236}">
                <a16:creationId xmlns:a16="http://schemas.microsoft.com/office/drawing/2014/main" id="{FDC24DB0-F63A-41E7-785E-0846389E2CD4}"/>
              </a:ext>
            </a:extLst>
          </p:cNvPr>
          <p:cNvSpPr>
            <a:spLocks noGrp="1"/>
          </p:cNvSpPr>
          <p:nvPr>
            <p:ph idx="1"/>
          </p:nvPr>
        </p:nvSpPr>
        <p:spPr>
          <a:xfrm>
            <a:off x="4090506" y="2194560"/>
            <a:ext cx="7415693" cy="4024125"/>
          </a:xfrm>
        </p:spPr>
        <p:txBody>
          <a:bodyPr>
            <a:normAutofit/>
          </a:bodyPr>
          <a:lstStyle/>
          <a:p>
            <a:pPr marL="0" indent="0" algn="ctr">
              <a:buNone/>
            </a:pPr>
            <a:endParaRPr lang="en-US" sz="2400" b="1" i="1" dirty="0"/>
          </a:p>
          <a:p>
            <a:pPr marL="0" indent="0" algn="ctr">
              <a:buNone/>
            </a:pPr>
            <a:r>
              <a:rPr lang="en-US" sz="2800" b="1" i="1" dirty="0"/>
              <a:t>Recruiting Awards</a:t>
            </a:r>
          </a:p>
          <a:p>
            <a:pPr marL="0" indent="0">
              <a:buNone/>
            </a:pPr>
            <a:endParaRPr lang="en-US" sz="2000" dirty="0"/>
          </a:p>
          <a:p>
            <a:pPr marL="0" indent="0">
              <a:buNone/>
            </a:pPr>
            <a:r>
              <a:rPr lang="en-US" sz="2000" dirty="0"/>
              <a:t>1,5,10,15	Corresponding numbered member pin</a:t>
            </a:r>
          </a:p>
          <a:p>
            <a:pPr marL="0" indent="0">
              <a:buNone/>
            </a:pPr>
            <a:r>
              <a:rPr lang="en-US" sz="2000" dirty="0"/>
              <a:t>25		CIC Coin and Citation</a:t>
            </a:r>
          </a:p>
          <a:p>
            <a:pPr marL="0" indent="0">
              <a:buNone/>
            </a:pPr>
            <a:r>
              <a:rPr lang="en-US" sz="2000" dirty="0"/>
              <a:t>50		National Aide–De-Camp Cap and Citation</a:t>
            </a:r>
          </a:p>
          <a:p>
            <a:pPr marL="0" indent="0">
              <a:buNone/>
            </a:pPr>
            <a:r>
              <a:rPr lang="en-US" sz="2000" dirty="0"/>
              <a:t>75		CIC Medallion Set</a:t>
            </a:r>
          </a:p>
          <a:p>
            <a:pPr marL="0" indent="0">
              <a:buNone/>
            </a:pPr>
            <a:r>
              <a:rPr lang="en-US" sz="2000" dirty="0"/>
              <a:t>100		Century Cap or $50 Store credit &amp; Citation</a:t>
            </a:r>
          </a:p>
          <a:p>
            <a:pPr marL="0" indent="0">
              <a:buNone/>
            </a:pPr>
            <a:r>
              <a:rPr lang="en-US" sz="2000" dirty="0"/>
              <a:t>150		CIC Custom Desk Name Plate</a:t>
            </a:r>
          </a:p>
        </p:txBody>
      </p:sp>
    </p:spTree>
    <p:extLst>
      <p:ext uri="{BB962C8B-B14F-4D97-AF65-F5344CB8AC3E}">
        <p14:creationId xmlns:p14="http://schemas.microsoft.com/office/powerpoint/2010/main" val="37002191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C50142-DA83-1849-937E-04A337DD062B}"/>
              </a:ext>
            </a:extLst>
          </p:cNvPr>
          <p:cNvSpPr>
            <a:spLocks noGrp="1"/>
          </p:cNvSpPr>
          <p:nvPr>
            <p:ph type="title"/>
          </p:nvPr>
        </p:nvSpPr>
        <p:spPr>
          <a:xfrm>
            <a:off x="4090507" y="764372"/>
            <a:ext cx="7434070" cy="1432289"/>
          </a:xfrm>
        </p:spPr>
        <p:txBody>
          <a:bodyPr>
            <a:normAutofit/>
          </a:bodyPr>
          <a:lstStyle/>
          <a:p>
            <a:pPr algn="ctr"/>
            <a:r>
              <a:rPr lang="en-US" b="1" dirty="0"/>
              <a:t>National </a:t>
            </a:r>
            <a:br>
              <a:rPr lang="en-US" b="1" dirty="0"/>
            </a:br>
            <a:r>
              <a:rPr lang="en-US" b="1" dirty="0"/>
              <a:t>Membership  Program</a:t>
            </a:r>
          </a:p>
        </p:txBody>
      </p:sp>
      <p:sp>
        <p:nvSpPr>
          <p:cNvPr id="15" name="Rectangle 9">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6" name="Picture 11">
            <a:extLst>
              <a:ext uri="{FF2B5EF4-FFF2-40B4-BE49-F238E27FC236}">
                <a16:creationId xmlns:a16="http://schemas.microsoft.com/office/drawing/2014/main" id="{1E4917B9-5D95-4999-9E13-3568EDD423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1" r="43746" b="531"/>
          <a:stretch/>
        </p:blipFill>
        <p:spPr>
          <a:xfrm rot="5400000" flipH="1" flipV="1">
            <a:off x="-1264032" y="2187576"/>
            <a:ext cx="6857999" cy="2482850"/>
          </a:xfrm>
          <a:prstGeom prst="rect">
            <a:avLst/>
          </a:prstGeom>
        </p:spPr>
      </p:pic>
      <p:sp>
        <p:nvSpPr>
          <p:cNvPr id="9" name="Content Placeholder 8">
            <a:extLst>
              <a:ext uri="{FF2B5EF4-FFF2-40B4-BE49-F238E27FC236}">
                <a16:creationId xmlns:a16="http://schemas.microsoft.com/office/drawing/2014/main" id="{FDC24DB0-F63A-41E7-785E-0846389E2CD4}"/>
              </a:ext>
            </a:extLst>
          </p:cNvPr>
          <p:cNvSpPr>
            <a:spLocks noGrp="1"/>
          </p:cNvSpPr>
          <p:nvPr>
            <p:ph idx="1"/>
          </p:nvPr>
        </p:nvSpPr>
        <p:spPr>
          <a:xfrm>
            <a:off x="4090506" y="2194560"/>
            <a:ext cx="7415693" cy="4024125"/>
          </a:xfrm>
        </p:spPr>
        <p:txBody>
          <a:bodyPr>
            <a:normAutofit/>
          </a:bodyPr>
          <a:lstStyle/>
          <a:p>
            <a:pPr marL="0" indent="0" algn="ctr">
              <a:buNone/>
            </a:pPr>
            <a:endParaRPr lang="en-US" sz="2000" b="1" dirty="0">
              <a:effectLst/>
              <a:latin typeface="Times New Roman" panose="02020603050405020304" pitchFamily="18" charset="0"/>
            </a:endParaRPr>
          </a:p>
          <a:p>
            <a:pPr marL="0" indent="0" algn="ctr">
              <a:buNone/>
            </a:pPr>
            <a:r>
              <a:rPr lang="en-US" sz="2800" b="1" dirty="0">
                <a:effectLst/>
                <a:latin typeface="Calibri" panose="020F0502020204030204" pitchFamily="34" charset="0"/>
                <a:ea typeface="Calibri" panose="020F0502020204030204" pitchFamily="34" charset="0"/>
                <a:cs typeface="Calibri" panose="020F0502020204030204" pitchFamily="34" charset="0"/>
              </a:rPr>
              <a:t>Early Bird Award—VFW Legislative Conference</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400" dirty="0">
                <a:effectLst/>
                <a:latin typeface="Arial" panose="020B0604020202020204" pitchFamily="34" charset="0"/>
              </a:rPr>
              <a:t>The top three post commanders and quartermasters in each division on Jan. 1, 2024, will receive:</a:t>
            </a:r>
          </a:p>
          <a:p>
            <a:pPr marL="457200" lvl="1" indent="0">
              <a:buNone/>
            </a:pPr>
            <a:endParaRPr lang="en-US" sz="2200" b="1" dirty="0">
              <a:effectLst/>
              <a:latin typeface="Arial" panose="020B0604020202020204" pitchFamily="34" charset="0"/>
            </a:endParaRPr>
          </a:p>
          <a:p>
            <a:pPr marL="457200" lvl="1" indent="0">
              <a:buNone/>
            </a:pPr>
            <a:r>
              <a:rPr lang="en-US" sz="2200" b="1" dirty="0">
                <a:effectLst/>
                <a:latin typeface="Arial" panose="020B0604020202020204" pitchFamily="34" charset="0"/>
              </a:rPr>
              <a:t>A $1,000 stipend to be used toward attending the VFW Legislative Conference, Washington D.C.</a:t>
            </a:r>
            <a:endParaRPr lang="en-US" sz="2200" dirty="0">
              <a:effectLst/>
              <a:latin typeface="Arial" panose="020B0604020202020204" pitchFamily="34" charset="0"/>
            </a:endParaRPr>
          </a:p>
          <a:p>
            <a:pPr marL="0" indent="0" algn="ctr">
              <a:buNone/>
            </a:pPr>
            <a:endParaRPr lang="en-US" sz="2400" b="1" i="1" dirty="0"/>
          </a:p>
        </p:txBody>
      </p:sp>
    </p:spTree>
    <p:extLst>
      <p:ext uri="{BB962C8B-B14F-4D97-AF65-F5344CB8AC3E}">
        <p14:creationId xmlns:p14="http://schemas.microsoft.com/office/powerpoint/2010/main" val="5687619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C50142-DA83-1849-937E-04A337DD062B}"/>
              </a:ext>
            </a:extLst>
          </p:cNvPr>
          <p:cNvSpPr>
            <a:spLocks noGrp="1"/>
          </p:cNvSpPr>
          <p:nvPr>
            <p:ph type="title"/>
          </p:nvPr>
        </p:nvSpPr>
        <p:spPr>
          <a:xfrm>
            <a:off x="4090507" y="764372"/>
            <a:ext cx="7434070" cy="1432289"/>
          </a:xfrm>
        </p:spPr>
        <p:txBody>
          <a:bodyPr>
            <a:normAutofit/>
          </a:bodyPr>
          <a:lstStyle/>
          <a:p>
            <a:pPr algn="ctr"/>
            <a:r>
              <a:rPr lang="en-US" b="1" dirty="0"/>
              <a:t>National </a:t>
            </a:r>
            <a:br>
              <a:rPr lang="en-US" b="1" dirty="0"/>
            </a:br>
            <a:r>
              <a:rPr lang="en-US" b="1" dirty="0"/>
              <a:t>Membership  Program</a:t>
            </a:r>
          </a:p>
        </p:txBody>
      </p:sp>
      <p:sp>
        <p:nvSpPr>
          <p:cNvPr id="15" name="Rectangle 9">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6" name="Picture 11">
            <a:extLst>
              <a:ext uri="{FF2B5EF4-FFF2-40B4-BE49-F238E27FC236}">
                <a16:creationId xmlns:a16="http://schemas.microsoft.com/office/drawing/2014/main" id="{1E4917B9-5D95-4999-9E13-3568EDD423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1" r="43746" b="531"/>
          <a:stretch/>
        </p:blipFill>
        <p:spPr>
          <a:xfrm rot="5400000" flipH="1" flipV="1">
            <a:off x="-1264032" y="2187576"/>
            <a:ext cx="6857999" cy="2482850"/>
          </a:xfrm>
          <a:prstGeom prst="rect">
            <a:avLst/>
          </a:prstGeom>
        </p:spPr>
      </p:pic>
      <p:sp>
        <p:nvSpPr>
          <p:cNvPr id="9" name="Content Placeholder 8">
            <a:extLst>
              <a:ext uri="{FF2B5EF4-FFF2-40B4-BE49-F238E27FC236}">
                <a16:creationId xmlns:a16="http://schemas.microsoft.com/office/drawing/2014/main" id="{FDC24DB0-F63A-41E7-785E-0846389E2CD4}"/>
              </a:ext>
            </a:extLst>
          </p:cNvPr>
          <p:cNvSpPr>
            <a:spLocks noGrp="1"/>
          </p:cNvSpPr>
          <p:nvPr>
            <p:ph idx="1"/>
          </p:nvPr>
        </p:nvSpPr>
        <p:spPr>
          <a:xfrm>
            <a:off x="4108884" y="2126514"/>
            <a:ext cx="7799581" cy="2817627"/>
          </a:xfrm>
        </p:spPr>
        <p:txBody>
          <a:bodyPr>
            <a:normAutofit fontScale="40000" lnSpcReduction="20000"/>
          </a:bodyPr>
          <a:lstStyle/>
          <a:p>
            <a:pPr marL="0" indent="0" algn="ctr">
              <a:buNone/>
            </a:pPr>
            <a:endParaRPr lang="en-US" sz="2000" b="1" dirty="0">
              <a:effectLst/>
              <a:latin typeface="Times New Roman" panose="02020603050405020304" pitchFamily="18" charset="0"/>
            </a:endParaRPr>
          </a:p>
          <a:p>
            <a:pPr marL="0" indent="0" algn="ctr">
              <a:buNone/>
            </a:pPr>
            <a:r>
              <a:rPr lang="en-US" sz="7000" b="1" dirty="0">
                <a:latin typeface="Helvetica" pitchFamily="2" charset="0"/>
              </a:rPr>
              <a:t>P</a:t>
            </a:r>
            <a:r>
              <a:rPr lang="en-US" sz="7000" b="1" dirty="0">
                <a:effectLst/>
                <a:latin typeface="Helvetica" pitchFamily="2" charset="0"/>
              </a:rPr>
              <a:t>ost Commander and Quartermaster – New &amp; Reinstated Member Award </a:t>
            </a:r>
            <a:endParaRPr lang="en-US" sz="7000" dirty="0">
              <a:effectLst/>
              <a:latin typeface="Helvetica" pitchFamily="2" charset="0"/>
            </a:endParaRPr>
          </a:p>
          <a:p>
            <a:r>
              <a:rPr lang="en-US" sz="6000" dirty="0">
                <a:effectLst/>
                <a:latin typeface="Calibri" panose="020F0502020204030204" pitchFamily="34" charset="0"/>
              </a:rPr>
              <a:t>The top 10 post commanders and quartermasters in each division who report more than 50 new and/or reinstated members by Jan. 1, 2024, will each be awarded: </a:t>
            </a:r>
          </a:p>
          <a:p>
            <a:pPr marL="457200" lvl="1" indent="0">
              <a:buNone/>
            </a:pPr>
            <a:r>
              <a:rPr lang="en-US" sz="5800" dirty="0">
                <a:effectLst/>
                <a:latin typeface="Calibri" panose="020F0502020204030204" pitchFamily="34" charset="0"/>
              </a:rPr>
              <a:t>A travel charger with the official VFW Commander-in-Chief logo. </a:t>
            </a:r>
          </a:p>
          <a:p>
            <a:pPr marL="0" indent="0" algn="ctr">
              <a:buNone/>
            </a:pPr>
            <a:endParaRPr lang="en-US" sz="2400" b="1" i="1" dirty="0"/>
          </a:p>
        </p:txBody>
      </p:sp>
    </p:spTree>
    <p:extLst>
      <p:ext uri="{BB962C8B-B14F-4D97-AF65-F5344CB8AC3E}">
        <p14:creationId xmlns:p14="http://schemas.microsoft.com/office/powerpoint/2010/main" val="30061163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C50142-DA83-1849-937E-04A337DD062B}"/>
              </a:ext>
            </a:extLst>
          </p:cNvPr>
          <p:cNvSpPr>
            <a:spLocks noGrp="1"/>
          </p:cNvSpPr>
          <p:nvPr>
            <p:ph type="title"/>
          </p:nvPr>
        </p:nvSpPr>
        <p:spPr>
          <a:xfrm>
            <a:off x="4090507" y="764372"/>
            <a:ext cx="7434070" cy="1432289"/>
          </a:xfrm>
        </p:spPr>
        <p:txBody>
          <a:bodyPr>
            <a:normAutofit/>
          </a:bodyPr>
          <a:lstStyle/>
          <a:p>
            <a:pPr algn="ctr"/>
            <a:r>
              <a:rPr lang="en-US" b="1" dirty="0"/>
              <a:t>National </a:t>
            </a:r>
            <a:br>
              <a:rPr lang="en-US" b="1" dirty="0"/>
            </a:br>
            <a:r>
              <a:rPr lang="en-US" b="1" dirty="0"/>
              <a:t>Membership  Program</a:t>
            </a:r>
          </a:p>
        </p:txBody>
      </p:sp>
      <p:sp>
        <p:nvSpPr>
          <p:cNvPr id="15" name="Rectangle 9">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6" name="Picture 11">
            <a:extLst>
              <a:ext uri="{FF2B5EF4-FFF2-40B4-BE49-F238E27FC236}">
                <a16:creationId xmlns:a16="http://schemas.microsoft.com/office/drawing/2014/main" id="{1E4917B9-5D95-4999-9E13-3568EDD423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1" r="43746" b="531"/>
          <a:stretch/>
        </p:blipFill>
        <p:spPr>
          <a:xfrm rot="5400000" flipH="1" flipV="1">
            <a:off x="-1264032" y="2187576"/>
            <a:ext cx="6857999" cy="2482850"/>
          </a:xfrm>
          <a:prstGeom prst="rect">
            <a:avLst/>
          </a:prstGeom>
        </p:spPr>
      </p:pic>
      <p:sp>
        <p:nvSpPr>
          <p:cNvPr id="9" name="Content Placeholder 8">
            <a:extLst>
              <a:ext uri="{FF2B5EF4-FFF2-40B4-BE49-F238E27FC236}">
                <a16:creationId xmlns:a16="http://schemas.microsoft.com/office/drawing/2014/main" id="{FDC24DB0-F63A-41E7-785E-0846389E2CD4}"/>
              </a:ext>
            </a:extLst>
          </p:cNvPr>
          <p:cNvSpPr>
            <a:spLocks noGrp="1"/>
          </p:cNvSpPr>
          <p:nvPr>
            <p:ph idx="1"/>
          </p:nvPr>
        </p:nvSpPr>
        <p:spPr>
          <a:xfrm>
            <a:off x="4108884" y="1988289"/>
            <a:ext cx="7799581" cy="3349255"/>
          </a:xfrm>
        </p:spPr>
        <p:txBody>
          <a:bodyPr>
            <a:normAutofit fontScale="85000" lnSpcReduction="10000"/>
          </a:bodyPr>
          <a:lstStyle/>
          <a:p>
            <a:pPr marL="0" indent="0" algn="ctr">
              <a:buNone/>
            </a:pPr>
            <a:endParaRPr lang="en-US" sz="2000" b="1" dirty="0">
              <a:effectLst/>
              <a:latin typeface="Times New Roman" panose="02020603050405020304" pitchFamily="18" charset="0"/>
            </a:endParaRPr>
          </a:p>
          <a:p>
            <a:pPr marL="0" indent="0" algn="ctr">
              <a:buNone/>
            </a:pPr>
            <a:r>
              <a:rPr lang="en-US" sz="3100" b="1" dirty="0">
                <a:latin typeface="Helvetica" pitchFamily="2" charset="0"/>
              </a:rPr>
              <a:t>P</a:t>
            </a:r>
            <a:r>
              <a:rPr lang="en-US" sz="3100" b="1" dirty="0">
                <a:effectLst/>
                <a:latin typeface="Helvetica" pitchFamily="2" charset="0"/>
              </a:rPr>
              <a:t>ost Commander and Quartermaster – New &amp; Reinstated Member Award </a:t>
            </a:r>
            <a:endParaRPr lang="en-US" sz="3100" dirty="0">
              <a:effectLst/>
              <a:latin typeface="Helvetica" pitchFamily="2" charset="0"/>
            </a:endParaRPr>
          </a:p>
          <a:p>
            <a:pPr marL="0" indent="0">
              <a:buNone/>
            </a:pPr>
            <a:r>
              <a:rPr lang="en-US" sz="3100" b="1" dirty="0">
                <a:effectLst/>
                <a:latin typeface="Helvetica" pitchFamily="2" charset="0"/>
              </a:rPr>
              <a:t>Meeting the Challenge Award </a:t>
            </a:r>
            <a:endParaRPr lang="en-US" sz="3100" dirty="0">
              <a:effectLst/>
              <a:latin typeface="Helvetica" pitchFamily="2" charset="0"/>
            </a:endParaRPr>
          </a:p>
          <a:p>
            <a:r>
              <a:rPr lang="en-US" sz="3100" dirty="0">
                <a:effectLst/>
                <a:latin typeface="Calibri" panose="020F0502020204030204" pitchFamily="34" charset="0"/>
              </a:rPr>
              <a:t>The top two post commanders and the top two district commanders in each division who achieve 102% membership by April 1, 2024, will each be awarded: </a:t>
            </a:r>
          </a:p>
          <a:p>
            <a:pPr marL="457200" lvl="1" indent="0">
              <a:buNone/>
            </a:pPr>
            <a:r>
              <a:rPr lang="en-US" sz="3100" dirty="0">
                <a:effectLst/>
                <a:latin typeface="Calibri" panose="020F0502020204030204" pitchFamily="34" charset="0"/>
              </a:rPr>
              <a:t>Five-night hotel accommodation at the National Convention. </a:t>
            </a:r>
          </a:p>
          <a:p>
            <a:pPr marL="0" indent="0" algn="ctr">
              <a:buNone/>
            </a:pPr>
            <a:endParaRPr lang="en-US" sz="2400" b="1" i="1" dirty="0"/>
          </a:p>
        </p:txBody>
      </p:sp>
    </p:spTree>
    <p:extLst>
      <p:ext uri="{BB962C8B-B14F-4D97-AF65-F5344CB8AC3E}">
        <p14:creationId xmlns:p14="http://schemas.microsoft.com/office/powerpoint/2010/main" val="37853219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ounded Rectangle 14">
            <a:extLst>
              <a:ext uri="{FF2B5EF4-FFF2-40B4-BE49-F238E27FC236}">
                <a16:creationId xmlns:a16="http://schemas.microsoft.com/office/drawing/2014/main" id="{843DD86A-8FAA-443F-9211-42A2AE8A7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2A13AAE-18EB-4BDF-BAF7-F2F97B8D0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F5C1B21-B0DB-4206-99EE-C13D67038B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15" name="Picture 14">
            <a:extLst>
              <a:ext uri="{FF2B5EF4-FFF2-40B4-BE49-F238E27FC236}">
                <a16:creationId xmlns:a16="http://schemas.microsoft.com/office/drawing/2014/main" id="{49261589-06E9-4B7C-A8F1-26648507B7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Title 1">
            <a:extLst>
              <a:ext uri="{FF2B5EF4-FFF2-40B4-BE49-F238E27FC236}">
                <a16:creationId xmlns:a16="http://schemas.microsoft.com/office/drawing/2014/main" id="{459D5156-9FD4-4B1C-F58E-9D95A94C5417}"/>
              </a:ext>
            </a:extLst>
          </p:cNvPr>
          <p:cNvSpPr>
            <a:spLocks noGrp="1"/>
          </p:cNvSpPr>
          <p:nvPr>
            <p:ph type="title"/>
          </p:nvPr>
        </p:nvSpPr>
        <p:spPr>
          <a:xfrm>
            <a:off x="685800" y="1066163"/>
            <a:ext cx="3306744" cy="5148371"/>
          </a:xfrm>
        </p:spPr>
        <p:txBody>
          <a:bodyPr>
            <a:normAutofit/>
          </a:bodyPr>
          <a:lstStyle/>
          <a:p>
            <a:r>
              <a:rPr lang="en-US" dirty="0">
                <a:solidFill>
                  <a:schemeClr val="bg1"/>
                </a:solidFill>
              </a:rPr>
              <a:t>Who You can call:</a:t>
            </a:r>
          </a:p>
        </p:txBody>
      </p:sp>
      <p:graphicFrame>
        <p:nvGraphicFramePr>
          <p:cNvPr id="5" name="Content Placeholder 2">
            <a:extLst>
              <a:ext uri="{FF2B5EF4-FFF2-40B4-BE49-F238E27FC236}">
                <a16:creationId xmlns:a16="http://schemas.microsoft.com/office/drawing/2014/main" id="{C3B081CD-6910-F109-EA81-86CE0941F7F4}"/>
              </a:ext>
            </a:extLst>
          </p:cNvPr>
          <p:cNvGraphicFramePr>
            <a:graphicFrameLocks noGrp="1"/>
          </p:cNvGraphicFramePr>
          <p:nvPr>
            <p:ph idx="1"/>
            <p:extLst>
              <p:ext uri="{D42A27DB-BD31-4B8C-83A1-F6EECF244321}">
                <p14:modId xmlns:p14="http://schemas.microsoft.com/office/powerpoint/2010/main" val="610338803"/>
              </p:ext>
            </p:extLst>
          </p:nvPr>
        </p:nvGraphicFramePr>
        <p:xfrm>
          <a:off x="4636009" y="291402"/>
          <a:ext cx="7555992" cy="63103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48085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C50142-DA83-1849-937E-04A337DD062B}"/>
              </a:ext>
            </a:extLst>
          </p:cNvPr>
          <p:cNvSpPr>
            <a:spLocks noGrp="1"/>
          </p:cNvSpPr>
          <p:nvPr>
            <p:ph type="title"/>
          </p:nvPr>
        </p:nvSpPr>
        <p:spPr>
          <a:xfrm>
            <a:off x="4090507" y="764372"/>
            <a:ext cx="7434070" cy="1432289"/>
          </a:xfrm>
        </p:spPr>
        <p:txBody>
          <a:bodyPr>
            <a:normAutofit/>
          </a:bodyPr>
          <a:lstStyle/>
          <a:p>
            <a:pPr algn="ctr"/>
            <a:r>
              <a:rPr lang="en-US" b="1" dirty="0"/>
              <a:t>National </a:t>
            </a:r>
            <a:br>
              <a:rPr lang="en-US" b="1" dirty="0"/>
            </a:br>
            <a:r>
              <a:rPr lang="en-US" b="1" dirty="0"/>
              <a:t>Membership  Program</a:t>
            </a:r>
          </a:p>
        </p:txBody>
      </p:sp>
      <p:sp>
        <p:nvSpPr>
          <p:cNvPr id="15" name="Rectangle 9">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6" name="Picture 11">
            <a:extLst>
              <a:ext uri="{FF2B5EF4-FFF2-40B4-BE49-F238E27FC236}">
                <a16:creationId xmlns:a16="http://schemas.microsoft.com/office/drawing/2014/main" id="{1E4917B9-5D95-4999-9E13-3568EDD423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1" r="43746" b="531"/>
          <a:stretch/>
        </p:blipFill>
        <p:spPr>
          <a:xfrm rot="5400000" flipH="1" flipV="1">
            <a:off x="-1264032" y="2187576"/>
            <a:ext cx="6857999" cy="2482850"/>
          </a:xfrm>
          <a:prstGeom prst="rect">
            <a:avLst/>
          </a:prstGeom>
        </p:spPr>
      </p:pic>
      <p:sp>
        <p:nvSpPr>
          <p:cNvPr id="9" name="Content Placeholder 8">
            <a:extLst>
              <a:ext uri="{FF2B5EF4-FFF2-40B4-BE49-F238E27FC236}">
                <a16:creationId xmlns:a16="http://schemas.microsoft.com/office/drawing/2014/main" id="{FDC24DB0-F63A-41E7-785E-0846389E2CD4}"/>
              </a:ext>
            </a:extLst>
          </p:cNvPr>
          <p:cNvSpPr>
            <a:spLocks noGrp="1"/>
          </p:cNvSpPr>
          <p:nvPr>
            <p:ph idx="1"/>
          </p:nvPr>
        </p:nvSpPr>
        <p:spPr>
          <a:xfrm>
            <a:off x="4090506" y="2194560"/>
            <a:ext cx="7415693" cy="2983496"/>
          </a:xfrm>
        </p:spPr>
        <p:txBody>
          <a:bodyPr>
            <a:normAutofit/>
          </a:bodyPr>
          <a:lstStyle/>
          <a:p>
            <a:pPr marL="0" indent="0" algn="ctr">
              <a:buNone/>
            </a:pPr>
            <a:endParaRPr lang="en-US" b="1" dirty="0">
              <a:effectLst/>
              <a:latin typeface="Helvetica" pitchFamily="2" charset="0"/>
            </a:endParaRPr>
          </a:p>
          <a:p>
            <a:pPr marL="0" indent="0" algn="ctr">
              <a:buNone/>
            </a:pPr>
            <a:r>
              <a:rPr lang="en-US" sz="3200" b="1" dirty="0">
                <a:effectLst/>
                <a:latin typeface="Helvetica" pitchFamily="2" charset="0"/>
              </a:rPr>
              <a:t>102% post, District &amp; Department </a:t>
            </a:r>
            <a:endParaRPr lang="en-US" sz="3200" dirty="0">
              <a:effectLst/>
              <a:latin typeface="Helvetica" pitchFamily="2" charset="0"/>
            </a:endParaRPr>
          </a:p>
          <a:p>
            <a:r>
              <a:rPr lang="en-US" sz="2600" dirty="0">
                <a:effectLst/>
                <a:latin typeface="Calibri" panose="020F0502020204030204" pitchFamily="34" charset="0"/>
              </a:rPr>
              <a:t>A distinctive streamer will be awarded to every post, district and State/Department that achieves 102% or greater in membership before July 1, 2024. </a:t>
            </a:r>
          </a:p>
          <a:p>
            <a:pPr marL="0" indent="0">
              <a:buNone/>
            </a:pPr>
            <a:endParaRPr lang="en-US" sz="1600" dirty="0">
              <a:effectLst/>
              <a:latin typeface="Calibri" panose="020F0502020204030204" pitchFamily="34" charset="0"/>
            </a:endParaRPr>
          </a:p>
          <a:p>
            <a:pPr marL="0" indent="0" algn="ctr">
              <a:buNone/>
            </a:pPr>
            <a:endParaRPr lang="en-US" sz="2400" b="1" i="1" dirty="0"/>
          </a:p>
        </p:txBody>
      </p:sp>
    </p:spTree>
    <p:extLst>
      <p:ext uri="{BB962C8B-B14F-4D97-AF65-F5344CB8AC3E}">
        <p14:creationId xmlns:p14="http://schemas.microsoft.com/office/powerpoint/2010/main" val="38074400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C50142-DA83-1849-937E-04A337DD062B}"/>
              </a:ext>
            </a:extLst>
          </p:cNvPr>
          <p:cNvSpPr>
            <a:spLocks noGrp="1"/>
          </p:cNvSpPr>
          <p:nvPr>
            <p:ph type="title"/>
          </p:nvPr>
        </p:nvSpPr>
        <p:spPr>
          <a:xfrm>
            <a:off x="4090507" y="764372"/>
            <a:ext cx="7434070" cy="1432289"/>
          </a:xfrm>
        </p:spPr>
        <p:txBody>
          <a:bodyPr>
            <a:normAutofit/>
          </a:bodyPr>
          <a:lstStyle/>
          <a:p>
            <a:pPr algn="ctr"/>
            <a:r>
              <a:rPr lang="en-US" b="1" dirty="0"/>
              <a:t>National </a:t>
            </a:r>
            <a:br>
              <a:rPr lang="en-US" b="1" dirty="0"/>
            </a:br>
            <a:r>
              <a:rPr lang="en-US" b="1" dirty="0"/>
              <a:t>Membership  Program</a:t>
            </a:r>
          </a:p>
        </p:txBody>
      </p:sp>
      <p:sp>
        <p:nvSpPr>
          <p:cNvPr id="15" name="Rectangle 9">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6" name="Picture 11">
            <a:extLst>
              <a:ext uri="{FF2B5EF4-FFF2-40B4-BE49-F238E27FC236}">
                <a16:creationId xmlns:a16="http://schemas.microsoft.com/office/drawing/2014/main" id="{1E4917B9-5D95-4999-9E13-3568EDD423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1" r="43746" b="531"/>
          <a:stretch/>
        </p:blipFill>
        <p:spPr>
          <a:xfrm rot="5400000" flipH="1" flipV="1">
            <a:off x="-1264032" y="2187576"/>
            <a:ext cx="6857999" cy="2482850"/>
          </a:xfrm>
          <a:prstGeom prst="rect">
            <a:avLst/>
          </a:prstGeom>
        </p:spPr>
      </p:pic>
      <p:sp>
        <p:nvSpPr>
          <p:cNvPr id="9" name="Content Placeholder 8">
            <a:extLst>
              <a:ext uri="{FF2B5EF4-FFF2-40B4-BE49-F238E27FC236}">
                <a16:creationId xmlns:a16="http://schemas.microsoft.com/office/drawing/2014/main" id="{FDC24DB0-F63A-41E7-785E-0846389E2CD4}"/>
              </a:ext>
            </a:extLst>
          </p:cNvPr>
          <p:cNvSpPr>
            <a:spLocks noGrp="1"/>
          </p:cNvSpPr>
          <p:nvPr>
            <p:ph idx="1"/>
          </p:nvPr>
        </p:nvSpPr>
        <p:spPr>
          <a:xfrm>
            <a:off x="4090506" y="2194560"/>
            <a:ext cx="7415693" cy="3206780"/>
          </a:xfrm>
        </p:spPr>
        <p:txBody>
          <a:bodyPr>
            <a:normAutofit lnSpcReduction="10000"/>
          </a:bodyPr>
          <a:lstStyle/>
          <a:p>
            <a:pPr marL="0" indent="0" algn="ctr">
              <a:buNone/>
            </a:pPr>
            <a:endParaRPr lang="en-US" b="1" dirty="0">
              <a:effectLst/>
              <a:latin typeface="Helvetica" pitchFamily="2" charset="0"/>
            </a:endParaRPr>
          </a:p>
          <a:p>
            <a:pPr marL="0" indent="0" algn="ctr">
              <a:buNone/>
            </a:pPr>
            <a:r>
              <a:rPr lang="en-US" sz="3200" b="1" dirty="0">
                <a:effectLst/>
                <a:latin typeface="Helvetica" pitchFamily="2" charset="0"/>
              </a:rPr>
              <a:t>102% Commander Drawing </a:t>
            </a:r>
            <a:endParaRPr lang="en-US" sz="3200" dirty="0">
              <a:effectLst/>
              <a:latin typeface="Helvetica" pitchFamily="2" charset="0"/>
            </a:endParaRPr>
          </a:p>
          <a:p>
            <a:r>
              <a:rPr lang="en-US" sz="2600" dirty="0">
                <a:effectLst/>
                <a:latin typeface="Calibri" panose="020F0502020204030204" pitchFamily="34" charset="0"/>
              </a:rPr>
              <a:t>Each post and district commander that exceeds 102% in membership by June 1, 2024, will receive an entry in this drawing. Twenty post commanders and Twelve district commanders will receive: </a:t>
            </a:r>
          </a:p>
          <a:p>
            <a:pPr marL="457200" lvl="1" indent="0">
              <a:buNone/>
            </a:pPr>
            <a:r>
              <a:rPr lang="en-US" sz="2400" dirty="0">
                <a:effectLst/>
                <a:latin typeface="Calibri" panose="020F0502020204030204" pitchFamily="34" charset="0"/>
              </a:rPr>
              <a:t>A $1,000 stipend to be used toward attending the VFW National Convention. </a:t>
            </a:r>
          </a:p>
          <a:p>
            <a:pPr marL="0" indent="0" algn="ctr">
              <a:buNone/>
            </a:pPr>
            <a:endParaRPr lang="en-US" sz="2400" b="1" i="1" dirty="0"/>
          </a:p>
        </p:txBody>
      </p:sp>
    </p:spTree>
    <p:extLst>
      <p:ext uri="{BB962C8B-B14F-4D97-AF65-F5344CB8AC3E}">
        <p14:creationId xmlns:p14="http://schemas.microsoft.com/office/powerpoint/2010/main" val="4701461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1CFBC1-8626-0993-F7B5-DA41BF3857C5}"/>
              </a:ext>
            </a:extLst>
          </p:cNvPr>
          <p:cNvSpPr>
            <a:spLocks noGrp="1"/>
          </p:cNvSpPr>
          <p:nvPr>
            <p:ph type="title"/>
          </p:nvPr>
        </p:nvSpPr>
        <p:spPr>
          <a:xfrm>
            <a:off x="4090507" y="764372"/>
            <a:ext cx="7434070" cy="1432289"/>
          </a:xfrm>
        </p:spPr>
        <p:txBody>
          <a:bodyPr>
            <a:normAutofit/>
          </a:bodyPr>
          <a:lstStyle/>
          <a:p>
            <a:pPr algn="ctr"/>
            <a:r>
              <a:rPr lang="en-US" b="1" dirty="0"/>
              <a:t>But wait there’s more…</a:t>
            </a:r>
          </a:p>
        </p:txBody>
      </p:sp>
      <p:sp>
        <p:nvSpPr>
          <p:cNvPr id="10" name="Rectangle 9">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1E4917B9-5D95-4999-9E13-3568EDD423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1264032" y="2187576"/>
            <a:ext cx="6857999" cy="2482850"/>
          </a:xfrm>
          <a:prstGeom prst="rect">
            <a:avLst/>
          </a:prstGeom>
        </p:spPr>
      </p:pic>
      <p:sp>
        <p:nvSpPr>
          <p:cNvPr id="3" name="Content Placeholder 2">
            <a:extLst>
              <a:ext uri="{FF2B5EF4-FFF2-40B4-BE49-F238E27FC236}">
                <a16:creationId xmlns:a16="http://schemas.microsoft.com/office/drawing/2014/main" id="{0E68DC0C-4D6A-F0C7-0183-40EF7006D1E3}"/>
              </a:ext>
            </a:extLst>
          </p:cNvPr>
          <p:cNvSpPr>
            <a:spLocks noGrp="1"/>
          </p:cNvSpPr>
          <p:nvPr>
            <p:ph idx="1"/>
          </p:nvPr>
        </p:nvSpPr>
        <p:spPr>
          <a:xfrm>
            <a:off x="4090507" y="1634107"/>
            <a:ext cx="7454077" cy="4096842"/>
          </a:xfrm>
        </p:spPr>
        <p:txBody>
          <a:bodyPr>
            <a:normAutofit lnSpcReduction="10000"/>
          </a:bodyPr>
          <a:lstStyle/>
          <a:p>
            <a:endParaRPr lang="en-US" sz="1600" b="1" dirty="0">
              <a:effectLst/>
              <a:latin typeface="Helvetica" pitchFamily="2" charset="0"/>
            </a:endParaRPr>
          </a:p>
          <a:p>
            <a:endParaRPr lang="en-US" sz="1600" b="1" dirty="0">
              <a:latin typeface="Helvetica" pitchFamily="2" charset="0"/>
            </a:endParaRPr>
          </a:p>
          <a:p>
            <a:pPr marL="0" indent="0">
              <a:buNone/>
            </a:pPr>
            <a:r>
              <a:rPr lang="en-US" sz="2800" b="1" dirty="0">
                <a:latin typeface="Helvetica" pitchFamily="2" charset="0"/>
              </a:rPr>
              <a:t>P</a:t>
            </a:r>
            <a:r>
              <a:rPr lang="en-US" sz="2800" b="1" dirty="0">
                <a:effectLst/>
                <a:latin typeface="Helvetica" pitchFamily="2" charset="0"/>
              </a:rPr>
              <a:t>ost Commander and Quartermaster Division Challenge </a:t>
            </a:r>
            <a:endParaRPr lang="en-US" sz="2800" dirty="0">
              <a:effectLst/>
              <a:latin typeface="Helvetica" pitchFamily="2" charset="0"/>
            </a:endParaRPr>
          </a:p>
          <a:p>
            <a:pPr marL="0" indent="0">
              <a:buNone/>
            </a:pPr>
            <a:r>
              <a:rPr lang="en-US" sz="2600" dirty="0">
                <a:effectLst/>
                <a:latin typeface="Calibri" panose="020F0502020204030204" pitchFamily="34" charset="0"/>
              </a:rPr>
              <a:t>For every 10 new/reinstated members recruited between July 1, 2023, and April 1, 2024, posts will earn one entry for both post commander and quartermaster entered in a drawing. One post per division will receive: </a:t>
            </a:r>
          </a:p>
          <a:p>
            <a:pPr marL="457200" lvl="1" indent="0">
              <a:buNone/>
            </a:pPr>
            <a:r>
              <a:rPr lang="en-US" sz="2400" dirty="0">
                <a:effectLst/>
                <a:latin typeface="Calibri" panose="020F0502020204030204" pitchFamily="34" charset="0"/>
              </a:rPr>
              <a:t>A $1,000 stipend each for the commander and the quartermaster to be used toward attending the VFW National Convention. </a:t>
            </a:r>
          </a:p>
          <a:p>
            <a:pPr marL="0" indent="0">
              <a:buNone/>
            </a:pPr>
            <a:endParaRPr lang="en-US" sz="2000" dirty="0"/>
          </a:p>
        </p:txBody>
      </p:sp>
    </p:spTree>
    <p:extLst>
      <p:ext uri="{BB962C8B-B14F-4D97-AF65-F5344CB8AC3E}">
        <p14:creationId xmlns:p14="http://schemas.microsoft.com/office/powerpoint/2010/main" val="21309935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1CFBC1-8626-0993-F7B5-DA41BF3857C5}"/>
              </a:ext>
            </a:extLst>
          </p:cNvPr>
          <p:cNvSpPr>
            <a:spLocks noGrp="1"/>
          </p:cNvSpPr>
          <p:nvPr>
            <p:ph type="title"/>
          </p:nvPr>
        </p:nvSpPr>
        <p:spPr>
          <a:xfrm>
            <a:off x="4090507" y="764372"/>
            <a:ext cx="7434070" cy="1432289"/>
          </a:xfrm>
        </p:spPr>
        <p:txBody>
          <a:bodyPr>
            <a:normAutofit/>
          </a:bodyPr>
          <a:lstStyle/>
          <a:p>
            <a:pPr marL="0" indent="0" algn="ctr">
              <a:buNone/>
            </a:pPr>
            <a:r>
              <a:rPr lang="en-US" sz="4000" b="1" dirty="0">
                <a:effectLst/>
                <a:latin typeface="Helvetica" pitchFamily="2" charset="0"/>
              </a:rPr>
              <a:t>Legacy Life </a:t>
            </a:r>
            <a:br>
              <a:rPr lang="en-US" sz="4000" b="1" dirty="0">
                <a:effectLst/>
                <a:latin typeface="Helvetica" pitchFamily="2" charset="0"/>
              </a:rPr>
            </a:br>
            <a:r>
              <a:rPr lang="en-US" sz="4000" b="1" dirty="0">
                <a:effectLst/>
                <a:latin typeface="Helvetica" pitchFamily="2" charset="0"/>
              </a:rPr>
              <a:t>Membership Acquisition </a:t>
            </a:r>
            <a:endParaRPr lang="en-US" sz="4000" dirty="0">
              <a:effectLst/>
              <a:latin typeface="Helvetica" pitchFamily="2" charset="0"/>
            </a:endParaRPr>
          </a:p>
        </p:txBody>
      </p:sp>
      <p:sp>
        <p:nvSpPr>
          <p:cNvPr id="10" name="Rectangle 9">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1E4917B9-5D95-4999-9E13-3568EDD423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1264032" y="2187576"/>
            <a:ext cx="6857999" cy="2482850"/>
          </a:xfrm>
          <a:prstGeom prst="rect">
            <a:avLst/>
          </a:prstGeom>
        </p:spPr>
      </p:pic>
      <p:sp>
        <p:nvSpPr>
          <p:cNvPr id="3" name="Content Placeholder 2">
            <a:extLst>
              <a:ext uri="{FF2B5EF4-FFF2-40B4-BE49-F238E27FC236}">
                <a16:creationId xmlns:a16="http://schemas.microsoft.com/office/drawing/2014/main" id="{0E68DC0C-4D6A-F0C7-0183-40EF7006D1E3}"/>
              </a:ext>
            </a:extLst>
          </p:cNvPr>
          <p:cNvSpPr>
            <a:spLocks noGrp="1"/>
          </p:cNvSpPr>
          <p:nvPr>
            <p:ph idx="1"/>
          </p:nvPr>
        </p:nvSpPr>
        <p:spPr>
          <a:xfrm>
            <a:off x="4090507" y="2628900"/>
            <a:ext cx="7454077" cy="3589785"/>
          </a:xfrm>
        </p:spPr>
        <p:txBody>
          <a:bodyPr>
            <a:normAutofit lnSpcReduction="10000"/>
          </a:bodyPr>
          <a:lstStyle/>
          <a:p>
            <a:pPr marL="0" indent="0">
              <a:buNone/>
            </a:pPr>
            <a:r>
              <a:rPr lang="en-US" dirty="0">
                <a:effectLst/>
                <a:latin typeface="Calibri" panose="020F0502020204030204" pitchFamily="34" charset="0"/>
              </a:rPr>
              <a:t>Each post that achieves the designated benchmarks of 25, 50 and 75 Legacy Life Members will be awarded: </a:t>
            </a:r>
          </a:p>
          <a:p>
            <a:pPr lvl="1"/>
            <a:r>
              <a:rPr lang="en-US" dirty="0">
                <a:effectLst/>
                <a:latin typeface="Calibri" panose="020F0502020204030204" pitchFamily="34" charset="0"/>
              </a:rPr>
              <a:t>A Legacy Society post Proclamation. </a:t>
            </a:r>
            <a:endParaRPr lang="en-US" dirty="0">
              <a:effectLst/>
              <a:latin typeface="Helvetica" pitchFamily="2" charset="0"/>
            </a:endParaRPr>
          </a:p>
          <a:p>
            <a:pPr marL="0" indent="0">
              <a:buNone/>
            </a:pPr>
            <a:r>
              <a:rPr lang="en-US" dirty="0">
                <a:effectLst/>
                <a:latin typeface="Calibri" panose="020F0502020204030204" pitchFamily="34" charset="0"/>
              </a:rPr>
              <a:t>Each post that achieves the distinctive benchmark of 100 Legacy Life members by July 1, 2024, commander or post representative will receive: </a:t>
            </a:r>
            <a:endParaRPr lang="en-US" dirty="0">
              <a:effectLst/>
              <a:latin typeface="Helvetica" pitchFamily="2" charset="0"/>
            </a:endParaRPr>
          </a:p>
          <a:p>
            <a:pPr lvl="1"/>
            <a:r>
              <a:rPr lang="en-US" dirty="0">
                <a:effectLst/>
                <a:latin typeface="Calibri" panose="020F0502020204030204" pitchFamily="34" charset="0"/>
              </a:rPr>
              <a:t>A $1,000 stipend to be used toward attending the VFW National Convention. </a:t>
            </a:r>
          </a:p>
          <a:p>
            <a:pPr lvl="1"/>
            <a:r>
              <a:rPr lang="en-US" dirty="0">
                <a:effectLst/>
                <a:latin typeface="Calibri" panose="020F0502020204030204" pitchFamily="34" charset="0"/>
              </a:rPr>
              <a:t>Reserved seating at the VFW National Convention joint opening session. </a:t>
            </a:r>
          </a:p>
          <a:p>
            <a:pPr lvl="1"/>
            <a:r>
              <a:rPr lang="en-US" dirty="0">
                <a:effectLst/>
                <a:latin typeface="Calibri" panose="020F0502020204030204" pitchFamily="34" charset="0"/>
              </a:rPr>
              <a:t>Legacy Society post Proclamation. </a:t>
            </a:r>
          </a:p>
          <a:p>
            <a:pPr marL="0" indent="0">
              <a:buNone/>
            </a:pPr>
            <a:endParaRPr lang="en-US" sz="2000" dirty="0"/>
          </a:p>
        </p:txBody>
      </p:sp>
    </p:spTree>
    <p:extLst>
      <p:ext uri="{BB962C8B-B14F-4D97-AF65-F5344CB8AC3E}">
        <p14:creationId xmlns:p14="http://schemas.microsoft.com/office/powerpoint/2010/main" val="2669930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1CFBC1-8626-0993-F7B5-DA41BF3857C5}"/>
              </a:ext>
            </a:extLst>
          </p:cNvPr>
          <p:cNvSpPr>
            <a:spLocks noGrp="1"/>
          </p:cNvSpPr>
          <p:nvPr>
            <p:ph type="title"/>
          </p:nvPr>
        </p:nvSpPr>
        <p:spPr>
          <a:xfrm>
            <a:off x="4090507" y="764372"/>
            <a:ext cx="7434070" cy="1432289"/>
          </a:xfrm>
        </p:spPr>
        <p:txBody>
          <a:bodyPr>
            <a:normAutofit/>
          </a:bodyPr>
          <a:lstStyle/>
          <a:p>
            <a:pPr marL="0" indent="0" algn="ctr">
              <a:buNone/>
            </a:pPr>
            <a:r>
              <a:rPr lang="en-US" sz="4000" b="1" dirty="0">
                <a:effectLst/>
                <a:latin typeface="Helvetica" pitchFamily="2" charset="0"/>
              </a:rPr>
              <a:t>Recruiting</a:t>
            </a:r>
            <a:endParaRPr lang="en-US" sz="4000" dirty="0">
              <a:effectLst/>
              <a:latin typeface="Helvetica" pitchFamily="2" charset="0"/>
            </a:endParaRPr>
          </a:p>
        </p:txBody>
      </p:sp>
      <p:sp>
        <p:nvSpPr>
          <p:cNvPr id="10" name="Rectangle 9">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1E4917B9-5D95-4999-9E13-3568EDD423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1264032" y="2187576"/>
            <a:ext cx="6857999" cy="2482850"/>
          </a:xfrm>
          <a:prstGeom prst="rect">
            <a:avLst/>
          </a:prstGeom>
        </p:spPr>
      </p:pic>
      <p:sp>
        <p:nvSpPr>
          <p:cNvPr id="3" name="Content Placeholder 2">
            <a:extLst>
              <a:ext uri="{FF2B5EF4-FFF2-40B4-BE49-F238E27FC236}">
                <a16:creationId xmlns:a16="http://schemas.microsoft.com/office/drawing/2014/main" id="{0E68DC0C-4D6A-F0C7-0183-40EF7006D1E3}"/>
              </a:ext>
            </a:extLst>
          </p:cNvPr>
          <p:cNvSpPr>
            <a:spLocks noGrp="1"/>
          </p:cNvSpPr>
          <p:nvPr>
            <p:ph idx="1"/>
          </p:nvPr>
        </p:nvSpPr>
        <p:spPr>
          <a:xfrm>
            <a:off x="4090507" y="1658680"/>
            <a:ext cx="7454077" cy="4763386"/>
          </a:xfrm>
        </p:spPr>
        <p:txBody>
          <a:bodyPr>
            <a:normAutofit fontScale="92500" lnSpcReduction="20000"/>
          </a:bodyPr>
          <a:lstStyle/>
          <a:p>
            <a:pPr marL="0" indent="0">
              <a:buNone/>
            </a:pPr>
            <a:endParaRPr lang="en-US" sz="1400" b="1" dirty="0">
              <a:effectLst/>
              <a:latin typeface="Helvetica" pitchFamily="2" charset="0"/>
            </a:endParaRPr>
          </a:p>
          <a:p>
            <a:pPr marL="0" indent="0">
              <a:buNone/>
            </a:pPr>
            <a:r>
              <a:rPr lang="en-US" sz="2800" b="1" dirty="0">
                <a:effectLst/>
                <a:latin typeface="Helvetica" pitchFamily="2" charset="0"/>
              </a:rPr>
              <a:t>Top Department Recruiter </a:t>
            </a:r>
            <a:endParaRPr lang="en-US" sz="2800" dirty="0">
              <a:effectLst/>
              <a:latin typeface="Helvetica" pitchFamily="2" charset="0"/>
            </a:endParaRPr>
          </a:p>
          <a:p>
            <a:pPr marL="0" indent="0">
              <a:buNone/>
            </a:pPr>
            <a:r>
              <a:rPr lang="en-US" sz="2800" dirty="0">
                <a:effectLst/>
                <a:latin typeface="Calibri" panose="020F0502020204030204" pitchFamily="34" charset="0"/>
              </a:rPr>
              <a:t>The top Recruiter in every Department on July 1, 2024, will receive: </a:t>
            </a:r>
          </a:p>
          <a:p>
            <a:pPr lvl="1"/>
            <a:r>
              <a:rPr lang="en-US" sz="2600" dirty="0">
                <a:latin typeface="Calibri" panose="020F0502020204030204" pitchFamily="34" charset="0"/>
                <a:ea typeface="Calibri" panose="020F0502020204030204" pitchFamily="34" charset="0"/>
                <a:cs typeface="Calibri" panose="020F0502020204030204" pitchFamily="34" charset="0"/>
              </a:rPr>
              <a:t>An e</a:t>
            </a:r>
            <a:r>
              <a:rPr lang="en-US" sz="2600" dirty="0">
                <a:effectLst/>
                <a:latin typeface="Calibri" panose="020F0502020204030204" pitchFamily="34" charset="0"/>
                <a:ea typeface="Calibri" panose="020F0502020204030204" pitchFamily="34" charset="0"/>
                <a:cs typeface="Calibri" panose="020F0502020204030204" pitchFamily="34" charset="0"/>
              </a:rPr>
              <a:t>ngraved Navy Cutlass </a:t>
            </a:r>
            <a:br>
              <a:rPr lang="en-US" sz="1200" dirty="0">
                <a:effectLst/>
                <a:latin typeface="Helvetica" pitchFamily="2" charset="0"/>
              </a:rPr>
            </a:br>
            <a:endParaRPr lang="en-US" sz="1200" dirty="0">
              <a:effectLst/>
              <a:latin typeface="Helvetica" pitchFamily="2" charset="0"/>
            </a:endParaRPr>
          </a:p>
          <a:p>
            <a:pPr marL="0" indent="0">
              <a:buNone/>
            </a:pPr>
            <a:r>
              <a:rPr lang="en-US" sz="2100" dirty="0">
                <a:effectLst/>
                <a:latin typeface="Calibri" panose="020F0502020204030204" pitchFamily="34" charset="0"/>
              </a:rPr>
              <a:t>Note: Minimum of 25 new/reinstated members required to win this award. </a:t>
            </a:r>
          </a:p>
          <a:p>
            <a:pPr marL="0" indent="0">
              <a:buNone/>
            </a:pPr>
            <a:endParaRPr lang="en-US" sz="1400" dirty="0">
              <a:effectLst/>
              <a:latin typeface="Calibri" panose="020F0502020204030204" pitchFamily="34" charset="0"/>
            </a:endParaRPr>
          </a:p>
          <a:p>
            <a:pPr marL="0" indent="0">
              <a:buNone/>
            </a:pPr>
            <a:r>
              <a:rPr lang="en-US" sz="2800" b="1" dirty="0">
                <a:effectLst/>
                <a:latin typeface="Helvetica" pitchFamily="2" charset="0"/>
              </a:rPr>
              <a:t>Elite Recruiter </a:t>
            </a:r>
            <a:endParaRPr lang="en-US" sz="2800" dirty="0">
              <a:effectLst/>
              <a:latin typeface="Helvetica" pitchFamily="2" charset="0"/>
            </a:endParaRPr>
          </a:p>
          <a:p>
            <a:pPr marL="0" indent="0">
              <a:buNone/>
            </a:pPr>
            <a:r>
              <a:rPr lang="en-US" sz="2800" dirty="0">
                <a:effectLst/>
                <a:latin typeface="Calibri" panose="020F0502020204030204" pitchFamily="34" charset="0"/>
              </a:rPr>
              <a:t>Any VFW member who signs up 250 or more new and/or reinstated members by July 1, 2024, will receive: </a:t>
            </a:r>
          </a:p>
          <a:p>
            <a:pPr lvl="1"/>
            <a:r>
              <a:rPr lang="en-US" sz="2400" dirty="0">
                <a:effectLst/>
                <a:latin typeface="Calibri" panose="020F0502020204030204" pitchFamily="34" charset="0"/>
              </a:rPr>
              <a:t>A $1,000 stipend to be used toward attending the VFW National Convention. </a:t>
            </a:r>
          </a:p>
          <a:p>
            <a:pPr lvl="1"/>
            <a:r>
              <a:rPr lang="en-US" sz="2400" dirty="0">
                <a:effectLst/>
                <a:latin typeface="Calibri" panose="020F0502020204030204" pitchFamily="34" charset="0"/>
              </a:rPr>
              <a:t>Distinctive cap, citation, and name badge. </a:t>
            </a:r>
          </a:p>
          <a:p>
            <a:pPr marL="0" indent="0">
              <a:buNone/>
            </a:pPr>
            <a:endParaRPr lang="en-US" sz="2000" dirty="0"/>
          </a:p>
        </p:txBody>
      </p:sp>
    </p:spTree>
    <p:extLst>
      <p:ext uri="{BB962C8B-B14F-4D97-AF65-F5344CB8AC3E}">
        <p14:creationId xmlns:p14="http://schemas.microsoft.com/office/powerpoint/2010/main" val="15661366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1CFBC1-8626-0993-F7B5-DA41BF3857C5}"/>
              </a:ext>
            </a:extLst>
          </p:cNvPr>
          <p:cNvSpPr>
            <a:spLocks noGrp="1"/>
          </p:cNvSpPr>
          <p:nvPr>
            <p:ph type="title"/>
          </p:nvPr>
        </p:nvSpPr>
        <p:spPr>
          <a:xfrm>
            <a:off x="4090507" y="764372"/>
            <a:ext cx="7434070" cy="1432289"/>
          </a:xfrm>
        </p:spPr>
        <p:txBody>
          <a:bodyPr>
            <a:normAutofit/>
          </a:bodyPr>
          <a:lstStyle/>
          <a:p>
            <a:pPr marL="0" indent="0" algn="ctr">
              <a:buNone/>
            </a:pPr>
            <a:r>
              <a:rPr lang="en-US" sz="4000" b="1" dirty="0">
                <a:effectLst/>
                <a:latin typeface="Helvetica" pitchFamily="2" charset="0"/>
              </a:rPr>
              <a:t>Recruiting</a:t>
            </a:r>
            <a:endParaRPr lang="en-US" sz="4000" dirty="0">
              <a:effectLst/>
              <a:latin typeface="Helvetica" pitchFamily="2" charset="0"/>
            </a:endParaRPr>
          </a:p>
        </p:txBody>
      </p:sp>
      <p:sp>
        <p:nvSpPr>
          <p:cNvPr id="10" name="Rectangle 9">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1E4917B9-5D95-4999-9E13-3568EDD423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1" r="43746" b="531"/>
          <a:stretch/>
        </p:blipFill>
        <p:spPr>
          <a:xfrm rot="5400000" flipH="1" flipV="1">
            <a:off x="-1264032" y="2187576"/>
            <a:ext cx="6857999" cy="2482850"/>
          </a:xfrm>
          <a:prstGeom prst="rect">
            <a:avLst/>
          </a:prstGeom>
        </p:spPr>
      </p:pic>
      <p:sp>
        <p:nvSpPr>
          <p:cNvPr id="3" name="Content Placeholder 2">
            <a:extLst>
              <a:ext uri="{FF2B5EF4-FFF2-40B4-BE49-F238E27FC236}">
                <a16:creationId xmlns:a16="http://schemas.microsoft.com/office/drawing/2014/main" id="{0E68DC0C-4D6A-F0C7-0183-40EF7006D1E3}"/>
              </a:ext>
            </a:extLst>
          </p:cNvPr>
          <p:cNvSpPr>
            <a:spLocks noGrp="1"/>
          </p:cNvSpPr>
          <p:nvPr>
            <p:ph idx="1"/>
          </p:nvPr>
        </p:nvSpPr>
        <p:spPr>
          <a:xfrm>
            <a:off x="4090507" y="1733108"/>
            <a:ext cx="7454077" cy="4485578"/>
          </a:xfrm>
        </p:spPr>
        <p:txBody>
          <a:bodyPr>
            <a:normAutofit/>
          </a:bodyPr>
          <a:lstStyle/>
          <a:p>
            <a:pPr marL="0" indent="0">
              <a:buNone/>
            </a:pPr>
            <a:endParaRPr lang="en-US" sz="1400" b="1" dirty="0">
              <a:effectLst/>
              <a:latin typeface="Helvetica" pitchFamily="2" charset="0"/>
            </a:endParaRPr>
          </a:p>
          <a:p>
            <a:pPr marL="0" indent="0">
              <a:buNone/>
            </a:pPr>
            <a:r>
              <a:rPr lang="en-US" sz="2800" b="1" dirty="0">
                <a:effectLst/>
                <a:latin typeface="Helvetica" pitchFamily="2" charset="0"/>
              </a:rPr>
              <a:t>Recruiter of the Year </a:t>
            </a:r>
            <a:endParaRPr lang="en-US" sz="2800" dirty="0">
              <a:effectLst/>
              <a:latin typeface="Helvetica" pitchFamily="2" charset="0"/>
            </a:endParaRPr>
          </a:p>
          <a:p>
            <a:pPr marL="0" indent="0">
              <a:buNone/>
            </a:pPr>
            <a:r>
              <a:rPr lang="en-US" sz="2400" dirty="0">
                <a:effectLst/>
                <a:latin typeface="Calibri" panose="020F0502020204030204" pitchFamily="34" charset="0"/>
              </a:rPr>
              <a:t>The VFW member who signs up the greatest number of new and/or reinstated members </a:t>
            </a:r>
            <a:r>
              <a:rPr lang="en-US" sz="2400" dirty="0">
                <a:latin typeface="Calibri" panose="020F0502020204030204" pitchFamily="34" charset="0"/>
              </a:rPr>
              <a:t>(</a:t>
            </a:r>
            <a:r>
              <a:rPr lang="en-US" sz="2400" dirty="0">
                <a:effectLst/>
                <a:latin typeface="Calibri" panose="020F0502020204030204" pitchFamily="34" charset="0"/>
              </a:rPr>
              <a:t>250+) by July 1, 2024, will receive: </a:t>
            </a:r>
          </a:p>
          <a:p>
            <a:pPr lvl="1"/>
            <a:r>
              <a:rPr lang="en-US" sz="2200" dirty="0">
                <a:effectLst/>
                <a:latin typeface="Calibri" panose="020F0502020204030204" pitchFamily="34" charset="0"/>
              </a:rPr>
              <a:t>A $1,000 stipend to be used toward attending the VFW National Convention. </a:t>
            </a:r>
          </a:p>
          <a:p>
            <a:pPr lvl="1"/>
            <a:r>
              <a:rPr lang="en-US" sz="2200" dirty="0">
                <a:effectLst/>
                <a:latin typeface="Calibri" panose="020F0502020204030204" pitchFamily="34" charset="0"/>
              </a:rPr>
              <a:t>Reserved seating at the VFW National Convention joint opening session. </a:t>
            </a:r>
          </a:p>
          <a:p>
            <a:pPr lvl="1"/>
            <a:r>
              <a:rPr lang="en-US" sz="2200" dirty="0">
                <a:effectLst/>
                <a:latin typeface="Calibri" panose="020F0502020204030204" pitchFamily="34" charset="0"/>
              </a:rPr>
              <a:t>Distinctive cap, citation, and name badge. </a:t>
            </a:r>
          </a:p>
          <a:p>
            <a:pPr lvl="1"/>
            <a:r>
              <a:rPr lang="en-US" sz="2200" dirty="0">
                <a:effectLst/>
                <a:latin typeface="Calibri" panose="020F0502020204030204" pitchFamily="34" charset="0"/>
              </a:rPr>
              <a:t>Commander-in-Chief’s Crystal Eagle. </a:t>
            </a:r>
          </a:p>
          <a:p>
            <a:pPr marL="0" indent="0">
              <a:buNone/>
            </a:pPr>
            <a:endParaRPr lang="en-US" sz="2000" dirty="0"/>
          </a:p>
        </p:txBody>
      </p:sp>
    </p:spTree>
    <p:extLst>
      <p:ext uri="{BB962C8B-B14F-4D97-AF65-F5344CB8AC3E}">
        <p14:creationId xmlns:p14="http://schemas.microsoft.com/office/powerpoint/2010/main" val="27224211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735E-F2B6-04CC-3666-B509C89A2A16}"/>
              </a:ext>
            </a:extLst>
          </p:cNvPr>
          <p:cNvSpPr>
            <a:spLocks noGrp="1"/>
          </p:cNvSpPr>
          <p:nvPr>
            <p:ph type="title"/>
          </p:nvPr>
        </p:nvSpPr>
        <p:spPr/>
        <p:txBody>
          <a:bodyPr/>
          <a:lstStyle/>
          <a:p>
            <a:r>
              <a:rPr lang="en-US" dirty="0"/>
              <a:t>All-American</a:t>
            </a:r>
          </a:p>
        </p:txBody>
      </p:sp>
      <p:graphicFrame>
        <p:nvGraphicFramePr>
          <p:cNvPr id="5" name="Content Placeholder 2">
            <a:extLst>
              <a:ext uri="{FF2B5EF4-FFF2-40B4-BE49-F238E27FC236}">
                <a16:creationId xmlns:a16="http://schemas.microsoft.com/office/drawing/2014/main" id="{87E08833-913B-010C-CA6E-8C1C2329B275}"/>
              </a:ext>
            </a:extLst>
          </p:cNvPr>
          <p:cNvGraphicFramePr>
            <a:graphicFrameLocks noGrp="1"/>
          </p:cNvGraphicFramePr>
          <p:nvPr>
            <p:ph idx="1"/>
            <p:extLst>
              <p:ext uri="{D42A27DB-BD31-4B8C-83A1-F6EECF244321}">
                <p14:modId xmlns:p14="http://schemas.microsoft.com/office/powerpoint/2010/main" val="1190566870"/>
              </p:ext>
            </p:extLst>
          </p:nvPr>
        </p:nvGraphicFramePr>
        <p:xfrm>
          <a:off x="685800" y="2194560"/>
          <a:ext cx="10820400" cy="4187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2005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735E-F2B6-04CC-3666-B509C89A2A16}"/>
              </a:ext>
            </a:extLst>
          </p:cNvPr>
          <p:cNvSpPr>
            <a:spLocks noGrp="1"/>
          </p:cNvSpPr>
          <p:nvPr>
            <p:ph type="title"/>
          </p:nvPr>
        </p:nvSpPr>
        <p:spPr/>
        <p:txBody>
          <a:bodyPr/>
          <a:lstStyle/>
          <a:p>
            <a:r>
              <a:rPr lang="en-US" dirty="0"/>
              <a:t>All-American post Award</a:t>
            </a:r>
          </a:p>
        </p:txBody>
      </p:sp>
      <p:graphicFrame>
        <p:nvGraphicFramePr>
          <p:cNvPr id="5" name="Content Placeholder 2">
            <a:extLst>
              <a:ext uri="{FF2B5EF4-FFF2-40B4-BE49-F238E27FC236}">
                <a16:creationId xmlns:a16="http://schemas.microsoft.com/office/drawing/2014/main" id="{87E08833-913B-010C-CA6E-8C1C2329B275}"/>
              </a:ext>
            </a:extLst>
          </p:cNvPr>
          <p:cNvGraphicFramePr>
            <a:graphicFrameLocks noGrp="1"/>
          </p:cNvGraphicFramePr>
          <p:nvPr>
            <p:ph idx="1"/>
            <p:extLst>
              <p:ext uri="{D42A27DB-BD31-4B8C-83A1-F6EECF244321}">
                <p14:modId xmlns:p14="http://schemas.microsoft.com/office/powerpoint/2010/main" val="338506356"/>
              </p:ext>
            </p:extLst>
          </p:nvPr>
        </p:nvGraphicFramePr>
        <p:xfrm>
          <a:off x="685800" y="2194560"/>
          <a:ext cx="10820400" cy="4187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522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ounded Rectangle 14">
            <a:extLst>
              <a:ext uri="{FF2B5EF4-FFF2-40B4-BE49-F238E27FC236}">
                <a16:creationId xmlns:a16="http://schemas.microsoft.com/office/drawing/2014/main" id="{934B872D-6FE9-472A-9E92-342E41DA7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488DEBA6-2ED2-4FED-8AAB-2F855348D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32162F0F-A9B7-409A-AD12-ADD441861C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6697" r="55278"/>
          <a:stretch/>
        </p:blipFill>
        <p:spPr>
          <a:xfrm>
            <a:off x="0" y="4375150"/>
            <a:ext cx="4636008" cy="2482850"/>
          </a:xfrm>
          <a:prstGeom prst="rect">
            <a:avLst/>
          </a:prstGeom>
        </p:spPr>
      </p:pic>
      <p:sp>
        <p:nvSpPr>
          <p:cNvPr id="2" name="Title 1">
            <a:extLst>
              <a:ext uri="{FF2B5EF4-FFF2-40B4-BE49-F238E27FC236}">
                <a16:creationId xmlns:a16="http://schemas.microsoft.com/office/drawing/2014/main" id="{8F071217-8D39-0DAD-B29E-777D6A564612}"/>
              </a:ext>
            </a:extLst>
          </p:cNvPr>
          <p:cNvSpPr>
            <a:spLocks noGrp="1"/>
          </p:cNvSpPr>
          <p:nvPr>
            <p:ph type="title"/>
          </p:nvPr>
        </p:nvSpPr>
        <p:spPr>
          <a:xfrm>
            <a:off x="138224" y="804334"/>
            <a:ext cx="3976576" cy="5249333"/>
          </a:xfrm>
        </p:spPr>
        <p:txBody>
          <a:bodyPr>
            <a:normAutofit/>
          </a:bodyPr>
          <a:lstStyle/>
          <a:p>
            <a:r>
              <a:rPr lang="en-US" dirty="0">
                <a:solidFill>
                  <a:srgbClr val="FFFFFF"/>
                </a:solidFill>
              </a:rPr>
              <a:t>All-American District</a:t>
            </a:r>
          </a:p>
        </p:txBody>
      </p:sp>
      <p:sp>
        <p:nvSpPr>
          <p:cNvPr id="3" name="Content Placeholder 2">
            <a:extLst>
              <a:ext uri="{FF2B5EF4-FFF2-40B4-BE49-F238E27FC236}">
                <a16:creationId xmlns:a16="http://schemas.microsoft.com/office/drawing/2014/main" id="{CE4D125E-AE2F-761F-60CC-0DB0A1241142}"/>
              </a:ext>
            </a:extLst>
          </p:cNvPr>
          <p:cNvSpPr>
            <a:spLocks noGrp="1"/>
          </p:cNvSpPr>
          <p:nvPr>
            <p:ph idx="1"/>
          </p:nvPr>
        </p:nvSpPr>
        <p:spPr>
          <a:xfrm>
            <a:off x="4774232" y="0"/>
            <a:ext cx="7417768" cy="6858000"/>
          </a:xfrm>
        </p:spPr>
        <p:txBody>
          <a:bodyPr anchor="ctr">
            <a:normAutofit/>
          </a:bodyPr>
          <a:lstStyle/>
          <a:p>
            <a:pPr marL="914400" lvl="2" indent="0">
              <a:buNone/>
            </a:pPr>
            <a:endParaRPr lang="en-US" dirty="0">
              <a:effectLst/>
              <a:latin typeface="Calibri" panose="020F0502020204030204" pitchFamily="34" charset="0"/>
            </a:endParaRPr>
          </a:p>
          <a:p>
            <a:pPr marL="914400" lvl="2" indent="0">
              <a:buNone/>
            </a:pPr>
            <a:r>
              <a:rPr lang="en-US" sz="3300" dirty="0">
                <a:effectLst/>
                <a:latin typeface="Calibri" panose="020F0502020204030204" pitchFamily="34" charset="0"/>
              </a:rPr>
              <a:t>Membership must be at least 102% </a:t>
            </a:r>
          </a:p>
          <a:p>
            <a:pPr marL="0" indent="0">
              <a:buNone/>
            </a:pPr>
            <a:r>
              <a:rPr lang="en-US" sz="2600" dirty="0">
                <a:effectLst/>
                <a:latin typeface="Calibri" panose="020F0502020204030204" pitchFamily="34" charset="0"/>
              </a:rPr>
              <a:t>Conduct two Membership recruiting events and submit </a:t>
            </a:r>
            <a:r>
              <a:rPr lang="en-US" sz="2600" dirty="0">
                <a:latin typeface="Calibri" panose="020F0502020204030204" pitchFamily="34" charset="0"/>
              </a:rPr>
              <a:t>a</a:t>
            </a:r>
            <a:r>
              <a:rPr lang="en-US" sz="2600" dirty="0">
                <a:effectLst/>
                <a:latin typeface="Calibri" panose="020F0502020204030204" pitchFamily="34" charset="0"/>
              </a:rPr>
              <a:t> report through the dashboard. </a:t>
            </a:r>
          </a:p>
          <a:p>
            <a:pPr marL="0" indent="0">
              <a:buNone/>
            </a:pPr>
            <a:r>
              <a:rPr lang="en-US" sz="2600" dirty="0">
                <a:effectLst/>
                <a:latin typeface="Calibri" panose="020F0502020204030204" pitchFamily="34" charset="0"/>
              </a:rPr>
              <a:t>District-Election Report must be submitted to National Headquarters. </a:t>
            </a:r>
          </a:p>
          <a:p>
            <a:pPr marL="0" indent="0">
              <a:buNone/>
            </a:pPr>
            <a:r>
              <a:rPr lang="en-US" sz="2600" dirty="0">
                <a:effectLst/>
                <a:latin typeface="Calibri" panose="020F0502020204030204" pitchFamily="34" charset="0"/>
              </a:rPr>
              <a:t>Meet all the following Program Participation criteria: </a:t>
            </a:r>
          </a:p>
          <a:p>
            <a:pPr lvl="2">
              <a:buFont typeface="Wingdings" panose="05000000000000000000" pitchFamily="2" charset="2"/>
              <a:buChar char="§"/>
            </a:pPr>
            <a:r>
              <a:rPr lang="en-US" sz="2200" dirty="0">
                <a:effectLst/>
                <a:latin typeface="Calibri" panose="020F0502020204030204" pitchFamily="34" charset="0"/>
              </a:rPr>
              <a:t>Voice of Democracy - minimum of one entry advanced to Department judging</a:t>
            </a:r>
          </a:p>
          <a:p>
            <a:pPr lvl="2">
              <a:buFont typeface="Wingdings" panose="05000000000000000000" pitchFamily="2" charset="2"/>
              <a:buChar char="§"/>
            </a:pPr>
            <a:r>
              <a:rPr lang="en-US" sz="2200" dirty="0">
                <a:effectLst/>
                <a:latin typeface="Calibri" panose="020F0502020204030204" pitchFamily="34" charset="0"/>
              </a:rPr>
              <a:t>Patriots Pen - minimum of one entry advanced to Department judging</a:t>
            </a:r>
          </a:p>
          <a:p>
            <a:pPr lvl="2">
              <a:buFont typeface="Wingdings" panose="05000000000000000000" pitchFamily="2" charset="2"/>
              <a:buChar char="§"/>
            </a:pPr>
            <a:r>
              <a:rPr lang="en-US" sz="2200" dirty="0">
                <a:effectLst/>
                <a:latin typeface="Calibri" panose="020F0502020204030204" pitchFamily="34" charset="0"/>
              </a:rPr>
              <a:t>National Citizenship Education Teachers Award – one entry advanced to Department judging</a:t>
            </a:r>
          </a:p>
          <a:p>
            <a:endParaRPr lang="en-US" dirty="0">
              <a:solidFill>
                <a:schemeClr val="tx2"/>
              </a:solidFill>
            </a:endParaRPr>
          </a:p>
        </p:txBody>
      </p:sp>
    </p:spTree>
    <p:extLst>
      <p:ext uri="{BB962C8B-B14F-4D97-AF65-F5344CB8AC3E}">
        <p14:creationId xmlns:p14="http://schemas.microsoft.com/office/powerpoint/2010/main" val="16055167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ounded Rectangle 14">
            <a:extLst>
              <a:ext uri="{FF2B5EF4-FFF2-40B4-BE49-F238E27FC236}">
                <a16:creationId xmlns:a16="http://schemas.microsoft.com/office/drawing/2014/main" id="{934B872D-6FE9-472A-9E92-342E41DA7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488DEBA6-2ED2-4FED-8AAB-2F855348D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32162F0F-A9B7-409A-AD12-ADD441861C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6697" r="55278"/>
          <a:stretch/>
        </p:blipFill>
        <p:spPr>
          <a:xfrm>
            <a:off x="0" y="4375150"/>
            <a:ext cx="4636008" cy="2482850"/>
          </a:xfrm>
          <a:prstGeom prst="rect">
            <a:avLst/>
          </a:prstGeom>
        </p:spPr>
      </p:pic>
      <p:sp>
        <p:nvSpPr>
          <p:cNvPr id="2" name="Title 1">
            <a:extLst>
              <a:ext uri="{FF2B5EF4-FFF2-40B4-BE49-F238E27FC236}">
                <a16:creationId xmlns:a16="http://schemas.microsoft.com/office/drawing/2014/main" id="{8F071217-8D39-0DAD-B29E-777D6A564612}"/>
              </a:ext>
            </a:extLst>
          </p:cNvPr>
          <p:cNvSpPr>
            <a:spLocks noGrp="1"/>
          </p:cNvSpPr>
          <p:nvPr>
            <p:ph type="title"/>
          </p:nvPr>
        </p:nvSpPr>
        <p:spPr>
          <a:xfrm>
            <a:off x="170122" y="804334"/>
            <a:ext cx="3944678" cy="5249333"/>
          </a:xfrm>
        </p:spPr>
        <p:txBody>
          <a:bodyPr>
            <a:normAutofit/>
          </a:bodyPr>
          <a:lstStyle/>
          <a:p>
            <a:r>
              <a:rPr lang="en-US" dirty="0">
                <a:solidFill>
                  <a:srgbClr val="FFFFFF"/>
                </a:solidFill>
              </a:rPr>
              <a:t>All-American District</a:t>
            </a:r>
          </a:p>
        </p:txBody>
      </p:sp>
      <p:sp>
        <p:nvSpPr>
          <p:cNvPr id="3" name="Content Placeholder 2">
            <a:extLst>
              <a:ext uri="{FF2B5EF4-FFF2-40B4-BE49-F238E27FC236}">
                <a16:creationId xmlns:a16="http://schemas.microsoft.com/office/drawing/2014/main" id="{CE4D125E-AE2F-761F-60CC-0DB0A1241142}"/>
              </a:ext>
            </a:extLst>
          </p:cNvPr>
          <p:cNvSpPr>
            <a:spLocks noGrp="1"/>
          </p:cNvSpPr>
          <p:nvPr>
            <p:ph idx="1"/>
          </p:nvPr>
        </p:nvSpPr>
        <p:spPr>
          <a:xfrm>
            <a:off x="5234722" y="0"/>
            <a:ext cx="6271477" cy="6943060"/>
          </a:xfrm>
        </p:spPr>
        <p:txBody>
          <a:bodyPr anchor="ctr">
            <a:normAutofit/>
          </a:bodyPr>
          <a:lstStyle/>
          <a:p>
            <a:pPr marL="914400" lvl="2" indent="0">
              <a:buNone/>
            </a:pPr>
            <a:endParaRPr lang="en-US" dirty="0">
              <a:effectLst/>
              <a:latin typeface="Calibri" panose="020F0502020204030204" pitchFamily="34" charset="0"/>
            </a:endParaRPr>
          </a:p>
          <a:p>
            <a:pPr marL="914400" lvl="2" indent="0">
              <a:buNone/>
            </a:pPr>
            <a:endParaRPr lang="en-US" sz="2200" b="1" i="1" dirty="0">
              <a:latin typeface="Calibri" panose="020F0502020204030204" pitchFamily="34" charset="0"/>
            </a:endParaRPr>
          </a:p>
          <a:p>
            <a:pPr marL="0" indent="0">
              <a:buNone/>
            </a:pPr>
            <a:r>
              <a:rPr lang="en-US" sz="2600" dirty="0">
                <a:effectLst/>
                <a:latin typeface="Calibri" panose="020F0502020204030204" pitchFamily="34" charset="0"/>
              </a:rPr>
              <a:t>All districts that meet the Qualifying Percentage and the program participation criteria will receive an All-American District Commander Citation, All-American Streamer and be recognized in the VFW magazine. </a:t>
            </a:r>
          </a:p>
          <a:p>
            <a:endParaRPr lang="en-US" dirty="0">
              <a:solidFill>
                <a:schemeClr val="tx2"/>
              </a:solidFill>
            </a:endParaRPr>
          </a:p>
        </p:txBody>
      </p:sp>
    </p:spTree>
    <p:extLst>
      <p:ext uri="{BB962C8B-B14F-4D97-AF65-F5344CB8AC3E}">
        <p14:creationId xmlns:p14="http://schemas.microsoft.com/office/powerpoint/2010/main" val="10346949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9D063E-544C-BF63-6500-0F2162DA1265}"/>
              </a:ext>
            </a:extLst>
          </p:cNvPr>
          <p:cNvSpPr>
            <a:spLocks noGrp="1"/>
          </p:cNvSpPr>
          <p:nvPr>
            <p:ph idx="1"/>
          </p:nvPr>
        </p:nvSpPr>
        <p:spPr/>
        <p:txBody>
          <a:bodyPr>
            <a:normAutofit/>
          </a:bodyPr>
          <a:lstStyle/>
          <a:p>
            <a:pPr marL="0" indent="0">
              <a:buNone/>
            </a:pPr>
            <a:r>
              <a:rPr lang="en-US" sz="4400" dirty="0"/>
              <a:t>And now for a couple of things we really need to stress</a:t>
            </a:r>
          </a:p>
        </p:txBody>
      </p:sp>
    </p:spTree>
    <p:extLst>
      <p:ext uri="{BB962C8B-B14F-4D97-AF65-F5344CB8AC3E}">
        <p14:creationId xmlns:p14="http://schemas.microsoft.com/office/powerpoint/2010/main" val="183094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ounded Rectangle 14">
            <a:extLst>
              <a:ext uri="{FF2B5EF4-FFF2-40B4-BE49-F238E27FC236}">
                <a16:creationId xmlns:a16="http://schemas.microsoft.com/office/drawing/2014/main" id="{934B872D-6FE9-472A-9E92-342E41DA7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488DEBA6-2ED2-4FED-8AAB-2F855348D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32162F0F-A9B7-409A-AD12-ADD441861C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6697" r="55278"/>
          <a:stretch/>
        </p:blipFill>
        <p:spPr>
          <a:xfrm>
            <a:off x="0" y="4375150"/>
            <a:ext cx="4636008" cy="2482850"/>
          </a:xfrm>
          <a:prstGeom prst="rect">
            <a:avLst/>
          </a:prstGeom>
        </p:spPr>
      </p:pic>
      <p:sp>
        <p:nvSpPr>
          <p:cNvPr id="2" name="Title 1">
            <a:extLst>
              <a:ext uri="{FF2B5EF4-FFF2-40B4-BE49-F238E27FC236}">
                <a16:creationId xmlns:a16="http://schemas.microsoft.com/office/drawing/2014/main" id="{8F071217-8D39-0DAD-B29E-777D6A564612}"/>
              </a:ext>
            </a:extLst>
          </p:cNvPr>
          <p:cNvSpPr>
            <a:spLocks noGrp="1"/>
          </p:cNvSpPr>
          <p:nvPr>
            <p:ph type="title"/>
          </p:nvPr>
        </p:nvSpPr>
        <p:spPr>
          <a:xfrm>
            <a:off x="170122" y="804334"/>
            <a:ext cx="3944678" cy="5249333"/>
          </a:xfrm>
        </p:spPr>
        <p:txBody>
          <a:bodyPr>
            <a:normAutofit/>
          </a:bodyPr>
          <a:lstStyle/>
          <a:p>
            <a:r>
              <a:rPr lang="en-US" dirty="0">
                <a:solidFill>
                  <a:srgbClr val="FFFFFF"/>
                </a:solidFill>
              </a:rPr>
              <a:t>All-American District</a:t>
            </a:r>
          </a:p>
        </p:txBody>
      </p:sp>
      <p:sp>
        <p:nvSpPr>
          <p:cNvPr id="3" name="Content Placeholder 2">
            <a:extLst>
              <a:ext uri="{FF2B5EF4-FFF2-40B4-BE49-F238E27FC236}">
                <a16:creationId xmlns:a16="http://schemas.microsoft.com/office/drawing/2014/main" id="{CE4D125E-AE2F-761F-60CC-0DB0A1241142}"/>
              </a:ext>
            </a:extLst>
          </p:cNvPr>
          <p:cNvSpPr>
            <a:spLocks noGrp="1"/>
          </p:cNvSpPr>
          <p:nvPr>
            <p:ph idx="1"/>
          </p:nvPr>
        </p:nvSpPr>
        <p:spPr>
          <a:xfrm>
            <a:off x="5234722" y="0"/>
            <a:ext cx="6271477" cy="6943060"/>
          </a:xfrm>
        </p:spPr>
        <p:txBody>
          <a:bodyPr anchor="ctr">
            <a:normAutofit/>
          </a:bodyPr>
          <a:lstStyle/>
          <a:p>
            <a:pPr marL="914400" lvl="2" indent="0">
              <a:buNone/>
            </a:pPr>
            <a:endParaRPr lang="en-US" dirty="0">
              <a:effectLst/>
              <a:latin typeface="Calibri" panose="020F0502020204030204" pitchFamily="34" charset="0"/>
            </a:endParaRPr>
          </a:p>
          <a:p>
            <a:pPr marL="914400" lvl="2" indent="0">
              <a:buNone/>
            </a:pPr>
            <a:endParaRPr lang="en-US" sz="2200" b="1" i="1" dirty="0">
              <a:latin typeface="Calibri" panose="020F0502020204030204" pitchFamily="34" charset="0"/>
            </a:endParaRPr>
          </a:p>
          <a:p>
            <a:pPr marL="0" indent="0">
              <a:buNone/>
            </a:pPr>
            <a:r>
              <a:rPr lang="en-US" sz="2600" dirty="0">
                <a:effectLst/>
                <a:latin typeface="Calibri" panose="020F0502020204030204" pitchFamily="34" charset="0"/>
              </a:rPr>
              <a:t>The Top 15 districts in each Division will receive: </a:t>
            </a:r>
          </a:p>
          <a:p>
            <a:pPr lvl="1"/>
            <a:r>
              <a:rPr lang="en-US" sz="2400" dirty="0">
                <a:effectLst/>
                <a:latin typeface="Calibri" panose="020F0502020204030204" pitchFamily="34" charset="0"/>
              </a:rPr>
              <a:t>All-American District streamer </a:t>
            </a:r>
          </a:p>
          <a:p>
            <a:pPr lvl="1"/>
            <a:r>
              <a:rPr lang="en-US" sz="2400" dirty="0">
                <a:effectLst/>
                <a:latin typeface="Calibri" panose="020F0502020204030204" pitchFamily="34" charset="0"/>
              </a:rPr>
              <a:t>All-American District citation - commander </a:t>
            </a:r>
          </a:p>
          <a:p>
            <a:pPr lvl="1"/>
            <a:r>
              <a:rPr lang="en-US" sz="2400" dirty="0">
                <a:effectLst/>
                <a:latin typeface="Calibri" panose="020F0502020204030204" pitchFamily="34" charset="0"/>
              </a:rPr>
              <a:t>All-American name badge - commander </a:t>
            </a:r>
          </a:p>
          <a:p>
            <a:pPr lvl="1"/>
            <a:r>
              <a:rPr lang="en-US" sz="2400" dirty="0">
                <a:effectLst/>
                <a:latin typeface="Calibri" panose="020F0502020204030204" pitchFamily="34" charset="0"/>
              </a:rPr>
              <a:t>All-American cap (commander only,</a:t>
            </a:r>
            <a:br>
              <a:rPr lang="en-US" sz="2400" dirty="0">
                <a:effectLst/>
                <a:latin typeface="Calibri" panose="020F0502020204030204" pitchFamily="34" charset="0"/>
              </a:rPr>
            </a:br>
            <a:r>
              <a:rPr lang="en-US" sz="2400" dirty="0">
                <a:effectLst/>
                <a:latin typeface="Calibri" panose="020F0502020204030204" pitchFamily="34" charset="0"/>
              </a:rPr>
              <a:t>quartermaster may purchase cap) </a:t>
            </a:r>
          </a:p>
          <a:p>
            <a:pPr lvl="1"/>
            <a:r>
              <a:rPr lang="en-US" sz="2400" dirty="0">
                <a:effectLst/>
                <a:latin typeface="Calibri" panose="020F0502020204030204" pitchFamily="34" charset="0"/>
              </a:rPr>
              <a:t>All-American lapel pin (commander only, quartermaster may purchase pin) </a:t>
            </a:r>
          </a:p>
          <a:p>
            <a:pPr marL="0" indent="0">
              <a:buNone/>
            </a:pPr>
            <a:br>
              <a:rPr lang="en-US" dirty="0">
                <a:effectLst/>
                <a:latin typeface="Calibri" panose="020F0502020204030204" pitchFamily="34" charset="0"/>
              </a:rPr>
            </a:br>
            <a:endParaRPr lang="en-US" dirty="0">
              <a:effectLst/>
              <a:latin typeface="Calibri" panose="020F0502020204030204" pitchFamily="34" charset="0"/>
            </a:endParaRPr>
          </a:p>
          <a:p>
            <a:endParaRPr lang="en-US" dirty="0">
              <a:solidFill>
                <a:schemeClr val="tx2"/>
              </a:solidFill>
            </a:endParaRPr>
          </a:p>
        </p:txBody>
      </p:sp>
    </p:spTree>
    <p:extLst>
      <p:ext uri="{BB962C8B-B14F-4D97-AF65-F5344CB8AC3E}">
        <p14:creationId xmlns:p14="http://schemas.microsoft.com/office/powerpoint/2010/main" val="17770964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ounded Rectangle 14">
            <a:extLst>
              <a:ext uri="{FF2B5EF4-FFF2-40B4-BE49-F238E27FC236}">
                <a16:creationId xmlns:a16="http://schemas.microsoft.com/office/drawing/2014/main" id="{934B872D-6FE9-472A-9E92-342E41DA7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488DEBA6-2ED2-4FED-8AAB-2F855348D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32162F0F-A9B7-409A-AD12-ADD441861C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6697" r="55278"/>
          <a:stretch/>
        </p:blipFill>
        <p:spPr>
          <a:xfrm>
            <a:off x="0" y="4375150"/>
            <a:ext cx="4636008" cy="2482850"/>
          </a:xfrm>
          <a:prstGeom prst="rect">
            <a:avLst/>
          </a:prstGeom>
        </p:spPr>
      </p:pic>
      <p:sp>
        <p:nvSpPr>
          <p:cNvPr id="2" name="Title 1">
            <a:extLst>
              <a:ext uri="{FF2B5EF4-FFF2-40B4-BE49-F238E27FC236}">
                <a16:creationId xmlns:a16="http://schemas.microsoft.com/office/drawing/2014/main" id="{8F071217-8D39-0DAD-B29E-777D6A564612}"/>
              </a:ext>
            </a:extLst>
          </p:cNvPr>
          <p:cNvSpPr>
            <a:spLocks noGrp="1"/>
          </p:cNvSpPr>
          <p:nvPr>
            <p:ph type="title"/>
          </p:nvPr>
        </p:nvSpPr>
        <p:spPr>
          <a:xfrm>
            <a:off x="170122" y="804334"/>
            <a:ext cx="3944678" cy="5249333"/>
          </a:xfrm>
        </p:spPr>
        <p:txBody>
          <a:bodyPr>
            <a:normAutofit/>
          </a:bodyPr>
          <a:lstStyle/>
          <a:p>
            <a:r>
              <a:rPr lang="en-US" dirty="0">
                <a:solidFill>
                  <a:srgbClr val="FFFFFF"/>
                </a:solidFill>
              </a:rPr>
              <a:t>All-American District</a:t>
            </a:r>
          </a:p>
        </p:txBody>
      </p:sp>
      <p:sp>
        <p:nvSpPr>
          <p:cNvPr id="3" name="Content Placeholder 2">
            <a:extLst>
              <a:ext uri="{FF2B5EF4-FFF2-40B4-BE49-F238E27FC236}">
                <a16:creationId xmlns:a16="http://schemas.microsoft.com/office/drawing/2014/main" id="{CE4D125E-AE2F-761F-60CC-0DB0A1241142}"/>
              </a:ext>
            </a:extLst>
          </p:cNvPr>
          <p:cNvSpPr>
            <a:spLocks noGrp="1"/>
          </p:cNvSpPr>
          <p:nvPr>
            <p:ph idx="1"/>
          </p:nvPr>
        </p:nvSpPr>
        <p:spPr>
          <a:xfrm>
            <a:off x="5234722" y="0"/>
            <a:ext cx="6271477" cy="6943060"/>
          </a:xfrm>
        </p:spPr>
        <p:txBody>
          <a:bodyPr anchor="ctr">
            <a:normAutofit/>
          </a:bodyPr>
          <a:lstStyle/>
          <a:p>
            <a:pPr marL="914400" lvl="2" indent="0">
              <a:buNone/>
            </a:pPr>
            <a:endParaRPr lang="en-US" dirty="0">
              <a:effectLst/>
              <a:latin typeface="Calibri" panose="020F0502020204030204" pitchFamily="34" charset="0"/>
            </a:endParaRPr>
          </a:p>
          <a:p>
            <a:pPr marL="914400" lvl="2" indent="0">
              <a:buNone/>
            </a:pPr>
            <a:endParaRPr lang="en-US" sz="2200" b="1" i="1" dirty="0">
              <a:latin typeface="Calibri" panose="020F0502020204030204" pitchFamily="34" charset="0"/>
            </a:endParaRPr>
          </a:p>
          <a:p>
            <a:pPr marL="0" indent="0">
              <a:buNone/>
            </a:pPr>
            <a:r>
              <a:rPr lang="en-US" sz="2600" dirty="0">
                <a:effectLst/>
                <a:latin typeface="Calibri" panose="020F0502020204030204" pitchFamily="34" charset="0"/>
              </a:rPr>
              <a:t>The top two district commanders in each division will also receive: </a:t>
            </a:r>
            <a:br>
              <a:rPr lang="en-US" sz="2600" dirty="0">
                <a:effectLst/>
                <a:latin typeface="Calibri" panose="020F0502020204030204" pitchFamily="34" charset="0"/>
              </a:rPr>
            </a:br>
            <a:endParaRPr lang="en-US" sz="2600" dirty="0">
              <a:effectLst/>
              <a:latin typeface="Calibri" panose="020F0502020204030204" pitchFamily="34" charset="0"/>
            </a:endParaRPr>
          </a:p>
          <a:p>
            <a:pPr lvl="1"/>
            <a:r>
              <a:rPr lang="en-US" sz="2400" dirty="0">
                <a:effectLst/>
                <a:latin typeface="Calibri" panose="020F0502020204030204" pitchFamily="34" charset="0"/>
              </a:rPr>
              <a:t>A $1,000 stipend to be used toward attending the VFW National Convention. </a:t>
            </a:r>
          </a:p>
          <a:p>
            <a:pPr lvl="1"/>
            <a:r>
              <a:rPr lang="en-US" sz="2400" dirty="0">
                <a:effectLst/>
                <a:latin typeface="Calibri" panose="020F0502020204030204" pitchFamily="34" charset="0"/>
              </a:rPr>
              <a:t>Reserved seating at the VFW National Convention joint opening session. </a:t>
            </a:r>
            <a:br>
              <a:rPr lang="en-US" dirty="0">
                <a:effectLst/>
                <a:latin typeface="Calibri" panose="020F0502020204030204" pitchFamily="34" charset="0"/>
              </a:rPr>
            </a:br>
            <a:endParaRPr lang="en-US" dirty="0">
              <a:effectLst/>
              <a:latin typeface="Calibri" panose="020F0502020204030204" pitchFamily="34" charset="0"/>
            </a:endParaRPr>
          </a:p>
          <a:p>
            <a:endParaRPr lang="en-US" dirty="0">
              <a:solidFill>
                <a:schemeClr val="tx2"/>
              </a:solidFill>
            </a:endParaRPr>
          </a:p>
        </p:txBody>
      </p:sp>
    </p:spTree>
    <p:extLst>
      <p:ext uri="{BB962C8B-B14F-4D97-AF65-F5344CB8AC3E}">
        <p14:creationId xmlns:p14="http://schemas.microsoft.com/office/powerpoint/2010/main" val="25753153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0E1AD-1070-BD07-C996-6C572A8916AB}"/>
              </a:ext>
            </a:extLst>
          </p:cNvPr>
          <p:cNvSpPr>
            <a:spLocks noGrp="1"/>
          </p:cNvSpPr>
          <p:nvPr>
            <p:ph type="title"/>
          </p:nvPr>
        </p:nvSpPr>
        <p:spPr/>
        <p:txBody>
          <a:bodyPr>
            <a:normAutofit fontScale="90000"/>
          </a:bodyPr>
          <a:lstStyle/>
          <a:p>
            <a:pPr algn="ctr"/>
            <a:br>
              <a:rPr lang="en-US" sz="3600" b="1" dirty="0">
                <a:effectLst/>
                <a:latin typeface="Helvetica" pitchFamily="2" charset="0"/>
              </a:rPr>
            </a:br>
            <a:r>
              <a:rPr lang="en-US" sz="3600" b="1" dirty="0">
                <a:effectLst/>
                <a:latin typeface="Helvetica" pitchFamily="2" charset="0"/>
              </a:rPr>
              <a:t>District Membership Divisions and Minimum Qualifying Percentages </a:t>
            </a:r>
            <a:br>
              <a:rPr lang="en-US" dirty="0">
                <a:effectLst/>
                <a:latin typeface="Helvetica" pitchFamily="2" charset="0"/>
              </a:rPr>
            </a:br>
            <a:endParaRPr lang="en-US" dirty="0"/>
          </a:p>
        </p:txBody>
      </p:sp>
      <p:graphicFrame>
        <p:nvGraphicFramePr>
          <p:cNvPr id="4" name="Content Placeholder 3">
            <a:extLst>
              <a:ext uri="{FF2B5EF4-FFF2-40B4-BE49-F238E27FC236}">
                <a16:creationId xmlns:a16="http://schemas.microsoft.com/office/drawing/2014/main" id="{9D90E861-CECC-94F2-4703-EFC6F33D6219}"/>
              </a:ext>
            </a:extLst>
          </p:cNvPr>
          <p:cNvGraphicFramePr>
            <a:graphicFrameLocks noGrp="1"/>
          </p:cNvGraphicFramePr>
          <p:nvPr>
            <p:ph idx="1"/>
            <p:extLst>
              <p:ext uri="{D42A27DB-BD31-4B8C-83A1-F6EECF244321}">
                <p14:modId xmlns:p14="http://schemas.microsoft.com/office/powerpoint/2010/main" val="2022380880"/>
              </p:ext>
            </p:extLst>
          </p:nvPr>
        </p:nvGraphicFramePr>
        <p:xfrm>
          <a:off x="685800" y="3108801"/>
          <a:ext cx="10820399" cy="2011680"/>
        </p:xfrm>
        <a:graphic>
          <a:graphicData uri="http://schemas.openxmlformats.org/drawingml/2006/table">
            <a:tbl>
              <a:tblPr/>
              <a:tblGrid>
                <a:gridCol w="2289394">
                  <a:extLst>
                    <a:ext uri="{9D8B030D-6E8A-4147-A177-3AD203B41FA5}">
                      <a16:colId xmlns:a16="http://schemas.microsoft.com/office/drawing/2014/main" val="148431756"/>
                    </a:ext>
                  </a:extLst>
                </a:gridCol>
                <a:gridCol w="2289394">
                  <a:extLst>
                    <a:ext uri="{9D8B030D-6E8A-4147-A177-3AD203B41FA5}">
                      <a16:colId xmlns:a16="http://schemas.microsoft.com/office/drawing/2014/main" val="1591156999"/>
                    </a:ext>
                  </a:extLst>
                </a:gridCol>
                <a:gridCol w="2289394">
                  <a:extLst>
                    <a:ext uri="{9D8B030D-6E8A-4147-A177-3AD203B41FA5}">
                      <a16:colId xmlns:a16="http://schemas.microsoft.com/office/drawing/2014/main" val="815384375"/>
                    </a:ext>
                  </a:extLst>
                </a:gridCol>
                <a:gridCol w="3952217">
                  <a:extLst>
                    <a:ext uri="{9D8B030D-6E8A-4147-A177-3AD203B41FA5}">
                      <a16:colId xmlns:a16="http://schemas.microsoft.com/office/drawing/2014/main" val="1436861461"/>
                    </a:ext>
                  </a:extLst>
                </a:gridCol>
              </a:tblGrid>
              <a:tr h="0">
                <a:tc>
                  <a:txBody>
                    <a:bodyPr/>
                    <a:lstStyle/>
                    <a:p>
                      <a:pPr algn="ctr"/>
                      <a:r>
                        <a:rPr lang="en-US" b="1" dirty="0">
                          <a:solidFill>
                            <a:schemeClr val="tx1"/>
                          </a:solidFill>
                          <a:effectLst/>
                          <a:latin typeface="Arial" panose="020B0604020202020204" pitchFamily="34" charset="0"/>
                        </a:rPr>
                        <a:t>Division</a:t>
                      </a:r>
                      <a:endParaRPr lang="en-US" dirty="0">
                        <a:solidFill>
                          <a:schemeClr val="tx1"/>
                        </a:solidFill>
                        <a:effectLst/>
                        <a:latin typeface="Arial" panose="020B0604020202020204" pitchFamily="34" charset="0"/>
                      </a:endParaRPr>
                    </a:p>
                  </a:txBody>
                  <a:tcPr marL="47625" marR="47625" marT="0" marB="0">
                    <a:lnL w="4763" cap="flat" cmpd="sng" algn="ctr">
                      <a:solidFill>
                        <a:srgbClr val="000000"/>
                      </a:solidFill>
                      <a:prstDash val="solid"/>
                      <a:round/>
                      <a:headEnd type="none" w="med" len="med"/>
                      <a:tailEnd type="none" w="med" len="med"/>
                    </a:lnL>
                    <a:lnR w="7620" cap="flat" cmpd="sng" algn="ctr">
                      <a:solidFill>
                        <a:srgbClr val="BFBFBF"/>
                      </a:solidFill>
                      <a:prstDash val="solid"/>
                      <a:round/>
                      <a:headEnd type="none" w="med" len="med"/>
                      <a:tailEnd type="none" w="med" len="med"/>
                    </a:lnR>
                    <a:lnT w="4763" cap="flat" cmpd="sng" algn="ctr">
                      <a:solidFill>
                        <a:srgbClr val="000000"/>
                      </a:solidFill>
                      <a:prstDash val="solid"/>
                      <a:round/>
                      <a:headEnd type="none" w="med" len="med"/>
                      <a:tailEnd type="none" w="med" len="med"/>
                    </a:lnT>
                    <a:lnB w="20955" cap="flat" cmpd="sng" algn="ctr">
                      <a:solidFill>
                        <a:srgbClr val="000000"/>
                      </a:solidFill>
                      <a:prstDash val="solid"/>
                      <a:round/>
                      <a:headEnd type="none" w="med" len="med"/>
                      <a:tailEnd type="none" w="med" len="med"/>
                    </a:lnB>
                    <a:solidFill>
                      <a:schemeClr val="bg1"/>
                    </a:solidFill>
                  </a:tcPr>
                </a:tc>
                <a:tc gridSpan="2">
                  <a:txBody>
                    <a:bodyPr/>
                    <a:lstStyle/>
                    <a:p>
                      <a:pPr algn="ctr"/>
                      <a:r>
                        <a:rPr lang="en-US" b="1" dirty="0">
                          <a:solidFill>
                            <a:schemeClr val="tx1"/>
                          </a:solidFill>
                          <a:effectLst/>
                          <a:latin typeface="Arial" panose="020B0604020202020204" pitchFamily="34" charset="0"/>
                        </a:rPr>
                        <a:t>Total Membership</a:t>
                      </a:r>
                      <a:endParaRPr lang="en-US" dirty="0">
                        <a:solidFill>
                          <a:schemeClr val="tx1"/>
                        </a:solidFill>
                        <a:effectLst/>
                        <a:latin typeface="Arial" panose="020B0604020202020204" pitchFamily="34" charset="0"/>
                      </a:endParaRPr>
                    </a:p>
                  </a:txBody>
                  <a:tcPr marL="47625" marR="47625" marT="0" marB="0">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4763" cap="flat" cmpd="sng" algn="ctr">
                      <a:solidFill>
                        <a:srgbClr val="000000"/>
                      </a:solidFill>
                      <a:prstDash val="solid"/>
                      <a:round/>
                      <a:headEnd type="none" w="med" len="med"/>
                      <a:tailEnd type="none" w="med" len="med"/>
                    </a:lnT>
                    <a:lnB w="20955" cap="flat" cmpd="sng" algn="ctr">
                      <a:solidFill>
                        <a:srgbClr val="000000"/>
                      </a:solidFill>
                      <a:prstDash val="solid"/>
                      <a:round/>
                      <a:headEnd type="none" w="med" len="med"/>
                      <a:tailEnd type="none" w="med" len="med"/>
                    </a:lnB>
                    <a:solidFill>
                      <a:schemeClr val="bg1"/>
                    </a:solidFill>
                  </a:tcPr>
                </a:tc>
                <a:tc hMerge="1">
                  <a:txBody>
                    <a:bodyPr/>
                    <a:lstStyle/>
                    <a:p>
                      <a:pPr algn="ctr"/>
                      <a:endParaRPr lang="en-US" dirty="0">
                        <a:solidFill>
                          <a:schemeClr val="bg1"/>
                        </a:solidFill>
                        <a:effectLst/>
                        <a:latin typeface="Arial" panose="020B0604020202020204" pitchFamily="34" charset="0"/>
                      </a:endParaRPr>
                    </a:p>
                  </a:txBody>
                  <a:tcPr marL="47625" marR="47625" marT="0" marB="0">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4763" cap="flat" cmpd="sng" algn="ctr">
                      <a:solidFill>
                        <a:srgbClr val="000000"/>
                      </a:solidFill>
                      <a:prstDash val="solid"/>
                      <a:round/>
                      <a:headEnd type="none" w="med" len="med"/>
                      <a:tailEnd type="none" w="med" len="med"/>
                    </a:lnT>
                    <a:lnB w="20955" cap="flat" cmpd="sng" algn="ctr">
                      <a:solidFill>
                        <a:srgbClr val="000000"/>
                      </a:solidFill>
                      <a:prstDash val="solid"/>
                      <a:round/>
                      <a:headEnd type="none" w="med" len="med"/>
                      <a:tailEnd type="none" w="med" len="med"/>
                    </a:lnB>
                    <a:solidFill>
                      <a:srgbClr val="BEBEBE"/>
                    </a:solidFill>
                  </a:tcPr>
                </a:tc>
                <a:tc>
                  <a:txBody>
                    <a:bodyPr/>
                    <a:lstStyle/>
                    <a:p>
                      <a:pPr algn="ctr"/>
                      <a:r>
                        <a:rPr lang="en-US" b="1" dirty="0"/>
                        <a:t>Qualifying Percentage</a:t>
                      </a:r>
                    </a:p>
                  </a:txBody>
                  <a:tcPr>
                    <a:lnL w="7620" cap="flat" cmpd="sng" algn="ctr">
                      <a:solidFill>
                        <a:srgbClr val="BFBFBF"/>
                      </a:solidFill>
                      <a:prstDash val="solid"/>
                      <a:round/>
                      <a:headEnd type="none" w="med" len="med"/>
                      <a:tailEnd type="none" w="med" len="med"/>
                    </a:lnL>
                    <a:lnB w="2095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2095756"/>
                  </a:ext>
                </a:extLst>
              </a:tr>
              <a:tr h="0">
                <a:tc>
                  <a:txBody>
                    <a:bodyPr/>
                    <a:lstStyle/>
                    <a:p>
                      <a:pPr algn="ctr"/>
                      <a:r>
                        <a:rPr lang="en-US" b="1" dirty="0">
                          <a:solidFill>
                            <a:schemeClr val="bg1"/>
                          </a:solidFill>
                          <a:effectLst/>
                          <a:latin typeface="Arial" panose="020B0604020202020204" pitchFamily="34" charset="0"/>
                        </a:rPr>
                        <a:t>1</a:t>
                      </a:r>
                      <a:endParaRPr lang="en-US" dirty="0">
                        <a:solidFill>
                          <a:schemeClr val="bg1"/>
                        </a:solidFill>
                        <a:effectLst/>
                        <a:latin typeface="Arial" panose="020B0604020202020204" pitchFamily="34" charset="0"/>
                      </a:endParaRPr>
                    </a:p>
                  </a:txBody>
                  <a:tcPr marL="47625" marR="47625" marT="0" marB="0">
                    <a:lnL w="4763" cap="flat" cmpd="sng" algn="ctr">
                      <a:solidFill>
                        <a:srgbClr val="000000"/>
                      </a:solidFill>
                      <a:prstDash val="solid"/>
                      <a:round/>
                      <a:headEnd type="none" w="med" len="med"/>
                      <a:tailEnd type="none" w="med" len="med"/>
                    </a:lnL>
                    <a:lnR w="7620" cap="flat" cmpd="sng" algn="ctr">
                      <a:solidFill>
                        <a:srgbClr val="BFBFBF"/>
                      </a:solidFill>
                      <a:prstDash val="solid"/>
                      <a:round/>
                      <a:headEnd type="none" w="med" len="med"/>
                      <a:tailEnd type="none" w="med" len="med"/>
                    </a:lnR>
                    <a:lnT w="20955" cap="flat" cmpd="sng" algn="ctr">
                      <a:solidFill>
                        <a:srgbClr val="000000"/>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D9D9D9"/>
                    </a:solidFill>
                  </a:tcPr>
                </a:tc>
                <a:tc>
                  <a:txBody>
                    <a:bodyPr/>
                    <a:lstStyle/>
                    <a:p>
                      <a:pPr algn="ctr"/>
                      <a:r>
                        <a:rPr lang="en-US" dirty="0">
                          <a:solidFill>
                            <a:schemeClr val="bg1"/>
                          </a:solidFill>
                          <a:effectLst/>
                          <a:latin typeface="Arial" panose="020B0604020202020204" pitchFamily="34" charset="0"/>
                        </a:rPr>
                        <a:t>5,000</a:t>
                      </a:r>
                    </a:p>
                  </a:txBody>
                  <a:tcPr marL="47625" marR="47625" marT="0" marB="0">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20955" cap="flat" cmpd="sng" algn="ctr">
                      <a:solidFill>
                        <a:srgbClr val="000000"/>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D7D7D7"/>
                    </a:solidFill>
                  </a:tcPr>
                </a:tc>
                <a:tc>
                  <a:txBody>
                    <a:bodyPr/>
                    <a:lstStyle/>
                    <a:p>
                      <a:pPr algn="ctr"/>
                      <a:r>
                        <a:rPr lang="en-US" dirty="0">
                          <a:solidFill>
                            <a:schemeClr val="bg1"/>
                          </a:solidFill>
                          <a:effectLst/>
                          <a:latin typeface="Arial" panose="020B0604020202020204" pitchFamily="34" charset="0"/>
                        </a:rPr>
                        <a:t>14,000</a:t>
                      </a:r>
                    </a:p>
                  </a:txBody>
                  <a:tcPr marL="47625" marR="47625" marT="0" marB="0">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20955" cap="flat" cmpd="sng" algn="ctr">
                      <a:solidFill>
                        <a:srgbClr val="000000"/>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D7D7D7"/>
                    </a:solidFill>
                  </a:tcPr>
                </a:tc>
                <a:tc>
                  <a:txBody>
                    <a:bodyPr/>
                    <a:lstStyle/>
                    <a:p>
                      <a:pPr algn="ctr"/>
                      <a:r>
                        <a:rPr lang="en-US" dirty="0">
                          <a:solidFill>
                            <a:schemeClr val="bg1"/>
                          </a:solidFill>
                          <a:effectLst/>
                          <a:latin typeface="Arial" panose="020B0604020202020204" pitchFamily="34" charset="0"/>
                        </a:rPr>
                        <a:t>102%</a:t>
                      </a:r>
                    </a:p>
                  </a:txBody>
                  <a:tcPr marL="47625" marR="47625" marT="0" marB="0">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20955" cap="flat" cmpd="sng" algn="ctr">
                      <a:solidFill>
                        <a:srgbClr val="000000"/>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D7D7D7"/>
                    </a:solidFill>
                  </a:tcPr>
                </a:tc>
                <a:extLst>
                  <a:ext uri="{0D108BD9-81ED-4DB2-BD59-A6C34878D82A}">
                    <a16:rowId xmlns:a16="http://schemas.microsoft.com/office/drawing/2014/main" val="2582878059"/>
                  </a:ext>
                </a:extLst>
              </a:tr>
              <a:tr h="0">
                <a:tc>
                  <a:txBody>
                    <a:bodyPr/>
                    <a:lstStyle/>
                    <a:p>
                      <a:pPr algn="ctr"/>
                      <a:r>
                        <a:rPr lang="en-US" b="1">
                          <a:effectLst/>
                          <a:latin typeface="Arial" panose="020B0604020202020204" pitchFamily="34" charset="0"/>
                        </a:rPr>
                        <a:t>2</a:t>
                      </a:r>
                      <a:endParaRPr lang="en-US">
                        <a:effectLst/>
                        <a:latin typeface="Arial" panose="020B0604020202020204" pitchFamily="34" charset="0"/>
                      </a:endParaRPr>
                    </a:p>
                  </a:txBody>
                  <a:tcPr marL="47625" marR="47625" marT="0" marB="0">
                    <a:lnL w="4763" cap="flat" cmpd="sng" algn="ctr">
                      <a:solidFill>
                        <a:srgbClr val="000000"/>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tc>
                  <a:txBody>
                    <a:bodyPr/>
                    <a:lstStyle/>
                    <a:p>
                      <a:pPr algn="ctr"/>
                      <a:r>
                        <a:rPr lang="en-US" dirty="0">
                          <a:effectLst/>
                          <a:latin typeface="Arial" panose="020B0604020202020204" pitchFamily="34" charset="0"/>
                        </a:rPr>
                        <a:t>3,282</a:t>
                      </a:r>
                    </a:p>
                  </a:txBody>
                  <a:tcPr marL="47625" marR="47625" marT="0" marB="0">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tc>
                  <a:txBody>
                    <a:bodyPr/>
                    <a:lstStyle/>
                    <a:p>
                      <a:pPr algn="ctr"/>
                      <a:r>
                        <a:rPr lang="en-US" dirty="0">
                          <a:effectLst/>
                          <a:latin typeface="Arial" panose="020B0604020202020204" pitchFamily="34" charset="0"/>
                        </a:rPr>
                        <a:t>4,999</a:t>
                      </a:r>
                    </a:p>
                  </a:txBody>
                  <a:tcPr marL="47625" marR="47625" marT="0" marB="0">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tc>
                  <a:txBody>
                    <a:bodyPr/>
                    <a:lstStyle/>
                    <a:p>
                      <a:pPr algn="ctr"/>
                      <a:r>
                        <a:rPr lang="en-US">
                          <a:effectLst/>
                          <a:latin typeface="Arial" panose="020B0604020202020204" pitchFamily="34" charset="0"/>
                        </a:rPr>
                        <a:t>102%</a:t>
                      </a:r>
                    </a:p>
                  </a:txBody>
                  <a:tcPr marL="47625" marR="47625" marT="0" marB="0">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398790374"/>
                  </a:ext>
                </a:extLst>
              </a:tr>
              <a:tr h="0">
                <a:tc>
                  <a:txBody>
                    <a:bodyPr/>
                    <a:lstStyle/>
                    <a:p>
                      <a:pPr algn="ctr"/>
                      <a:r>
                        <a:rPr lang="en-US" b="1" dirty="0">
                          <a:solidFill>
                            <a:schemeClr val="bg1"/>
                          </a:solidFill>
                          <a:effectLst/>
                          <a:latin typeface="Arial" panose="020B0604020202020204" pitchFamily="34" charset="0"/>
                        </a:rPr>
                        <a:t>3</a:t>
                      </a:r>
                      <a:endParaRPr lang="en-US" dirty="0">
                        <a:solidFill>
                          <a:schemeClr val="bg1"/>
                        </a:solidFill>
                        <a:effectLst/>
                        <a:latin typeface="Arial" panose="020B0604020202020204" pitchFamily="34" charset="0"/>
                      </a:endParaRPr>
                    </a:p>
                  </a:txBody>
                  <a:tcPr marL="47625" marR="47625" marT="0" marB="0">
                    <a:lnL w="4763" cap="flat" cmpd="sng" algn="ctr">
                      <a:solidFill>
                        <a:srgbClr val="000000"/>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D9D9D9"/>
                    </a:solidFill>
                  </a:tcPr>
                </a:tc>
                <a:tc>
                  <a:txBody>
                    <a:bodyPr/>
                    <a:lstStyle/>
                    <a:p>
                      <a:pPr algn="ctr"/>
                      <a:r>
                        <a:rPr lang="en-US" dirty="0">
                          <a:solidFill>
                            <a:schemeClr val="bg1"/>
                          </a:solidFill>
                          <a:effectLst/>
                          <a:latin typeface="Arial" panose="020B0604020202020204" pitchFamily="34" charset="0"/>
                        </a:rPr>
                        <a:t>2,172</a:t>
                      </a:r>
                    </a:p>
                  </a:txBody>
                  <a:tcPr marL="47625" marR="47625" marT="0" marB="0">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D7D7D7"/>
                    </a:solidFill>
                  </a:tcPr>
                </a:tc>
                <a:tc>
                  <a:txBody>
                    <a:bodyPr/>
                    <a:lstStyle/>
                    <a:p>
                      <a:pPr algn="ctr"/>
                      <a:r>
                        <a:rPr lang="en-US" dirty="0">
                          <a:solidFill>
                            <a:schemeClr val="bg1"/>
                          </a:solidFill>
                          <a:effectLst/>
                          <a:latin typeface="Arial" panose="020B0604020202020204" pitchFamily="34" charset="0"/>
                        </a:rPr>
                        <a:t>3,281</a:t>
                      </a:r>
                    </a:p>
                  </a:txBody>
                  <a:tcPr marL="47625" marR="47625" marT="0" marB="0">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D7D7D7"/>
                    </a:solidFill>
                  </a:tcPr>
                </a:tc>
                <a:tc>
                  <a:txBody>
                    <a:bodyPr/>
                    <a:lstStyle/>
                    <a:p>
                      <a:pPr algn="ctr"/>
                      <a:r>
                        <a:rPr lang="en-US" dirty="0">
                          <a:solidFill>
                            <a:schemeClr val="bg1"/>
                          </a:solidFill>
                          <a:effectLst/>
                          <a:latin typeface="Arial" panose="020B0604020202020204" pitchFamily="34" charset="0"/>
                        </a:rPr>
                        <a:t>102%</a:t>
                      </a:r>
                    </a:p>
                  </a:txBody>
                  <a:tcPr marL="47625" marR="47625" marT="0" marB="0">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D7D7D7"/>
                    </a:solidFill>
                  </a:tcPr>
                </a:tc>
                <a:extLst>
                  <a:ext uri="{0D108BD9-81ED-4DB2-BD59-A6C34878D82A}">
                    <a16:rowId xmlns:a16="http://schemas.microsoft.com/office/drawing/2014/main" val="1105863996"/>
                  </a:ext>
                </a:extLst>
              </a:tr>
              <a:tr h="0">
                <a:tc>
                  <a:txBody>
                    <a:bodyPr/>
                    <a:lstStyle/>
                    <a:p>
                      <a:pPr algn="ctr"/>
                      <a:r>
                        <a:rPr lang="en-US" b="1">
                          <a:effectLst/>
                          <a:latin typeface="Arial" panose="020B0604020202020204" pitchFamily="34" charset="0"/>
                        </a:rPr>
                        <a:t>4</a:t>
                      </a:r>
                      <a:endParaRPr lang="en-US">
                        <a:effectLst/>
                        <a:latin typeface="Arial" panose="020B0604020202020204" pitchFamily="34" charset="0"/>
                      </a:endParaRPr>
                    </a:p>
                  </a:txBody>
                  <a:tcPr marL="47625" marR="47625" marT="0" marB="0">
                    <a:lnL w="4763" cap="flat" cmpd="sng" algn="ctr">
                      <a:solidFill>
                        <a:srgbClr val="000000"/>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tc>
                  <a:txBody>
                    <a:bodyPr/>
                    <a:lstStyle/>
                    <a:p>
                      <a:pPr algn="ctr"/>
                      <a:r>
                        <a:rPr lang="en-US" dirty="0">
                          <a:effectLst/>
                          <a:latin typeface="Arial" panose="020B0604020202020204" pitchFamily="34" charset="0"/>
                        </a:rPr>
                        <a:t>1,447</a:t>
                      </a:r>
                    </a:p>
                  </a:txBody>
                  <a:tcPr marL="47625" marR="47625" marT="0" marB="0">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tc>
                  <a:txBody>
                    <a:bodyPr/>
                    <a:lstStyle/>
                    <a:p>
                      <a:pPr algn="ctr"/>
                      <a:r>
                        <a:rPr lang="en-US" dirty="0">
                          <a:effectLst/>
                          <a:latin typeface="Arial" panose="020B0604020202020204" pitchFamily="34" charset="0"/>
                        </a:rPr>
                        <a:t>2,171</a:t>
                      </a:r>
                    </a:p>
                  </a:txBody>
                  <a:tcPr marL="47625" marR="47625" marT="0" marB="0">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tc>
                  <a:txBody>
                    <a:bodyPr/>
                    <a:lstStyle/>
                    <a:p>
                      <a:pPr algn="ctr"/>
                      <a:r>
                        <a:rPr lang="en-US">
                          <a:effectLst/>
                          <a:latin typeface="Arial" panose="020B0604020202020204" pitchFamily="34" charset="0"/>
                        </a:rPr>
                        <a:t>102%</a:t>
                      </a:r>
                    </a:p>
                  </a:txBody>
                  <a:tcPr marL="47625" marR="47625" marT="0" marB="0">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143816815"/>
                  </a:ext>
                </a:extLst>
              </a:tr>
              <a:tr h="0">
                <a:tc>
                  <a:txBody>
                    <a:bodyPr/>
                    <a:lstStyle/>
                    <a:p>
                      <a:pPr algn="ctr"/>
                      <a:r>
                        <a:rPr lang="en-US" b="1" dirty="0">
                          <a:solidFill>
                            <a:schemeClr val="bg1"/>
                          </a:solidFill>
                          <a:effectLst/>
                          <a:latin typeface="Arial" panose="020B0604020202020204" pitchFamily="34" charset="0"/>
                        </a:rPr>
                        <a:t>5</a:t>
                      </a:r>
                      <a:endParaRPr lang="en-US" dirty="0">
                        <a:solidFill>
                          <a:schemeClr val="bg1"/>
                        </a:solidFill>
                        <a:effectLst/>
                        <a:latin typeface="Arial" panose="020B0604020202020204" pitchFamily="34" charset="0"/>
                      </a:endParaRPr>
                    </a:p>
                  </a:txBody>
                  <a:tcPr marL="47625" marR="47625" marT="0" marB="0">
                    <a:lnL w="4763" cap="flat" cmpd="sng" algn="ctr">
                      <a:solidFill>
                        <a:srgbClr val="000000"/>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D9D9D9"/>
                    </a:solidFill>
                  </a:tcPr>
                </a:tc>
                <a:tc>
                  <a:txBody>
                    <a:bodyPr/>
                    <a:lstStyle/>
                    <a:p>
                      <a:pPr algn="ctr"/>
                      <a:r>
                        <a:rPr lang="en-US" dirty="0">
                          <a:solidFill>
                            <a:schemeClr val="bg1"/>
                          </a:solidFill>
                          <a:effectLst/>
                          <a:latin typeface="Arial" panose="020B0604020202020204" pitchFamily="34" charset="0"/>
                        </a:rPr>
                        <a:t>906</a:t>
                      </a:r>
                    </a:p>
                  </a:txBody>
                  <a:tcPr marL="47625" marR="47625" marT="0" marB="0">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D7D7D7"/>
                    </a:solidFill>
                  </a:tcPr>
                </a:tc>
                <a:tc>
                  <a:txBody>
                    <a:bodyPr/>
                    <a:lstStyle/>
                    <a:p>
                      <a:pPr algn="ctr"/>
                      <a:r>
                        <a:rPr lang="en-US" dirty="0">
                          <a:solidFill>
                            <a:schemeClr val="bg1"/>
                          </a:solidFill>
                          <a:effectLst/>
                          <a:latin typeface="Arial" panose="020B0604020202020204" pitchFamily="34" charset="0"/>
                        </a:rPr>
                        <a:t>1,446</a:t>
                      </a:r>
                    </a:p>
                  </a:txBody>
                  <a:tcPr marL="47625" marR="47625" marT="0" marB="0">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D7D7D7"/>
                    </a:solidFill>
                  </a:tcPr>
                </a:tc>
                <a:tc>
                  <a:txBody>
                    <a:bodyPr/>
                    <a:lstStyle/>
                    <a:p>
                      <a:pPr algn="ctr"/>
                      <a:r>
                        <a:rPr lang="en-US" dirty="0">
                          <a:solidFill>
                            <a:schemeClr val="bg1"/>
                          </a:solidFill>
                          <a:effectLst/>
                          <a:latin typeface="Arial" panose="020B0604020202020204" pitchFamily="34" charset="0"/>
                        </a:rPr>
                        <a:t>102%</a:t>
                      </a:r>
                    </a:p>
                  </a:txBody>
                  <a:tcPr marL="47625" marR="47625" marT="0" marB="0">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D7D7D7"/>
                    </a:solidFill>
                  </a:tcPr>
                </a:tc>
                <a:extLst>
                  <a:ext uri="{0D108BD9-81ED-4DB2-BD59-A6C34878D82A}">
                    <a16:rowId xmlns:a16="http://schemas.microsoft.com/office/drawing/2014/main" val="1335241470"/>
                  </a:ext>
                </a:extLst>
              </a:tr>
              <a:tr h="0">
                <a:tc>
                  <a:txBody>
                    <a:bodyPr/>
                    <a:lstStyle/>
                    <a:p>
                      <a:pPr algn="ctr"/>
                      <a:r>
                        <a:rPr lang="en-US" b="1">
                          <a:effectLst/>
                          <a:latin typeface="Arial" panose="020B0604020202020204" pitchFamily="34" charset="0"/>
                        </a:rPr>
                        <a:t>6</a:t>
                      </a:r>
                      <a:endParaRPr lang="en-US">
                        <a:effectLst/>
                        <a:latin typeface="Arial" panose="020B0604020202020204" pitchFamily="34" charset="0"/>
                      </a:endParaRPr>
                    </a:p>
                  </a:txBody>
                  <a:tcPr marL="47625" marR="47625" marT="0" marB="0">
                    <a:lnL w="4763" cap="flat" cmpd="sng" algn="ctr">
                      <a:solidFill>
                        <a:srgbClr val="000000"/>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a:r>
                        <a:rPr lang="en-US">
                          <a:effectLst/>
                          <a:latin typeface="Arial" panose="020B0604020202020204" pitchFamily="34" charset="0"/>
                        </a:rPr>
                        <a:t>1</a:t>
                      </a:r>
                    </a:p>
                  </a:txBody>
                  <a:tcPr marL="47625" marR="47625" marT="0" marB="0">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a:r>
                        <a:rPr lang="en-US" dirty="0">
                          <a:effectLst/>
                          <a:latin typeface="Arial" panose="020B0604020202020204" pitchFamily="34" charset="0"/>
                        </a:rPr>
                        <a:t>905</a:t>
                      </a:r>
                    </a:p>
                  </a:txBody>
                  <a:tcPr marL="47625" marR="47625" marT="0" marB="0">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a:r>
                        <a:rPr lang="en-US" dirty="0">
                          <a:effectLst/>
                          <a:latin typeface="Arial" panose="020B0604020202020204" pitchFamily="34" charset="0"/>
                        </a:rPr>
                        <a:t>102%</a:t>
                      </a:r>
                    </a:p>
                  </a:txBody>
                  <a:tcPr marL="47625" marR="47625" marT="0" marB="0">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8842005"/>
                  </a:ext>
                </a:extLst>
              </a:tr>
            </a:tbl>
          </a:graphicData>
        </a:graphic>
      </p:graphicFrame>
      <p:sp>
        <p:nvSpPr>
          <p:cNvPr id="5" name="Rectangle 1">
            <a:extLst>
              <a:ext uri="{FF2B5EF4-FFF2-40B4-BE49-F238E27FC236}">
                <a16:creationId xmlns:a16="http://schemas.microsoft.com/office/drawing/2014/main" id="{63BEB635-6478-C7FD-3268-CD2BCD0E56F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2341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4D7D4B-9E63-AE35-680A-9EF08C403F4C}"/>
              </a:ext>
            </a:extLst>
          </p:cNvPr>
          <p:cNvSpPr>
            <a:spLocks noGrp="1"/>
          </p:cNvSpPr>
          <p:nvPr>
            <p:ph idx="1"/>
          </p:nvPr>
        </p:nvSpPr>
        <p:spPr>
          <a:xfrm>
            <a:off x="685800" y="1045857"/>
            <a:ext cx="10820400" cy="4766285"/>
          </a:xfrm>
          <a:solidFill>
            <a:schemeClr val="tx1"/>
          </a:solidFill>
        </p:spPr>
        <p:txBody>
          <a:bodyPr>
            <a:normAutofit fontScale="92500"/>
          </a:bodyPr>
          <a:lstStyle/>
          <a:p>
            <a:pPr marL="0" indent="0">
              <a:buNone/>
            </a:pP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Important Notes </a:t>
            </a:r>
            <a:endPar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Awards are transferable inside the Post, </a:t>
            </a: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D</a:t>
            </a: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istricts or Department. </a:t>
            </a:r>
          </a:p>
          <a:p>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P</a:t>
            </a: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ost/District/Department: Membership must be at least 102 percent. </a:t>
            </a:r>
          </a:p>
          <a:p>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P</a:t>
            </a: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ost member cap</a:t>
            </a: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any member in a post that achieves All-American status can purchase a “Post Member” cap. Those members must have been in that post during the membership year. </a:t>
            </a:r>
          </a:p>
          <a:p>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Department Commander’s “Official Visit or Round Up” is for department commanders to visit posts in their department to get face-to-face time with their post and district leadership and assist with membership and programs. For further information about the Commander’s “Official Visit or Round Up”, please contact the Membership Department by calling 1.888.JOIN.VFW or email </a:t>
            </a: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3"/>
              </a:rPr>
              <a:t>membership@vfw.org</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Veterans &amp; Military Support Programs Services Donations for post/District/Department as listed above will only be accepted through the dashboard. </a:t>
            </a:r>
          </a:p>
          <a:p>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88173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F0A6BB-17F1-B4FE-8FC2-FB6415A12999}"/>
              </a:ext>
            </a:extLst>
          </p:cNvPr>
          <p:cNvSpPr>
            <a:spLocks noGrp="1"/>
          </p:cNvSpPr>
          <p:nvPr>
            <p:ph idx="1"/>
          </p:nvPr>
        </p:nvSpPr>
        <p:spPr/>
        <p:txBody>
          <a:bodyPr>
            <a:normAutofit lnSpcReduction="10000"/>
          </a:bodyPr>
          <a:lstStyle/>
          <a:p>
            <a:pPr marL="0" indent="0" fontAlgn="base">
              <a:spcBef>
                <a:spcPts val="0"/>
              </a:spcBef>
              <a:buNone/>
            </a:pPr>
            <a:r>
              <a:rPr lang="en-US" sz="2400" dirty="0">
                <a:effectLst/>
                <a:latin typeface="Calibri" panose="020F0502020204030204" pitchFamily="34" charset="0"/>
                <a:ea typeface="Calibri" panose="020F0502020204030204" pitchFamily="34" charset="0"/>
                <a:cs typeface="Calibri" panose="020F0502020204030204" pitchFamily="34" charset="0"/>
              </a:rPr>
              <a:t>This Membership – Awards Program has been designed with incentives to work on membership, VFW programs, meeting attendance and submission of reports. Post and district membership 102% quotas will be based on the Friday, June 30, 2023, membership as adjusted by National Headquarters. Except where noted, the quota will NOT be reduced because of members who die or transfer to another post. A new post will be assigned a membership quota of 30 members. </a:t>
            </a:r>
          </a:p>
          <a:p>
            <a:pPr marL="0" indent="0" fontAlgn="base">
              <a:spcBef>
                <a:spcPts val="0"/>
              </a:spcBef>
              <a:buNone/>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marR="0" indent="0" fontAlgn="base">
              <a:spcBef>
                <a:spcPts val="0"/>
              </a:spcBef>
              <a:spcAft>
                <a:spcPts val="0"/>
              </a:spcAft>
              <a:buNone/>
            </a:pPr>
            <a:r>
              <a:rPr lang="en-US" sz="2400" b="1" dirty="0">
                <a:effectLst/>
                <a:latin typeface="Calibri" panose="020F0502020204030204" pitchFamily="34" charset="0"/>
                <a:ea typeface="Calibri" panose="020F0502020204030204" pitchFamily="34" charset="0"/>
                <a:cs typeface="Calibri" panose="020F0502020204030204" pitchFamily="34" charset="0"/>
              </a:rPr>
              <a:t>Department of Virginia’s membership goal percentages and goal dates 2023-2024</a:t>
            </a:r>
          </a:p>
          <a:p>
            <a:pPr marL="0" marR="0" indent="0" fontAlgn="base">
              <a:spcBef>
                <a:spcPts val="0"/>
              </a:spcBef>
              <a:spcAft>
                <a:spcPts val="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  </a:t>
            </a:r>
          </a:p>
          <a:p>
            <a:pPr marL="800100" lvl="1" indent="-342900" algn="just" fontAlgn="base">
              <a:spcBef>
                <a:spcPts val="0"/>
              </a:spcBef>
              <a:buSzPts val="1000"/>
              <a:buFont typeface="Wingdings" pitchFamily="2" charset="2"/>
              <a:buChar char=""/>
              <a:tabLst>
                <a:tab pos="457200" algn="l"/>
              </a:tabLst>
            </a:pPr>
            <a:r>
              <a:rPr lang="en-US" sz="2200" dirty="0">
                <a:effectLst/>
                <a:latin typeface="Calibri" panose="020F0502020204030204" pitchFamily="34" charset="0"/>
                <a:ea typeface="Calibri" panose="020F0502020204030204" pitchFamily="34" charset="0"/>
                <a:cs typeface="Calibri" panose="020F0502020204030204" pitchFamily="34" charset="0"/>
              </a:rPr>
              <a:t>Wednesday, November 1, 2023, Department membership 87% </a:t>
            </a:r>
          </a:p>
          <a:p>
            <a:pPr marL="800100" lvl="1" indent="-342900" algn="just" fontAlgn="base">
              <a:spcBef>
                <a:spcPts val="0"/>
              </a:spcBef>
              <a:buSzPts val="1000"/>
              <a:buFont typeface="Wingdings" pitchFamily="2" charset="2"/>
              <a:buChar char=""/>
              <a:tabLst>
                <a:tab pos="457200" algn="l"/>
              </a:tabLst>
            </a:pPr>
            <a:r>
              <a:rPr lang="en-US" sz="2200" dirty="0">
                <a:effectLst/>
                <a:latin typeface="Calibri" panose="020F0502020204030204" pitchFamily="34" charset="0"/>
                <a:ea typeface="Calibri" panose="020F0502020204030204" pitchFamily="34" charset="0"/>
                <a:cs typeface="Calibri" panose="020F0502020204030204" pitchFamily="34" charset="0"/>
              </a:rPr>
              <a:t>Thursday, February 1, 2024, Department membership 94% </a:t>
            </a:r>
          </a:p>
          <a:p>
            <a:pPr marL="800100" lvl="1" indent="-342900" algn="just" fontAlgn="base">
              <a:spcBef>
                <a:spcPts val="0"/>
              </a:spcBef>
              <a:buSzPts val="1000"/>
              <a:buFont typeface="Wingdings" pitchFamily="2" charset="2"/>
              <a:buChar char=""/>
              <a:tabLst>
                <a:tab pos="457200" algn="l"/>
              </a:tabLst>
            </a:pPr>
            <a:r>
              <a:rPr lang="en-US" sz="2200" dirty="0">
                <a:effectLst/>
                <a:latin typeface="Calibri" panose="020F0502020204030204" pitchFamily="34" charset="0"/>
                <a:ea typeface="Calibri" panose="020F0502020204030204" pitchFamily="34" charset="0"/>
                <a:cs typeface="Calibri" panose="020F0502020204030204" pitchFamily="34" charset="0"/>
              </a:rPr>
              <a:t>Friday, May 31, 2024, Department membership 98% </a:t>
            </a:r>
          </a:p>
          <a:p>
            <a:pPr marL="800100" lvl="1" indent="-342900" algn="just" fontAlgn="base">
              <a:spcBef>
                <a:spcPts val="0"/>
              </a:spcBef>
              <a:buSzPts val="1000"/>
              <a:buFont typeface="Wingdings" pitchFamily="2" charset="2"/>
              <a:buChar char=""/>
              <a:tabLst>
                <a:tab pos="457200" algn="l"/>
              </a:tabLst>
            </a:pPr>
            <a:r>
              <a:rPr lang="en-US" sz="2200" dirty="0">
                <a:effectLst/>
                <a:latin typeface="Calibri" panose="020F0502020204030204" pitchFamily="34" charset="0"/>
                <a:ea typeface="Calibri" panose="020F0502020204030204" pitchFamily="34" charset="0"/>
                <a:cs typeface="Calibri" panose="020F0502020204030204" pitchFamily="34" charset="0"/>
              </a:rPr>
              <a:t>Sunday, June 30, 2024, Department membership 102% </a:t>
            </a:r>
          </a:p>
          <a:p>
            <a:endParaRPr lang="en-US" dirty="0"/>
          </a:p>
        </p:txBody>
      </p:sp>
      <p:sp>
        <p:nvSpPr>
          <p:cNvPr id="6" name="Title 1">
            <a:extLst>
              <a:ext uri="{FF2B5EF4-FFF2-40B4-BE49-F238E27FC236}">
                <a16:creationId xmlns:a16="http://schemas.microsoft.com/office/drawing/2014/main" id="{B2CF942A-61C2-1EA7-6D68-8DBD1ACC068B}"/>
              </a:ext>
            </a:extLst>
          </p:cNvPr>
          <p:cNvSpPr txBox="1">
            <a:spLocks/>
          </p:cNvSpPr>
          <p:nvPr/>
        </p:nvSpPr>
        <p:spPr>
          <a:xfrm>
            <a:off x="35169" y="275109"/>
            <a:ext cx="12121662"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sz="3600" b="1" dirty="0">
                <a:latin typeface="Calibri" panose="020F0502020204030204" pitchFamily="34" charset="0"/>
                <a:ea typeface="Calibri" panose="020F0502020204030204" pitchFamily="34" charset="0"/>
                <a:cs typeface="Calibri" panose="020F0502020204030204" pitchFamily="34" charset="0"/>
              </a:rPr>
              <a:t>All State Plan 2023-24</a:t>
            </a:r>
          </a:p>
        </p:txBody>
      </p:sp>
    </p:spTree>
    <p:extLst>
      <p:ext uri="{BB962C8B-B14F-4D97-AF65-F5344CB8AC3E}">
        <p14:creationId xmlns:p14="http://schemas.microsoft.com/office/powerpoint/2010/main" val="215303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 on table">
            <a:extLst>
              <a:ext uri="{FF2B5EF4-FFF2-40B4-BE49-F238E27FC236}">
                <a16:creationId xmlns:a16="http://schemas.microsoft.com/office/drawing/2014/main" id="{CF49C953-63C3-1569-2B36-A18FB6AF210D}"/>
              </a:ext>
            </a:extLst>
          </p:cNvPr>
          <p:cNvPicPr>
            <a:picLocks noChangeAspect="1"/>
          </p:cNvPicPr>
          <p:nvPr/>
        </p:nvPicPr>
        <p:blipFill rotWithShape="1">
          <a:blip r:embed="rId2">
            <a:alphaModFix amt="30000"/>
          </a:blip>
          <a:srcRect b="15730"/>
          <a:stretch/>
        </p:blipFill>
        <p:spPr>
          <a:xfrm>
            <a:off x="35169" y="10"/>
            <a:ext cx="12191980" cy="6857990"/>
          </a:xfrm>
          <a:prstGeom prst="rect">
            <a:avLst/>
          </a:prstGeom>
        </p:spPr>
      </p:pic>
      <p:sp>
        <p:nvSpPr>
          <p:cNvPr id="3" name="Content Placeholder 2">
            <a:extLst>
              <a:ext uri="{FF2B5EF4-FFF2-40B4-BE49-F238E27FC236}">
                <a16:creationId xmlns:a16="http://schemas.microsoft.com/office/drawing/2014/main" id="{3AF0A6BB-17F1-B4FE-8FC2-FB6415A12999}"/>
              </a:ext>
            </a:extLst>
          </p:cNvPr>
          <p:cNvSpPr>
            <a:spLocks noGrp="1"/>
          </p:cNvSpPr>
          <p:nvPr>
            <p:ph idx="1"/>
          </p:nvPr>
        </p:nvSpPr>
        <p:spPr>
          <a:xfrm>
            <a:off x="685800" y="2109496"/>
            <a:ext cx="10820400" cy="4024125"/>
          </a:xfrm>
        </p:spPr>
        <p:txBody>
          <a:bodyPr>
            <a:normAutofit/>
          </a:bodyPr>
          <a:lstStyle/>
          <a:p>
            <a:pPr marL="0" marR="0" indent="0" algn="ctr" fontAlgn="base">
              <a:spcBef>
                <a:spcPts val="0"/>
              </a:spcBef>
              <a:spcAft>
                <a:spcPts val="0"/>
              </a:spcAft>
              <a:buNone/>
            </a:pPr>
            <a:r>
              <a:rPr lang="en-US" sz="2400" b="1">
                <a:effectLst/>
                <a:latin typeface="Calibri" panose="020F0502020204030204" pitchFamily="34" charset="0"/>
                <a:ea typeface="Calibri" panose="020F0502020204030204" pitchFamily="34" charset="0"/>
                <a:cs typeface="Calibri" panose="020F0502020204030204" pitchFamily="34" charset="0"/>
              </a:rPr>
              <a:t>MEMBERSHIP PLAQUES</a:t>
            </a:r>
            <a:r>
              <a:rPr lang="en-US" sz="2400">
                <a:effectLst/>
                <a:latin typeface="Calibri" panose="020F0502020204030204" pitchFamily="34" charset="0"/>
                <a:ea typeface="Calibri" panose="020F0502020204030204" pitchFamily="34" charset="0"/>
                <a:cs typeface="Calibri" panose="020F0502020204030204" pitchFamily="34" charset="0"/>
              </a:rPr>
              <a:t> </a:t>
            </a:r>
          </a:p>
          <a:p>
            <a:pPr marL="0" marR="0" algn="ctr" fontAlgn="base">
              <a:spcBef>
                <a:spcPts val="0"/>
              </a:spcBef>
              <a:spcAft>
                <a:spcPts val="0"/>
              </a:spcAft>
            </a:pPr>
            <a:endParaRPr lang="en-US" sz="1800">
              <a:effectLst/>
              <a:latin typeface="Times New Roman" panose="02020603050405020304" pitchFamily="18" charset="0"/>
              <a:ea typeface="Times New Roman" panose="02020603050405020304" pitchFamily="18" charset="0"/>
            </a:endParaRPr>
          </a:p>
          <a:p>
            <a:pPr marL="0" marR="0" indent="0" fontAlgn="base">
              <a:spcBef>
                <a:spcPts val="0"/>
              </a:spcBef>
              <a:spcAft>
                <a:spcPts val="0"/>
              </a:spcAft>
              <a:buNone/>
            </a:pPr>
            <a:r>
              <a:rPr lang="en-US" sz="2400">
                <a:effectLst/>
                <a:latin typeface="Calibri" panose="020F0502020204030204" pitchFamily="34" charset="0"/>
                <a:ea typeface="Calibri" panose="020F0502020204030204" pitchFamily="34" charset="0"/>
                <a:cs typeface="Calibri" panose="020F0502020204030204" pitchFamily="34" charset="0"/>
              </a:rPr>
              <a:t>Membership plaques will be presented at the State Convention to the post with the largest numeric membership increase in each category. The judging will be based on Membership as of Friday, May 10, 2024. </a:t>
            </a:r>
          </a:p>
          <a:p>
            <a:pPr marL="0" marR="0" indent="0" fontAlgn="base">
              <a:spcBef>
                <a:spcPts val="0"/>
              </a:spcBef>
              <a:spcAft>
                <a:spcPts val="0"/>
              </a:spcAft>
              <a:buNone/>
            </a:pPr>
            <a:endParaRPr lang="en-US" sz="2400">
              <a:effectLst/>
              <a:latin typeface="Calibri" panose="020F0502020204030204" pitchFamily="34" charset="0"/>
              <a:ea typeface="Calibri" panose="020F0502020204030204" pitchFamily="34" charset="0"/>
              <a:cs typeface="Calibri" panose="020F0502020204030204" pitchFamily="34" charset="0"/>
            </a:endParaRPr>
          </a:p>
          <a:p>
            <a:pPr marL="800100" lvl="1" indent="-342900" fontAlgn="base">
              <a:spcBef>
                <a:spcPts val="0"/>
              </a:spcBef>
              <a:buSzPts val="1000"/>
              <a:buFont typeface="Wingdings" pitchFamily="2" charset="2"/>
              <a:buChar char=""/>
              <a:tabLst>
                <a:tab pos="457200" algn="l"/>
              </a:tabLst>
            </a:pPr>
            <a:r>
              <a:rPr lang="en-US" sz="2200">
                <a:effectLst/>
                <a:latin typeface="Calibri" panose="020F0502020204030204" pitchFamily="34" charset="0"/>
                <a:ea typeface="Calibri" panose="020F0502020204030204" pitchFamily="34" charset="0"/>
                <a:cs typeface="Calibri" panose="020F0502020204030204" pitchFamily="34" charset="0"/>
              </a:rPr>
              <a:t>Category A – posts with Membership of 10 thru 75 </a:t>
            </a:r>
          </a:p>
          <a:p>
            <a:pPr marL="800100" lvl="1" indent="-342900" fontAlgn="base">
              <a:spcBef>
                <a:spcPts val="0"/>
              </a:spcBef>
              <a:buSzPts val="1000"/>
              <a:buFont typeface="Wingdings" pitchFamily="2" charset="2"/>
              <a:buChar char=""/>
              <a:tabLst>
                <a:tab pos="457200" algn="l"/>
              </a:tabLst>
            </a:pPr>
            <a:r>
              <a:rPr lang="en-US" sz="2200">
                <a:effectLst/>
                <a:latin typeface="Calibri" panose="020F0502020204030204" pitchFamily="34" charset="0"/>
                <a:ea typeface="Calibri" panose="020F0502020204030204" pitchFamily="34" charset="0"/>
                <a:cs typeface="Calibri" panose="020F0502020204030204" pitchFamily="34" charset="0"/>
              </a:rPr>
              <a:t>Category B – posts with Membership of 76 thru 150 </a:t>
            </a:r>
          </a:p>
          <a:p>
            <a:pPr marL="800100" lvl="1" indent="-342900" fontAlgn="base">
              <a:spcBef>
                <a:spcPts val="0"/>
              </a:spcBef>
              <a:buSzPts val="1000"/>
              <a:buFont typeface="Wingdings" pitchFamily="2" charset="2"/>
              <a:buChar char=""/>
              <a:tabLst>
                <a:tab pos="457200" algn="l"/>
              </a:tabLst>
            </a:pPr>
            <a:r>
              <a:rPr lang="en-US" sz="2200">
                <a:effectLst/>
                <a:latin typeface="Calibri" panose="020F0502020204030204" pitchFamily="34" charset="0"/>
                <a:ea typeface="Calibri" panose="020F0502020204030204" pitchFamily="34" charset="0"/>
                <a:cs typeface="Calibri" panose="020F0502020204030204" pitchFamily="34" charset="0"/>
              </a:rPr>
              <a:t>Category C – posts with Membership of 151 thru 250 </a:t>
            </a:r>
          </a:p>
          <a:p>
            <a:pPr marL="800100" lvl="1" indent="-342900" fontAlgn="base">
              <a:spcBef>
                <a:spcPts val="0"/>
              </a:spcBef>
              <a:buSzPts val="1000"/>
              <a:buFont typeface="Wingdings" pitchFamily="2" charset="2"/>
              <a:buChar char=""/>
              <a:tabLst>
                <a:tab pos="457200" algn="l"/>
              </a:tabLst>
            </a:pPr>
            <a:r>
              <a:rPr lang="en-US" sz="2200">
                <a:effectLst/>
                <a:latin typeface="Calibri" panose="020F0502020204030204" pitchFamily="34" charset="0"/>
                <a:ea typeface="Calibri" panose="020F0502020204030204" pitchFamily="34" charset="0"/>
                <a:cs typeface="Calibri" panose="020F0502020204030204" pitchFamily="34" charset="0"/>
              </a:rPr>
              <a:t>Category D – posts with Membership of 251 thru 500 </a:t>
            </a:r>
          </a:p>
          <a:p>
            <a:pPr marL="800100" lvl="1" indent="-342900" fontAlgn="base">
              <a:spcBef>
                <a:spcPts val="0"/>
              </a:spcBef>
              <a:buSzPts val="1000"/>
              <a:buFont typeface="Wingdings" pitchFamily="2" charset="2"/>
              <a:buChar char=""/>
              <a:tabLst>
                <a:tab pos="457200" algn="l"/>
              </a:tabLst>
            </a:pPr>
            <a:r>
              <a:rPr lang="en-US" sz="2200">
                <a:effectLst/>
                <a:latin typeface="Calibri" panose="020F0502020204030204" pitchFamily="34" charset="0"/>
                <a:ea typeface="Calibri" panose="020F0502020204030204" pitchFamily="34" charset="0"/>
                <a:cs typeface="Calibri" panose="020F0502020204030204" pitchFamily="34" charset="0"/>
              </a:rPr>
              <a:t>Category E – posts with Membership of 501 or more </a:t>
            </a:r>
          </a:p>
          <a:p>
            <a:pPr marL="0" indent="0">
              <a:buNone/>
            </a:pPr>
            <a:endParaRPr lang="en-US" dirty="0"/>
          </a:p>
        </p:txBody>
      </p:sp>
      <p:sp>
        <p:nvSpPr>
          <p:cNvPr id="7" name="Title 1">
            <a:extLst>
              <a:ext uri="{FF2B5EF4-FFF2-40B4-BE49-F238E27FC236}">
                <a16:creationId xmlns:a16="http://schemas.microsoft.com/office/drawing/2014/main" id="{9F0790BF-0290-E780-3143-D12A311B4F08}"/>
              </a:ext>
            </a:extLst>
          </p:cNvPr>
          <p:cNvSpPr>
            <a:spLocks noGrp="1"/>
          </p:cNvSpPr>
          <p:nvPr>
            <p:ph type="title"/>
          </p:nvPr>
        </p:nvSpPr>
        <p:spPr>
          <a:xfrm>
            <a:off x="35169" y="275109"/>
            <a:ext cx="12121662" cy="1293028"/>
          </a:xfrm>
        </p:spPr>
        <p:txBody>
          <a:bodyPr>
            <a:normAutofit/>
          </a:bodyPr>
          <a:lstStyle/>
          <a:p>
            <a:pPr algn="ctr"/>
            <a:r>
              <a:rPr lang="en-US" sz="3600" b="1">
                <a:latin typeface="Calibri" panose="020F0502020204030204" pitchFamily="34" charset="0"/>
                <a:ea typeface="Calibri" panose="020F0502020204030204" pitchFamily="34" charset="0"/>
                <a:cs typeface="Calibri" panose="020F0502020204030204" pitchFamily="34" charset="0"/>
              </a:rPr>
              <a:t>All State Plan 2023-24</a:t>
            </a:r>
            <a:endParaRPr lang="en-US" sz="36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4619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 on table">
            <a:extLst>
              <a:ext uri="{FF2B5EF4-FFF2-40B4-BE49-F238E27FC236}">
                <a16:creationId xmlns:a16="http://schemas.microsoft.com/office/drawing/2014/main" id="{CF49C953-63C3-1569-2B36-A18FB6AF210D}"/>
              </a:ext>
            </a:extLst>
          </p:cNvPr>
          <p:cNvPicPr>
            <a:picLocks noChangeAspect="1"/>
          </p:cNvPicPr>
          <p:nvPr/>
        </p:nvPicPr>
        <p:blipFill rotWithShape="1">
          <a:blip r:embed="rId3">
            <a:alphaModFix amt="30000"/>
          </a:blip>
          <a:srcRect b="15730"/>
          <a:stretch/>
        </p:blipFill>
        <p:spPr>
          <a:xfrm>
            <a:off x="35169" y="106336"/>
            <a:ext cx="12191980" cy="6857990"/>
          </a:xfrm>
          <a:prstGeom prst="rect">
            <a:avLst/>
          </a:prstGeom>
        </p:spPr>
      </p:pic>
      <p:sp>
        <p:nvSpPr>
          <p:cNvPr id="3" name="Content Placeholder 2">
            <a:extLst>
              <a:ext uri="{FF2B5EF4-FFF2-40B4-BE49-F238E27FC236}">
                <a16:creationId xmlns:a16="http://schemas.microsoft.com/office/drawing/2014/main" id="{3AF0A6BB-17F1-B4FE-8FC2-FB6415A12999}"/>
              </a:ext>
            </a:extLst>
          </p:cNvPr>
          <p:cNvSpPr>
            <a:spLocks noGrp="1"/>
          </p:cNvSpPr>
          <p:nvPr>
            <p:ph idx="1"/>
          </p:nvPr>
        </p:nvSpPr>
        <p:spPr>
          <a:xfrm>
            <a:off x="666307" y="1843236"/>
            <a:ext cx="10820400" cy="4024125"/>
          </a:xfrm>
        </p:spPr>
        <p:txBody>
          <a:bodyPr>
            <a:normAutofit/>
          </a:bodyPr>
          <a:lstStyle/>
          <a:p>
            <a:pPr marL="914400" marR="0" indent="0" fontAlgn="base">
              <a:spcBef>
                <a:spcPts val="0"/>
              </a:spcBef>
              <a:spcAft>
                <a:spcPts val="0"/>
              </a:spcAft>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914400" marR="0" indent="0" algn="ctr" fontAlgn="base">
              <a:spcBef>
                <a:spcPts val="0"/>
              </a:spcBef>
              <a:spcAft>
                <a:spcPts val="0"/>
              </a:spcAft>
              <a:buNone/>
            </a:pPr>
            <a:r>
              <a:rPr lang="en-US" sz="2400" b="1" dirty="0">
                <a:effectLst/>
                <a:latin typeface="Calibri" panose="020F0502020204030204" pitchFamily="34" charset="0"/>
                <a:ea typeface="Calibri" panose="020F0502020204030204" pitchFamily="34" charset="0"/>
                <a:cs typeface="Calibri" panose="020F0502020204030204" pitchFamily="34" charset="0"/>
              </a:rPr>
              <a:t>LIFE MEMBERSHIP INCREASE AWARD</a:t>
            </a:r>
            <a:r>
              <a:rPr lang="en-US" sz="2400" dirty="0">
                <a:effectLst/>
                <a:latin typeface="Calibri" panose="020F0502020204030204" pitchFamily="34" charset="0"/>
                <a:ea typeface="Calibri" panose="020F0502020204030204" pitchFamily="34" charset="0"/>
                <a:cs typeface="Calibri" panose="020F0502020204030204" pitchFamily="34" charset="0"/>
              </a:rPr>
              <a:t> </a:t>
            </a:r>
          </a:p>
          <a:p>
            <a:pPr marL="914400" marR="0" indent="0" algn="ctr" fontAlgn="base">
              <a:spcBef>
                <a:spcPts val="0"/>
              </a:spcBef>
              <a:spcAft>
                <a:spcPts val="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marL="0" marR="0" indent="0" fontAlgn="base">
              <a:spcBef>
                <a:spcPts val="0"/>
              </a:spcBef>
              <a:spcAft>
                <a:spcPts val="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A Life Membership increase award and $200 will be awarded at the State Convention to the post with the greatest increase in Life members (must be at least 3 new Life members) in each category. The judging will be based on Life Membership as of Friday, May 10, 2024. </a:t>
            </a:r>
          </a:p>
          <a:p>
            <a:pPr marL="0" marR="0" fontAlgn="base">
              <a:spcBef>
                <a:spcPts val="0"/>
              </a:spcBef>
              <a:spcAft>
                <a:spcPts val="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fontAlgn="base">
              <a:spcBef>
                <a:spcPts val="0"/>
              </a:spcBef>
              <a:buSzPts val="1000"/>
              <a:buFont typeface="Wingdings" pitchFamily="2" charset="2"/>
              <a:buChar char=""/>
              <a:tabLst>
                <a:tab pos="457200" algn="l"/>
              </a:tabLst>
            </a:pPr>
            <a:r>
              <a:rPr lang="en-US" sz="2200" dirty="0">
                <a:effectLst/>
                <a:latin typeface="Calibri" panose="020F0502020204030204" pitchFamily="34" charset="0"/>
                <a:ea typeface="Calibri" panose="020F0502020204030204" pitchFamily="34" charset="0"/>
                <a:cs typeface="Calibri" panose="020F0502020204030204" pitchFamily="34" charset="0"/>
              </a:rPr>
              <a:t>Category A – posts with Membership of 10 thru 75 </a:t>
            </a:r>
          </a:p>
          <a:p>
            <a:pPr marL="800100" lvl="1" indent="-342900" fontAlgn="base">
              <a:spcBef>
                <a:spcPts val="0"/>
              </a:spcBef>
              <a:buSzPts val="1000"/>
              <a:buFont typeface="Wingdings" pitchFamily="2" charset="2"/>
              <a:buChar char=""/>
              <a:tabLst>
                <a:tab pos="457200" algn="l"/>
              </a:tabLst>
            </a:pPr>
            <a:r>
              <a:rPr lang="en-US" sz="2200" dirty="0">
                <a:effectLst/>
                <a:latin typeface="Calibri" panose="020F0502020204030204" pitchFamily="34" charset="0"/>
                <a:ea typeface="Calibri" panose="020F0502020204030204" pitchFamily="34" charset="0"/>
                <a:cs typeface="Calibri" panose="020F0502020204030204" pitchFamily="34" charset="0"/>
              </a:rPr>
              <a:t>Category B – posts with Membership of 76 thru 150 </a:t>
            </a:r>
          </a:p>
          <a:p>
            <a:pPr marL="800100" lvl="1" indent="-342900" fontAlgn="base">
              <a:spcBef>
                <a:spcPts val="0"/>
              </a:spcBef>
              <a:buSzPts val="1000"/>
              <a:buFont typeface="Wingdings" pitchFamily="2" charset="2"/>
              <a:buChar char=""/>
              <a:tabLst>
                <a:tab pos="457200" algn="l"/>
              </a:tabLst>
            </a:pPr>
            <a:r>
              <a:rPr lang="en-US" sz="2200" dirty="0">
                <a:effectLst/>
                <a:latin typeface="Calibri" panose="020F0502020204030204" pitchFamily="34" charset="0"/>
                <a:ea typeface="Calibri" panose="020F0502020204030204" pitchFamily="34" charset="0"/>
                <a:cs typeface="Calibri" panose="020F0502020204030204" pitchFamily="34" charset="0"/>
              </a:rPr>
              <a:t>Category C – posts with Membership of 151 thru 250 </a:t>
            </a:r>
          </a:p>
          <a:p>
            <a:pPr marL="800100" lvl="1" indent="-342900" fontAlgn="base">
              <a:spcBef>
                <a:spcPts val="0"/>
              </a:spcBef>
              <a:buSzPts val="1000"/>
              <a:buFont typeface="Wingdings" pitchFamily="2" charset="2"/>
              <a:buChar char=""/>
              <a:tabLst>
                <a:tab pos="457200" algn="l"/>
              </a:tabLst>
            </a:pPr>
            <a:r>
              <a:rPr lang="en-US" sz="2200" dirty="0">
                <a:effectLst/>
                <a:latin typeface="Calibri" panose="020F0502020204030204" pitchFamily="34" charset="0"/>
                <a:ea typeface="Calibri" panose="020F0502020204030204" pitchFamily="34" charset="0"/>
                <a:cs typeface="Calibri" panose="020F0502020204030204" pitchFamily="34" charset="0"/>
              </a:rPr>
              <a:t>Category D – posts with Membership of 251 thru 500 </a:t>
            </a:r>
          </a:p>
          <a:p>
            <a:pPr marL="800100" lvl="1" indent="-342900" fontAlgn="base">
              <a:spcBef>
                <a:spcPts val="0"/>
              </a:spcBef>
              <a:buSzPts val="1000"/>
              <a:buFont typeface="Wingdings" pitchFamily="2" charset="2"/>
              <a:buChar char=""/>
              <a:tabLst>
                <a:tab pos="457200" algn="l"/>
              </a:tabLst>
            </a:pPr>
            <a:r>
              <a:rPr lang="en-US" sz="2200" dirty="0">
                <a:effectLst/>
                <a:latin typeface="Calibri" panose="020F0502020204030204" pitchFamily="34" charset="0"/>
                <a:ea typeface="Calibri" panose="020F0502020204030204" pitchFamily="34" charset="0"/>
                <a:cs typeface="Calibri" panose="020F0502020204030204" pitchFamily="34" charset="0"/>
              </a:rPr>
              <a:t>Category E – posts with Membership of 501 or more  </a:t>
            </a:r>
          </a:p>
          <a:p>
            <a:endParaRPr lang="en-US" dirty="0"/>
          </a:p>
        </p:txBody>
      </p:sp>
      <p:sp>
        <p:nvSpPr>
          <p:cNvPr id="7" name="Title 1">
            <a:extLst>
              <a:ext uri="{FF2B5EF4-FFF2-40B4-BE49-F238E27FC236}">
                <a16:creationId xmlns:a16="http://schemas.microsoft.com/office/drawing/2014/main" id="{9F0790BF-0290-E780-3143-D12A311B4F08}"/>
              </a:ext>
            </a:extLst>
          </p:cNvPr>
          <p:cNvSpPr>
            <a:spLocks noGrp="1"/>
          </p:cNvSpPr>
          <p:nvPr>
            <p:ph type="title"/>
          </p:nvPr>
        </p:nvSpPr>
        <p:spPr>
          <a:xfrm>
            <a:off x="35169" y="275109"/>
            <a:ext cx="12121662" cy="1293028"/>
          </a:xfrm>
        </p:spPr>
        <p:txBody>
          <a:bodyPr>
            <a:normAutofit/>
          </a:bodyPr>
          <a:lstStyle/>
          <a:p>
            <a:pPr algn="ctr"/>
            <a:r>
              <a:rPr lang="en-US" sz="3600" b="1" dirty="0">
                <a:latin typeface="Calibri" panose="020F0502020204030204" pitchFamily="34" charset="0"/>
                <a:ea typeface="Calibri" panose="020F0502020204030204" pitchFamily="34" charset="0"/>
                <a:cs typeface="Calibri" panose="020F0502020204030204" pitchFamily="34" charset="0"/>
              </a:rPr>
              <a:t>All State Plan 2023-24</a:t>
            </a:r>
          </a:p>
        </p:txBody>
      </p:sp>
    </p:spTree>
    <p:extLst>
      <p:ext uri="{BB962C8B-B14F-4D97-AF65-F5344CB8AC3E}">
        <p14:creationId xmlns:p14="http://schemas.microsoft.com/office/powerpoint/2010/main" val="100757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 on table">
            <a:extLst>
              <a:ext uri="{FF2B5EF4-FFF2-40B4-BE49-F238E27FC236}">
                <a16:creationId xmlns:a16="http://schemas.microsoft.com/office/drawing/2014/main" id="{CF49C953-63C3-1569-2B36-A18FB6AF210D}"/>
              </a:ext>
            </a:extLst>
          </p:cNvPr>
          <p:cNvPicPr>
            <a:picLocks noChangeAspect="1"/>
          </p:cNvPicPr>
          <p:nvPr/>
        </p:nvPicPr>
        <p:blipFill rotWithShape="1">
          <a:blip r:embed="rId3">
            <a:alphaModFix amt="30000"/>
          </a:blip>
          <a:srcRect b="15730"/>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3AF0A6BB-17F1-B4FE-8FC2-FB6415A12999}"/>
              </a:ext>
            </a:extLst>
          </p:cNvPr>
          <p:cNvSpPr>
            <a:spLocks noGrp="1"/>
          </p:cNvSpPr>
          <p:nvPr>
            <p:ph idx="1"/>
          </p:nvPr>
        </p:nvSpPr>
        <p:spPr>
          <a:xfrm>
            <a:off x="685800" y="2130762"/>
            <a:ext cx="10820400" cy="4024125"/>
          </a:xfrm>
        </p:spPr>
        <p:txBody>
          <a:bodyPr>
            <a:normAutofit fontScale="92500" lnSpcReduction="10000"/>
          </a:bodyPr>
          <a:lstStyle/>
          <a:p>
            <a:pPr marL="0" marR="0" indent="0" algn="ctr" fontAlgn="base">
              <a:spcBef>
                <a:spcPts val="0"/>
              </a:spcBef>
              <a:spcAft>
                <a:spcPts val="0"/>
              </a:spcAft>
              <a:buNone/>
            </a:pPr>
            <a:r>
              <a:rPr lang="en-US" sz="2400" b="1" dirty="0">
                <a:effectLst/>
                <a:latin typeface="Calibri" panose="020F0502020204030204" pitchFamily="34" charset="0"/>
                <a:ea typeface="Calibri" panose="020F0502020204030204" pitchFamily="34" charset="0"/>
                <a:cs typeface="Calibri" panose="020F0502020204030204" pitchFamily="34" charset="0"/>
              </a:rPr>
              <a:t>LIFE MEMBERSHIP DRAWINGS</a:t>
            </a:r>
            <a:r>
              <a:rPr lang="en-US" sz="2400" dirty="0">
                <a:effectLst/>
                <a:latin typeface="Calibri" panose="020F0502020204030204" pitchFamily="34" charset="0"/>
                <a:ea typeface="Calibri" panose="020F0502020204030204" pitchFamily="34" charset="0"/>
                <a:cs typeface="Calibri" panose="020F0502020204030204" pitchFamily="34" charset="0"/>
              </a:rPr>
              <a:t> </a:t>
            </a:r>
          </a:p>
          <a:p>
            <a:pPr marL="0" marR="0" indent="0" fontAlgn="base">
              <a:spcBef>
                <a:spcPts val="0"/>
              </a:spcBef>
              <a:spcAft>
                <a:spcPts val="0"/>
              </a:spcAft>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indent="0" fontAlgn="base">
              <a:spcBef>
                <a:spcPts val="0"/>
              </a:spcBef>
              <a:spcAft>
                <a:spcPts val="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There will be four (4) Life Membership drawings. One (1) post will be selected for each drawing. posts must meet their membership quota by the day prior to drawing to be eligible. posts with 10 thru 75 members will have one (1) chance, posts with 76 thru 150 members will have two (2) chances, posts with 151 thru 250 will have (3) chances, posts with 251 through 500 members will have four (4) chances, and post with 501 or more members will have five (5) chances.</a:t>
            </a:r>
          </a:p>
          <a:p>
            <a:pPr marL="0" marR="0" indent="0" fontAlgn="base">
              <a:spcBef>
                <a:spcPts val="0"/>
              </a:spcBef>
              <a:spcAft>
                <a:spcPts val="0"/>
              </a:spcAft>
              <a:buNone/>
            </a:pPr>
            <a:r>
              <a:rPr lang="en-US" dirty="0">
                <a:effectLst/>
                <a:latin typeface="Calibri" panose="020F0502020204030204" pitchFamily="34" charset="0"/>
                <a:ea typeface="Calibri" panose="020F0502020204030204" pitchFamily="34" charset="0"/>
                <a:cs typeface="Calibri" panose="020F0502020204030204" pitchFamily="34" charset="0"/>
              </a:rPr>
              <a:t> </a:t>
            </a:r>
          </a:p>
          <a:p>
            <a:pPr lvl="1" fontAlgn="base">
              <a:spcBef>
                <a:spcPts val="0"/>
              </a:spcBef>
              <a:buSzPts val="1000"/>
              <a:tabLst>
                <a:tab pos="457200" algn="l"/>
              </a:tabLst>
            </a:pPr>
            <a:r>
              <a:rPr lang="en-US" dirty="0">
                <a:effectLst/>
                <a:latin typeface="Calibri" panose="020F0502020204030204" pitchFamily="34" charset="0"/>
                <a:ea typeface="Calibri" panose="020F0502020204030204" pitchFamily="34" charset="0"/>
                <a:cs typeface="Calibri" panose="020F0502020204030204" pitchFamily="34" charset="0"/>
              </a:rPr>
              <a:t>The first drawing will be held on Friday, September 29, 2023, and the post must have 75% of its 2024 membership quota to participate. </a:t>
            </a:r>
          </a:p>
          <a:p>
            <a:pPr lvl="1" fontAlgn="base">
              <a:spcBef>
                <a:spcPts val="0"/>
              </a:spcBef>
              <a:buSzPts val="1000"/>
              <a:tabLst>
                <a:tab pos="457200" algn="l"/>
              </a:tabLst>
            </a:pPr>
            <a:r>
              <a:rPr lang="en-US" dirty="0">
                <a:effectLst/>
                <a:latin typeface="Calibri" panose="020F0502020204030204" pitchFamily="34" charset="0"/>
                <a:ea typeface="Calibri" panose="020F0502020204030204" pitchFamily="34" charset="0"/>
                <a:cs typeface="Calibri" panose="020F0502020204030204" pitchFamily="34" charset="0"/>
              </a:rPr>
              <a:t>The second drawing will be held on Tuesday, October 31, 2023, and the post must have 85% of its 2024 membership quota to participate. </a:t>
            </a:r>
          </a:p>
          <a:p>
            <a:pPr lvl="1" fontAlgn="base">
              <a:spcBef>
                <a:spcPts val="0"/>
              </a:spcBef>
              <a:buSzPts val="1000"/>
              <a:tabLst>
                <a:tab pos="457200" algn="l"/>
              </a:tabLst>
            </a:pPr>
            <a:r>
              <a:rPr lang="en-US" dirty="0">
                <a:effectLst/>
                <a:latin typeface="Calibri" panose="020F0502020204030204" pitchFamily="34" charset="0"/>
                <a:ea typeface="Calibri" panose="020F0502020204030204" pitchFamily="34" charset="0"/>
                <a:cs typeface="Calibri" panose="020F0502020204030204" pitchFamily="34" charset="0"/>
              </a:rPr>
              <a:t>The third drawing will be held on Thursday, February 29, 2024, and the post must have 95% of its 2024 membership quota to participate. </a:t>
            </a:r>
          </a:p>
          <a:p>
            <a:pPr lvl="1" fontAlgn="base">
              <a:spcBef>
                <a:spcPts val="0"/>
              </a:spcBef>
              <a:buSzPts val="1000"/>
              <a:tabLst>
                <a:tab pos="457200" algn="l"/>
              </a:tabLst>
            </a:pPr>
            <a:r>
              <a:rPr lang="en-US" dirty="0">
                <a:effectLst/>
                <a:latin typeface="Calibri" panose="020F0502020204030204" pitchFamily="34" charset="0"/>
                <a:ea typeface="Calibri" panose="020F0502020204030204" pitchFamily="34" charset="0"/>
                <a:cs typeface="Calibri" panose="020F0502020204030204" pitchFamily="34" charset="0"/>
              </a:rPr>
              <a:t>The fourth drawing will be held on Friday, March 29, 2024, and the post must have 100% of its 2024 membership quota to participate. </a:t>
            </a:r>
          </a:p>
          <a:p>
            <a:pPr marL="914400" marR="0" indent="0" fontAlgn="base">
              <a:spcBef>
                <a:spcPts val="0"/>
              </a:spcBef>
              <a:spcAft>
                <a:spcPts val="0"/>
              </a:spcAft>
              <a:buNone/>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7" name="Title 1">
            <a:extLst>
              <a:ext uri="{FF2B5EF4-FFF2-40B4-BE49-F238E27FC236}">
                <a16:creationId xmlns:a16="http://schemas.microsoft.com/office/drawing/2014/main" id="{5BD1DA93-86A0-2ACE-3422-1EBE1AFBC521}"/>
              </a:ext>
            </a:extLst>
          </p:cNvPr>
          <p:cNvSpPr>
            <a:spLocks noGrp="1"/>
          </p:cNvSpPr>
          <p:nvPr>
            <p:ph type="title"/>
          </p:nvPr>
        </p:nvSpPr>
        <p:spPr>
          <a:xfrm>
            <a:off x="35169" y="275109"/>
            <a:ext cx="12121662" cy="1293028"/>
          </a:xfrm>
        </p:spPr>
        <p:txBody>
          <a:bodyPr>
            <a:normAutofit/>
          </a:bodyPr>
          <a:lstStyle/>
          <a:p>
            <a:pPr algn="ctr"/>
            <a:r>
              <a:rPr lang="en-US" sz="3600" b="1" dirty="0">
                <a:latin typeface="Calibri" panose="020F0502020204030204" pitchFamily="34" charset="0"/>
                <a:ea typeface="Calibri" panose="020F0502020204030204" pitchFamily="34" charset="0"/>
                <a:cs typeface="Calibri" panose="020F0502020204030204" pitchFamily="34" charset="0"/>
              </a:rPr>
              <a:t>All State Plan 2023-24</a:t>
            </a:r>
          </a:p>
        </p:txBody>
      </p:sp>
    </p:spTree>
    <p:extLst>
      <p:ext uri="{BB962C8B-B14F-4D97-AF65-F5344CB8AC3E}">
        <p14:creationId xmlns:p14="http://schemas.microsoft.com/office/powerpoint/2010/main" val="1663546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 on table">
            <a:extLst>
              <a:ext uri="{FF2B5EF4-FFF2-40B4-BE49-F238E27FC236}">
                <a16:creationId xmlns:a16="http://schemas.microsoft.com/office/drawing/2014/main" id="{CF49C953-63C3-1569-2B36-A18FB6AF210D}"/>
              </a:ext>
            </a:extLst>
          </p:cNvPr>
          <p:cNvPicPr>
            <a:picLocks noChangeAspect="1"/>
          </p:cNvPicPr>
          <p:nvPr/>
        </p:nvPicPr>
        <p:blipFill rotWithShape="1">
          <a:blip r:embed="rId3">
            <a:alphaModFix amt="30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32AF028B-E9F8-059D-BD3A-14262F3671E2}"/>
              </a:ext>
            </a:extLst>
          </p:cNvPr>
          <p:cNvSpPr>
            <a:spLocks noGrp="1"/>
          </p:cNvSpPr>
          <p:nvPr>
            <p:ph type="title"/>
          </p:nvPr>
        </p:nvSpPr>
        <p:spPr>
          <a:xfrm>
            <a:off x="35169" y="275109"/>
            <a:ext cx="12121662" cy="1293028"/>
          </a:xfrm>
        </p:spPr>
        <p:txBody>
          <a:bodyPr>
            <a:normAutofit/>
          </a:bodyPr>
          <a:lstStyle/>
          <a:p>
            <a:pPr algn="ctr"/>
            <a:r>
              <a:rPr lang="en-US" sz="3600" b="1" dirty="0">
                <a:latin typeface="Calibri" panose="020F0502020204030204" pitchFamily="34" charset="0"/>
                <a:ea typeface="Calibri" panose="020F0502020204030204" pitchFamily="34" charset="0"/>
                <a:cs typeface="Calibri" panose="020F0502020204030204" pitchFamily="34" charset="0"/>
              </a:rPr>
              <a:t>All State Plan 2023-24</a:t>
            </a:r>
          </a:p>
        </p:txBody>
      </p:sp>
      <p:sp>
        <p:nvSpPr>
          <p:cNvPr id="3" name="Content Placeholder 2">
            <a:extLst>
              <a:ext uri="{FF2B5EF4-FFF2-40B4-BE49-F238E27FC236}">
                <a16:creationId xmlns:a16="http://schemas.microsoft.com/office/drawing/2014/main" id="{3AF0A6BB-17F1-B4FE-8FC2-FB6415A12999}"/>
              </a:ext>
            </a:extLst>
          </p:cNvPr>
          <p:cNvSpPr>
            <a:spLocks noGrp="1"/>
          </p:cNvSpPr>
          <p:nvPr>
            <p:ph idx="1"/>
          </p:nvPr>
        </p:nvSpPr>
        <p:spPr>
          <a:xfrm>
            <a:off x="685800" y="2120129"/>
            <a:ext cx="10820400" cy="4024125"/>
          </a:xfrm>
        </p:spPr>
        <p:txBody>
          <a:bodyPr>
            <a:normAutofit/>
          </a:bodyPr>
          <a:lstStyle/>
          <a:p>
            <a:pPr marL="0" marR="0" indent="0" algn="ctr" fontAlgn="base">
              <a:spcBef>
                <a:spcPts val="0"/>
              </a:spcBef>
              <a:spcAft>
                <a:spcPts val="0"/>
              </a:spcAft>
              <a:buNone/>
            </a:pPr>
            <a:r>
              <a:rPr lang="en-US" sz="2400" b="1" dirty="0">
                <a:effectLst/>
                <a:latin typeface="Calibri" panose="020F0502020204030204" pitchFamily="34" charset="0"/>
                <a:ea typeface="Calibri" panose="020F0502020204030204" pitchFamily="34" charset="0"/>
                <a:cs typeface="Calibri" panose="020F0502020204030204" pitchFamily="34" charset="0"/>
              </a:rPr>
              <a:t>MEMBERSHIP RENEWAL AWARD</a:t>
            </a:r>
            <a:r>
              <a:rPr lang="en-US" sz="2400" dirty="0">
                <a:effectLst/>
                <a:latin typeface="Calibri" panose="020F0502020204030204" pitchFamily="34" charset="0"/>
                <a:ea typeface="Calibri" panose="020F0502020204030204" pitchFamily="34" charset="0"/>
                <a:cs typeface="Calibri" panose="020F0502020204030204" pitchFamily="34" charset="0"/>
              </a:rPr>
              <a:t> </a:t>
            </a:r>
          </a:p>
          <a:p>
            <a:pPr marL="0" marR="0" indent="0" fontAlgn="base">
              <a:spcBef>
                <a:spcPts val="0"/>
              </a:spcBef>
              <a:spcAft>
                <a:spcPts val="0"/>
              </a:spcAft>
              <a:buNone/>
            </a:pPr>
            <a:r>
              <a:rPr lang="en-US" dirty="0">
                <a:effectLst/>
                <a:latin typeface="Calibri" panose="020F0502020204030204" pitchFamily="34" charset="0"/>
                <a:ea typeface="Calibri" panose="020F0502020204030204" pitchFamily="34" charset="0"/>
                <a:cs typeface="Calibri" panose="020F0502020204030204" pitchFamily="34" charset="0"/>
              </a:rPr>
              <a:t>A Membership Renewal Award will be awarded to each post that renews ALL viable Annual Members on its unpaid list who were Annual Members the previous year by membership goal by Friday, May 10, 2024. Deceased members and conversions to Life Membership will not count against total.  </a:t>
            </a:r>
          </a:p>
          <a:p>
            <a:pPr marL="0" marR="0" indent="0" algn="ctr" fontAlgn="base">
              <a:spcBef>
                <a:spcPts val="0"/>
              </a:spcBef>
              <a:spcAft>
                <a:spcPts val="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marL="0" marR="0" indent="0" algn="ctr" fontAlgn="base">
              <a:spcBef>
                <a:spcPts val="0"/>
              </a:spcBef>
              <a:spcAft>
                <a:spcPts val="0"/>
              </a:spcAft>
              <a:buNone/>
            </a:pPr>
            <a:r>
              <a:rPr lang="en-US" sz="2400" b="1" dirty="0">
                <a:effectLst/>
                <a:latin typeface="Calibri" panose="020F0502020204030204" pitchFamily="34" charset="0"/>
                <a:ea typeface="Calibri" panose="020F0502020204030204" pitchFamily="34" charset="0"/>
                <a:cs typeface="Calibri" panose="020F0502020204030204" pitchFamily="34" charset="0"/>
              </a:rPr>
              <a:t>POST 100% MEMBERSHIP AWARD</a:t>
            </a:r>
            <a:r>
              <a:rPr lang="en-US" sz="2400" dirty="0">
                <a:effectLst/>
                <a:latin typeface="Calibri" panose="020F0502020204030204" pitchFamily="34" charset="0"/>
                <a:ea typeface="Calibri" panose="020F0502020204030204" pitchFamily="34" charset="0"/>
                <a:cs typeface="Calibri" panose="020F0502020204030204" pitchFamily="34" charset="0"/>
              </a:rPr>
              <a:t> </a:t>
            </a:r>
          </a:p>
          <a:p>
            <a:pPr marL="0" marR="0" indent="0" fontAlgn="base">
              <a:spcBef>
                <a:spcPts val="0"/>
              </a:spcBef>
              <a:spcAft>
                <a:spcPts val="0"/>
              </a:spcAft>
              <a:buNone/>
            </a:pPr>
            <a:r>
              <a:rPr lang="en-US" dirty="0">
                <a:effectLst/>
                <a:latin typeface="Calibri" panose="020F0502020204030204" pitchFamily="34" charset="0"/>
                <a:ea typeface="Calibri" panose="020F0502020204030204" pitchFamily="34" charset="0"/>
                <a:cs typeface="Calibri" panose="020F0502020204030204" pitchFamily="34" charset="0"/>
              </a:rPr>
              <a:t>In addition, the respective post </a:t>
            </a:r>
            <a:r>
              <a:rPr lang="en-US" dirty="0">
                <a:latin typeface="Calibri" panose="020F0502020204030204" pitchFamily="34" charset="0"/>
                <a:ea typeface="Calibri" panose="020F0502020204030204" pitchFamily="34" charset="0"/>
                <a:cs typeface="Calibri" panose="020F0502020204030204" pitchFamily="34" charset="0"/>
              </a:rPr>
              <a:t>c</a:t>
            </a:r>
            <a:r>
              <a:rPr lang="en-US" dirty="0">
                <a:effectLst/>
                <a:latin typeface="Calibri" panose="020F0502020204030204" pitchFamily="34" charset="0"/>
                <a:ea typeface="Calibri" panose="020F0502020204030204" pitchFamily="34" charset="0"/>
                <a:cs typeface="Calibri" panose="020F0502020204030204" pitchFamily="34" charset="0"/>
              </a:rPr>
              <a:t>ommander and quartermaster will receive 100% Membership Pins and Tumblers if the post meets its 2023-2024 102% membership goal by Friday, May 10, 2024. These awards will be presented at the posts’ respective district meetings.  </a:t>
            </a:r>
          </a:p>
          <a:p>
            <a:pPr marL="0" marR="0" indent="0" fontAlgn="base">
              <a:spcBef>
                <a:spcPts val="0"/>
              </a:spcBef>
              <a:spcAft>
                <a:spcPts val="0"/>
              </a:spcAft>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10390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 on table">
            <a:extLst>
              <a:ext uri="{FF2B5EF4-FFF2-40B4-BE49-F238E27FC236}">
                <a16:creationId xmlns:a16="http://schemas.microsoft.com/office/drawing/2014/main" id="{CF49C953-63C3-1569-2B36-A18FB6AF210D}"/>
              </a:ext>
            </a:extLst>
          </p:cNvPr>
          <p:cNvPicPr>
            <a:picLocks noChangeAspect="1"/>
          </p:cNvPicPr>
          <p:nvPr/>
        </p:nvPicPr>
        <p:blipFill rotWithShape="1">
          <a:blip r:embed="rId2">
            <a:alphaModFix amt="30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32AF028B-E9F8-059D-BD3A-14262F3671E2}"/>
              </a:ext>
            </a:extLst>
          </p:cNvPr>
          <p:cNvSpPr>
            <a:spLocks noGrp="1"/>
          </p:cNvSpPr>
          <p:nvPr>
            <p:ph type="title"/>
          </p:nvPr>
        </p:nvSpPr>
        <p:spPr>
          <a:xfrm>
            <a:off x="0" y="282054"/>
            <a:ext cx="12192000" cy="1293028"/>
          </a:xfrm>
        </p:spPr>
        <p:txBody>
          <a:bodyPr>
            <a:normAutofit/>
          </a:bodyPr>
          <a:lstStyle/>
          <a:p>
            <a:pPr algn="ctr"/>
            <a:r>
              <a:rPr lang="en-US" sz="3600" b="1" dirty="0">
                <a:effectLst/>
                <a:latin typeface="Calibri" panose="020F0502020204030204" pitchFamily="34" charset="0"/>
                <a:ea typeface="Calibri" panose="020F0502020204030204" pitchFamily="34" charset="0"/>
                <a:cs typeface="Calibri" panose="020F0502020204030204" pitchFamily="34" charset="0"/>
              </a:rPr>
              <a:t>All State post Requirements</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AF0A6BB-17F1-B4FE-8FC2-FB6415A12999}"/>
              </a:ext>
            </a:extLst>
          </p:cNvPr>
          <p:cNvSpPr>
            <a:spLocks noGrp="1"/>
          </p:cNvSpPr>
          <p:nvPr>
            <p:ph idx="1"/>
          </p:nvPr>
        </p:nvSpPr>
        <p:spPr>
          <a:xfrm>
            <a:off x="685800" y="2194560"/>
            <a:ext cx="10820400" cy="4024125"/>
          </a:xfrm>
        </p:spPr>
        <p:txBody>
          <a:bodyPr>
            <a:normAutofit lnSpcReduction="10000"/>
          </a:bodyPr>
          <a:lstStyle/>
          <a:p>
            <a:pPr marL="457200" marR="0" indent="-457200" fontAlgn="base">
              <a:spcBef>
                <a:spcPts val="0"/>
              </a:spcBef>
              <a:spcAft>
                <a:spcPts val="0"/>
              </a:spcAft>
              <a:buFont typeface="+mj-lt"/>
              <a:buAutoNum type="arabicPeriod"/>
            </a:pPr>
            <a:r>
              <a:rPr lang="en-US" dirty="0">
                <a:effectLst/>
                <a:latin typeface="Calibri" panose="020F0502020204030204" pitchFamily="34" charset="0"/>
                <a:ea typeface="Calibri" panose="020F0502020204030204" pitchFamily="34" charset="0"/>
                <a:cs typeface="Calibri" panose="020F0502020204030204" pitchFamily="34" charset="0"/>
              </a:rPr>
              <a:t>The post must meet their 102% Membership Quota by June 30, 2024, and recruit Five (5) New and or Reinstated members. </a:t>
            </a:r>
          </a:p>
          <a:p>
            <a:pPr marL="457200" indent="-457200">
              <a:lnSpc>
                <a:spcPct val="110000"/>
              </a:lnSpc>
              <a:buFont typeface="+mj-lt"/>
              <a:buAutoNum type="arabicPeriod"/>
            </a:pPr>
            <a:r>
              <a:rPr lang="en-US" dirty="0">
                <a:effectLst/>
                <a:latin typeface="Calibri" panose="020F0502020204030204" pitchFamily="34" charset="0"/>
                <a:ea typeface="Calibri" panose="020F0502020204030204" pitchFamily="34" charset="0"/>
                <a:cs typeface="Calibri" panose="020F0502020204030204" pitchFamily="34" charset="0"/>
              </a:rPr>
              <a:t>All people with access to the assets must be bonded. </a:t>
            </a:r>
          </a:p>
          <a:p>
            <a:pPr marL="457200" indent="-457200">
              <a:buFont typeface="+mj-lt"/>
              <a:buAutoNum type="arabicPeriod"/>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fontAlgn="base">
              <a:spcBef>
                <a:spcPts val="0"/>
              </a:spcBef>
              <a:spcAft>
                <a:spcPts val="0"/>
              </a:spcAft>
              <a:buFont typeface="+mj-lt"/>
              <a:buAutoNum type="arabicPeriod"/>
            </a:pPr>
            <a:r>
              <a:rPr lang="en-US" dirty="0">
                <a:effectLst/>
                <a:latin typeface="Calibri" panose="020F0502020204030204" pitchFamily="34" charset="0"/>
                <a:ea typeface="Calibri" panose="020F0502020204030204" pitchFamily="34" charset="0"/>
                <a:cs typeface="Calibri" panose="020F0502020204030204" pitchFamily="34" charset="0"/>
              </a:rPr>
              <a:t>The post must have been inspected and the Inspection Reports must be received by State Headquarters no later than 4pm on December 15, 2023. Also</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effectLst/>
                <a:latin typeface="Calibri" panose="020F0502020204030204" pitchFamily="34" charset="0"/>
                <a:ea typeface="Calibri" panose="020F0502020204030204" pitchFamily="34" charset="0"/>
                <a:cs typeface="Calibri" panose="020F0502020204030204" pitchFamily="34" charset="0"/>
              </a:rPr>
              <a:t> all documented discrepancies shall be corrected by Friday, May 10, 2024. </a:t>
            </a:r>
          </a:p>
          <a:p>
            <a:pPr marL="457200" marR="0" indent="-457200" fontAlgn="base">
              <a:spcBef>
                <a:spcPts val="0"/>
              </a:spcBef>
              <a:spcAft>
                <a:spcPts val="0"/>
              </a:spcAft>
              <a:buFont typeface="+mj-lt"/>
              <a:buAutoNum type="arabicPeriod"/>
            </a:pPr>
            <a:endParaRPr lang="en-US" dirty="0">
              <a:latin typeface="Calibri" panose="020F0502020204030204" pitchFamily="34" charset="0"/>
              <a:ea typeface="Calibri" panose="020F0502020204030204" pitchFamily="34" charset="0"/>
              <a:cs typeface="Calibri" panose="020F0502020204030204" pitchFamily="34" charset="0"/>
            </a:endParaRPr>
          </a:p>
          <a:p>
            <a:pPr marL="457200" marR="0" indent="-457200" fontAlgn="base">
              <a:spcBef>
                <a:spcPts val="0"/>
              </a:spcBef>
              <a:spcAft>
                <a:spcPts val="0"/>
              </a:spcAft>
              <a:buFont typeface="+mj-lt"/>
              <a:buAutoNum type="arabicPeriod"/>
            </a:pPr>
            <a:r>
              <a:rPr lang="en-US" dirty="0">
                <a:effectLst/>
                <a:latin typeface="Calibri" panose="020F0502020204030204" pitchFamily="34" charset="0"/>
                <a:ea typeface="Calibri" panose="020F0502020204030204" pitchFamily="34" charset="0"/>
                <a:cs typeface="Calibri" panose="020F0502020204030204" pitchFamily="34" charset="0"/>
              </a:rPr>
              <a:t>The post commander, quartermaster, and adjutant must sign into the dept email and send 1 email to </a:t>
            </a:r>
            <a:r>
              <a:rPr lang="en-US"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gadams@vfwva.org</a:t>
            </a:r>
            <a:r>
              <a:rPr lang="en-US" dirty="0">
                <a:effectLst/>
                <a:latin typeface="Calibri" panose="020F0502020204030204" pitchFamily="34" charset="0"/>
                <a:ea typeface="Calibri" panose="020F0502020204030204" pitchFamily="34" charset="0"/>
                <a:cs typeface="Calibri" panose="020F0502020204030204" pitchFamily="34" charset="0"/>
              </a:rPr>
              <a:t> no later than Sept 16</a:t>
            </a:r>
            <a:r>
              <a:rPr lang="en-US" baseline="30000" dirty="0">
                <a:effectLst/>
                <a:latin typeface="Calibri" panose="020F0502020204030204" pitchFamily="34" charset="0"/>
                <a:ea typeface="Calibri" panose="020F0502020204030204" pitchFamily="34" charset="0"/>
                <a:cs typeface="Calibri" panose="020F0502020204030204" pitchFamily="34" charset="0"/>
              </a:rPr>
              <a:t>th,</a:t>
            </a:r>
            <a:r>
              <a:rPr lang="en-US" dirty="0">
                <a:effectLst/>
                <a:latin typeface="Calibri" panose="020F0502020204030204" pitchFamily="34" charset="0"/>
                <a:ea typeface="Calibri" panose="020F0502020204030204" pitchFamily="34" charset="0"/>
                <a:cs typeface="Calibri" panose="020F0502020204030204" pitchFamily="34" charset="0"/>
              </a:rPr>
              <a:t> 2023. </a:t>
            </a:r>
          </a:p>
          <a:p>
            <a:pPr marL="457200" indent="-457200" fontAlgn="base">
              <a:spcBef>
                <a:spcPts val="0"/>
              </a:spcBef>
              <a:buFont typeface="+mj-lt"/>
              <a:buAutoNum type="arabicPeriod"/>
            </a:pPr>
            <a:endParaRPr lang="en-US" dirty="0">
              <a:latin typeface="Calibri" panose="020F0502020204030204" pitchFamily="34" charset="0"/>
              <a:ea typeface="Calibri" panose="020F0502020204030204" pitchFamily="34" charset="0"/>
              <a:cs typeface="Calibri" panose="020F0502020204030204" pitchFamily="34" charset="0"/>
            </a:endParaRPr>
          </a:p>
          <a:p>
            <a:pPr marL="457200" indent="-457200" fontAlgn="base">
              <a:spcBef>
                <a:spcPts val="0"/>
              </a:spcBef>
              <a:buFont typeface="+mj-lt"/>
              <a:buAutoNum type="arabicPeriod"/>
            </a:pPr>
            <a:r>
              <a:rPr lang="en-US" dirty="0">
                <a:effectLst/>
                <a:latin typeface="Calibri" panose="020F0502020204030204" pitchFamily="34" charset="0"/>
                <a:ea typeface="Calibri" panose="020F0502020204030204" pitchFamily="34" charset="0"/>
                <a:cs typeface="Calibri" panose="020F0502020204030204" pitchFamily="34" charset="0"/>
              </a:rPr>
              <a:t>At least one of the following must attend each district meeting: post </a:t>
            </a:r>
            <a:r>
              <a:rPr lang="en-US" dirty="0">
                <a:latin typeface="Calibri" panose="020F0502020204030204" pitchFamily="34" charset="0"/>
                <a:ea typeface="Calibri" panose="020F0502020204030204" pitchFamily="34" charset="0"/>
                <a:cs typeface="Calibri" panose="020F0502020204030204" pitchFamily="34" charset="0"/>
              </a:rPr>
              <a:t>c</a:t>
            </a:r>
            <a:r>
              <a:rPr lang="en-US" dirty="0">
                <a:effectLst/>
                <a:latin typeface="Calibri" panose="020F0502020204030204" pitchFamily="34" charset="0"/>
                <a:ea typeface="Calibri" panose="020F0502020204030204" pitchFamily="34" charset="0"/>
                <a:cs typeface="Calibri" panose="020F0502020204030204" pitchFamily="34" charset="0"/>
              </a:rPr>
              <a:t>ommander, senior </a:t>
            </a:r>
            <a:r>
              <a:rPr lang="en-US" dirty="0">
                <a:latin typeface="Calibri" panose="020F0502020204030204" pitchFamily="34" charset="0"/>
                <a:ea typeface="Calibri" panose="020F0502020204030204" pitchFamily="34" charset="0"/>
                <a:cs typeface="Calibri" panose="020F0502020204030204" pitchFamily="34" charset="0"/>
              </a:rPr>
              <a:t>v</a:t>
            </a:r>
            <a:r>
              <a:rPr lang="en-US" dirty="0">
                <a:effectLst/>
                <a:latin typeface="Calibri" panose="020F0502020204030204" pitchFamily="34" charset="0"/>
                <a:ea typeface="Calibri" panose="020F0502020204030204" pitchFamily="34" charset="0"/>
                <a:cs typeface="Calibri" panose="020F0502020204030204" pitchFamily="34" charset="0"/>
              </a:rPr>
              <a:t>ice </a:t>
            </a:r>
            <a:r>
              <a:rPr lang="en-US" dirty="0">
                <a:latin typeface="Calibri" panose="020F0502020204030204" pitchFamily="34" charset="0"/>
                <a:ea typeface="Calibri" panose="020F0502020204030204" pitchFamily="34" charset="0"/>
                <a:cs typeface="Calibri" panose="020F0502020204030204" pitchFamily="34" charset="0"/>
              </a:rPr>
              <a:t>c</a:t>
            </a:r>
            <a:r>
              <a:rPr lang="en-US" dirty="0">
                <a:effectLst/>
                <a:latin typeface="Calibri" panose="020F0502020204030204" pitchFamily="34" charset="0"/>
                <a:ea typeface="Calibri" panose="020F0502020204030204" pitchFamily="34" charset="0"/>
                <a:cs typeface="Calibri" panose="020F0502020204030204" pitchFamily="34" charset="0"/>
              </a:rPr>
              <a:t>ommander, junior </a:t>
            </a:r>
            <a:r>
              <a:rPr lang="en-US" dirty="0">
                <a:latin typeface="Calibri" panose="020F0502020204030204" pitchFamily="34" charset="0"/>
                <a:ea typeface="Calibri" panose="020F0502020204030204" pitchFamily="34" charset="0"/>
                <a:cs typeface="Calibri" panose="020F0502020204030204" pitchFamily="34" charset="0"/>
              </a:rPr>
              <a:t>v</a:t>
            </a:r>
            <a:r>
              <a:rPr lang="en-US" dirty="0">
                <a:effectLst/>
                <a:latin typeface="Calibri" panose="020F0502020204030204" pitchFamily="34" charset="0"/>
                <a:ea typeface="Calibri" panose="020F0502020204030204" pitchFamily="34" charset="0"/>
                <a:cs typeface="Calibri" panose="020F0502020204030204" pitchFamily="34" charset="0"/>
              </a:rPr>
              <a:t>ice </a:t>
            </a:r>
            <a:r>
              <a:rPr lang="en-US" dirty="0">
                <a:latin typeface="Calibri" panose="020F0502020204030204" pitchFamily="34" charset="0"/>
                <a:ea typeface="Calibri" panose="020F0502020204030204" pitchFamily="34" charset="0"/>
                <a:cs typeface="Calibri" panose="020F0502020204030204" pitchFamily="34" charset="0"/>
              </a:rPr>
              <a:t>c</a:t>
            </a:r>
            <a:r>
              <a:rPr lang="en-US" dirty="0">
                <a:effectLst/>
                <a:latin typeface="Calibri" panose="020F0502020204030204" pitchFamily="34" charset="0"/>
                <a:ea typeface="Calibri" panose="020F0502020204030204" pitchFamily="34" charset="0"/>
                <a:cs typeface="Calibri" panose="020F0502020204030204" pitchFamily="34" charset="0"/>
              </a:rPr>
              <a:t>ommander, quartermaster or adjutant. </a:t>
            </a:r>
          </a:p>
          <a:p>
            <a:pPr marL="0" indent="0" fontAlgn="base">
              <a:spcBef>
                <a:spcPts val="0"/>
              </a:spcBef>
              <a:buNone/>
            </a:pPr>
            <a:endParaRPr lang="en-US" sz="1800" dirty="0">
              <a:effectLst/>
              <a:latin typeface="Times New Roman" panose="02020603050405020304" pitchFamily="18" charset="0"/>
              <a:ea typeface="Times New Roman" panose="02020603050405020304" pitchFamily="18" charset="0"/>
            </a:endParaRPr>
          </a:p>
          <a:p>
            <a:pPr marL="0" marR="0" indent="0" fontAlgn="base">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5337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ABAF3-65EC-6F24-1ADF-4D215B9E67F1}"/>
              </a:ext>
            </a:extLst>
          </p:cNvPr>
          <p:cNvSpPr>
            <a:spLocks noGrp="1"/>
          </p:cNvSpPr>
          <p:nvPr>
            <p:ph type="title"/>
          </p:nvPr>
        </p:nvSpPr>
        <p:spPr/>
        <p:txBody>
          <a:bodyPr/>
          <a:lstStyle/>
          <a:p>
            <a:r>
              <a:rPr lang="en-US" dirty="0"/>
              <a:t>The VFW Application</a:t>
            </a:r>
          </a:p>
        </p:txBody>
      </p:sp>
      <p:sp>
        <p:nvSpPr>
          <p:cNvPr id="3" name="Content Placeholder 2">
            <a:extLst>
              <a:ext uri="{FF2B5EF4-FFF2-40B4-BE49-F238E27FC236}">
                <a16:creationId xmlns:a16="http://schemas.microsoft.com/office/drawing/2014/main" id="{EEF141C4-85C5-F209-ADC2-5746F81E90B4}"/>
              </a:ext>
            </a:extLst>
          </p:cNvPr>
          <p:cNvSpPr>
            <a:spLocks noGrp="1"/>
          </p:cNvSpPr>
          <p:nvPr>
            <p:ph idx="1"/>
          </p:nvPr>
        </p:nvSpPr>
        <p:spPr/>
        <p:txBody>
          <a:bodyPr/>
          <a:lstStyle/>
          <a:p>
            <a:r>
              <a:rPr lang="en-US" sz="2800" dirty="0"/>
              <a:t>Why are we continuing to bring this up?</a:t>
            </a:r>
          </a:p>
          <a:p>
            <a:endParaRPr lang="en-US" dirty="0"/>
          </a:p>
          <a:p>
            <a:pPr lvl="1"/>
            <a:r>
              <a:rPr lang="en-US" dirty="0"/>
              <a:t>Too many applications are received incomplete.</a:t>
            </a:r>
          </a:p>
          <a:p>
            <a:pPr lvl="1"/>
            <a:endParaRPr lang="en-US" dirty="0"/>
          </a:p>
          <a:p>
            <a:pPr lvl="1"/>
            <a:r>
              <a:rPr lang="en-US" dirty="0"/>
              <a:t>So here are some tips…</a:t>
            </a:r>
          </a:p>
          <a:p>
            <a:pPr lvl="1"/>
            <a:endParaRPr lang="en-US" dirty="0"/>
          </a:p>
          <a:p>
            <a:pPr lvl="1"/>
            <a:r>
              <a:rPr lang="en-US" dirty="0"/>
              <a:t>Make your Quartermaster happy!</a:t>
            </a:r>
          </a:p>
        </p:txBody>
      </p:sp>
    </p:spTree>
    <p:extLst>
      <p:ext uri="{BB962C8B-B14F-4D97-AF65-F5344CB8AC3E}">
        <p14:creationId xmlns:p14="http://schemas.microsoft.com/office/powerpoint/2010/main" val="143751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 on table">
            <a:extLst>
              <a:ext uri="{FF2B5EF4-FFF2-40B4-BE49-F238E27FC236}">
                <a16:creationId xmlns:a16="http://schemas.microsoft.com/office/drawing/2014/main" id="{CF49C953-63C3-1569-2B36-A18FB6AF210D}"/>
              </a:ext>
            </a:extLst>
          </p:cNvPr>
          <p:cNvPicPr>
            <a:picLocks noChangeAspect="1"/>
          </p:cNvPicPr>
          <p:nvPr/>
        </p:nvPicPr>
        <p:blipFill rotWithShape="1">
          <a:blip r:embed="rId3">
            <a:alphaModFix amt="30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32AF028B-E9F8-059D-BD3A-14262F3671E2}"/>
              </a:ext>
            </a:extLst>
          </p:cNvPr>
          <p:cNvSpPr>
            <a:spLocks noGrp="1"/>
          </p:cNvSpPr>
          <p:nvPr>
            <p:ph type="title"/>
          </p:nvPr>
        </p:nvSpPr>
        <p:spPr>
          <a:xfrm>
            <a:off x="-1" y="272004"/>
            <a:ext cx="12191979" cy="1293028"/>
          </a:xfrm>
        </p:spPr>
        <p:txBody>
          <a:bodyPr>
            <a:normAutofit/>
          </a:bodyPr>
          <a:lstStyle/>
          <a:p>
            <a:pPr algn="ctr"/>
            <a:r>
              <a:rPr lang="en-US" sz="3600" b="1" dirty="0">
                <a:effectLst/>
                <a:latin typeface="Calibri" panose="020F0502020204030204" pitchFamily="34" charset="0"/>
                <a:ea typeface="Calibri" panose="020F0502020204030204" pitchFamily="34" charset="0"/>
                <a:cs typeface="Calibri" panose="020F0502020204030204" pitchFamily="34" charset="0"/>
              </a:rPr>
              <a:t>All State post Requirements</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AF0A6BB-17F1-B4FE-8FC2-FB6415A12999}"/>
              </a:ext>
            </a:extLst>
          </p:cNvPr>
          <p:cNvSpPr>
            <a:spLocks noGrp="1"/>
          </p:cNvSpPr>
          <p:nvPr>
            <p:ph idx="1"/>
          </p:nvPr>
        </p:nvSpPr>
        <p:spPr>
          <a:xfrm>
            <a:off x="685800" y="2194560"/>
            <a:ext cx="10820400" cy="4024125"/>
          </a:xfrm>
        </p:spPr>
        <p:txBody>
          <a:bodyPr>
            <a:normAutofit fontScale="92500" lnSpcReduction="10000"/>
          </a:bodyPr>
          <a:lstStyle/>
          <a:p>
            <a:pPr marL="457200" marR="0" indent="-457200" fontAlgn="base">
              <a:spcBef>
                <a:spcPts val="0"/>
              </a:spcBef>
              <a:spcAft>
                <a:spcPts val="0"/>
              </a:spcAft>
              <a:buFont typeface="+mj-lt"/>
              <a:buAutoNum type="arabicPeriod" startAt="6"/>
            </a:pPr>
            <a:r>
              <a:rPr lang="en-US" sz="2400" dirty="0">
                <a:effectLst/>
                <a:latin typeface="Calibri" panose="020F0502020204030204" pitchFamily="34" charset="0"/>
                <a:ea typeface="Calibri" panose="020F0502020204030204" pitchFamily="34" charset="0"/>
                <a:cs typeface="Calibri" panose="020F0502020204030204" pitchFamily="34" charset="0"/>
              </a:rPr>
              <a:t>The post commander, senior </a:t>
            </a:r>
            <a:r>
              <a:rPr lang="en-US" sz="2400" dirty="0">
                <a:latin typeface="Calibri" panose="020F0502020204030204" pitchFamily="34" charset="0"/>
                <a:ea typeface="Calibri" panose="020F0502020204030204" pitchFamily="34" charset="0"/>
                <a:cs typeface="Calibri" panose="020F0502020204030204" pitchFamily="34" charset="0"/>
              </a:rPr>
              <a:t>v</a:t>
            </a:r>
            <a:r>
              <a:rPr lang="en-US" sz="2400" dirty="0">
                <a:effectLst/>
                <a:latin typeface="Calibri" panose="020F0502020204030204" pitchFamily="34" charset="0"/>
                <a:ea typeface="Calibri" panose="020F0502020204030204" pitchFamily="34" charset="0"/>
                <a:cs typeface="Calibri" panose="020F0502020204030204" pitchFamily="34" charset="0"/>
              </a:rPr>
              <a:t>ice commander, </a:t>
            </a:r>
            <a:r>
              <a:rPr lang="en-US" sz="2400" dirty="0">
                <a:latin typeface="Calibri" panose="020F0502020204030204" pitchFamily="34" charset="0"/>
                <a:ea typeface="Calibri" panose="020F0502020204030204" pitchFamily="34" charset="0"/>
                <a:cs typeface="Calibri" panose="020F0502020204030204" pitchFamily="34" charset="0"/>
              </a:rPr>
              <a:t>j</a:t>
            </a:r>
            <a:r>
              <a:rPr lang="en-US" sz="2400" dirty="0">
                <a:effectLst/>
                <a:latin typeface="Calibri" panose="020F0502020204030204" pitchFamily="34" charset="0"/>
                <a:ea typeface="Calibri" panose="020F0502020204030204" pitchFamily="34" charset="0"/>
                <a:cs typeface="Calibri" panose="020F0502020204030204" pitchFamily="34" charset="0"/>
              </a:rPr>
              <a:t>unior </a:t>
            </a:r>
            <a:r>
              <a:rPr lang="en-US" sz="2400" dirty="0">
                <a:latin typeface="Calibri" panose="020F0502020204030204" pitchFamily="34" charset="0"/>
                <a:ea typeface="Calibri" panose="020F0502020204030204" pitchFamily="34" charset="0"/>
                <a:cs typeface="Calibri" panose="020F0502020204030204" pitchFamily="34" charset="0"/>
              </a:rPr>
              <a:t>v</a:t>
            </a:r>
            <a:r>
              <a:rPr lang="en-US" sz="2400" dirty="0">
                <a:effectLst/>
                <a:latin typeface="Calibri" panose="020F0502020204030204" pitchFamily="34" charset="0"/>
                <a:ea typeface="Calibri" panose="020F0502020204030204" pitchFamily="34" charset="0"/>
                <a:cs typeface="Calibri" panose="020F0502020204030204" pitchFamily="34" charset="0"/>
              </a:rPr>
              <a:t>ice commander, quartermaster or adjutant must attend the School of Instruction. </a:t>
            </a:r>
          </a:p>
          <a:p>
            <a:pPr marL="457200" marR="0" indent="-457200" fontAlgn="base">
              <a:spcBef>
                <a:spcPts val="0"/>
              </a:spcBef>
              <a:spcAft>
                <a:spcPts val="0"/>
              </a:spcAft>
              <a:buFont typeface="+mj-lt"/>
              <a:buAutoNum type="arabicPeriod" startAt="6"/>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fontAlgn="base">
              <a:spcBef>
                <a:spcPts val="0"/>
              </a:spcBef>
              <a:spcAft>
                <a:spcPts val="0"/>
              </a:spcAft>
              <a:buFont typeface="+mj-lt"/>
              <a:buAutoNum type="arabicPeriod" startAt="6"/>
            </a:pPr>
            <a:r>
              <a:rPr lang="en-US" sz="2400" dirty="0">
                <a:effectLst/>
                <a:latin typeface="Calibri" panose="020F0502020204030204" pitchFamily="34" charset="0"/>
                <a:ea typeface="Calibri" panose="020F0502020204030204" pitchFamily="34" charset="0"/>
                <a:cs typeface="Calibri" panose="020F0502020204030204" pitchFamily="34" charset="0"/>
              </a:rPr>
              <a:t>The post must send a post member to the State Recruiting School (preferably a member from the post recruiting team). </a:t>
            </a:r>
          </a:p>
          <a:p>
            <a:pPr marL="457200" marR="0" indent="-457200" fontAlgn="base">
              <a:spcBef>
                <a:spcPts val="0"/>
              </a:spcBef>
              <a:spcAft>
                <a:spcPts val="0"/>
              </a:spcAft>
              <a:buFont typeface="+mj-lt"/>
              <a:buAutoNum type="arabicPeriod" startAt="6"/>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914400" lvl="2" indent="0" fontAlgn="base">
              <a:spcBef>
                <a:spcPts val="0"/>
              </a:spcBef>
              <a:buNone/>
            </a:pPr>
            <a:r>
              <a:rPr lang="en-US" sz="2000"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Exceptions for the above two requirements </a:t>
            </a:r>
            <a:r>
              <a:rPr lang="en-US" sz="2000" dirty="0">
                <a:solidFill>
                  <a:srgbClr val="FFC000"/>
                </a:solidFill>
                <a:latin typeface="Calibri" panose="020F0502020204030204" pitchFamily="34" charset="0"/>
                <a:ea typeface="Calibri" panose="020F0502020204030204" pitchFamily="34" charset="0"/>
                <a:cs typeface="Calibri" panose="020F0502020204030204" pitchFamily="34" charset="0"/>
              </a:rPr>
              <a:t>may</a:t>
            </a:r>
            <a:r>
              <a:rPr lang="en-US" sz="2000"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 be made for extenuated circumstances but require advance approval by the Department </a:t>
            </a:r>
            <a:r>
              <a:rPr lang="en-US" sz="2000" dirty="0">
                <a:solidFill>
                  <a:srgbClr val="FFC000"/>
                </a:solidFill>
                <a:latin typeface="Calibri" panose="020F0502020204030204" pitchFamily="34" charset="0"/>
                <a:ea typeface="Calibri" panose="020F0502020204030204" pitchFamily="34" charset="0"/>
                <a:cs typeface="Calibri" panose="020F0502020204030204" pitchFamily="34" charset="0"/>
              </a:rPr>
              <a:t>Commander</a:t>
            </a:r>
            <a:r>
              <a:rPr lang="en-US" sz="2000"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 or Department Adjutant. </a:t>
            </a:r>
          </a:p>
          <a:p>
            <a:pPr marL="457200" lvl="1" indent="0" fontAlgn="base">
              <a:spcBef>
                <a:spcPts val="0"/>
              </a:spcBef>
              <a:buNone/>
            </a:pPr>
            <a:endParaRPr lang="en-US" sz="2400" dirty="0">
              <a:solidFill>
                <a:srgbClr val="FFC000"/>
              </a:solidFill>
              <a:latin typeface="Calibri" panose="020F0502020204030204" pitchFamily="34" charset="0"/>
              <a:ea typeface="Calibri" panose="020F0502020204030204" pitchFamily="34" charset="0"/>
              <a:cs typeface="Calibri" panose="020F0502020204030204" pitchFamily="34" charset="0"/>
            </a:endParaRPr>
          </a:p>
          <a:p>
            <a:pPr marL="457200" marR="0" indent="-457200" fontAlgn="base">
              <a:spcBef>
                <a:spcPts val="0"/>
              </a:spcBef>
              <a:spcAft>
                <a:spcPts val="0"/>
              </a:spcAft>
              <a:buFont typeface="+mj-lt"/>
              <a:buAutoNum type="arabicPeriod" startAt="6"/>
            </a:pPr>
            <a:r>
              <a:rPr lang="en-US" sz="2400" dirty="0">
                <a:effectLst/>
                <a:latin typeface="Calibri" panose="020F0502020204030204" pitchFamily="34" charset="0"/>
                <a:ea typeface="Calibri" panose="020F0502020204030204" pitchFamily="34" charset="0"/>
                <a:cs typeface="Calibri" panose="020F0502020204030204" pitchFamily="34" charset="0"/>
              </a:rPr>
              <a:t>All Audit Reports must be turned into State Headquarters as required by Section 218 of the National By-Laws and Manual of Procedure. Posts may not have more than one late report out of the four required. </a:t>
            </a:r>
          </a:p>
          <a:p>
            <a:pPr marL="457200" marR="0" indent="-457200" fontAlgn="base">
              <a:spcBef>
                <a:spcPts val="0"/>
              </a:spcBef>
              <a:spcAft>
                <a:spcPts val="0"/>
              </a:spcAft>
              <a:buFont typeface="+mj-lt"/>
              <a:buAutoNum type="arabicPeriod" startAt="6"/>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fontAlgn="base">
              <a:spcBef>
                <a:spcPts val="0"/>
              </a:spcBef>
              <a:spcAft>
                <a:spcPts val="0"/>
              </a:spcAft>
              <a:buFont typeface="+mj-lt"/>
              <a:buAutoNum type="arabicPeriod" startAt="6"/>
            </a:pPr>
            <a:r>
              <a:rPr lang="en-US" sz="2400" dirty="0">
                <a:effectLst/>
                <a:latin typeface="Calibri" panose="020F0502020204030204" pitchFamily="34" charset="0"/>
                <a:ea typeface="Calibri" panose="020F0502020204030204" pitchFamily="34" charset="0"/>
                <a:cs typeface="Calibri" panose="020F0502020204030204" pitchFamily="34" charset="0"/>
              </a:rPr>
              <a:t>The post must purchase 500 Buddy Poppies per 100 members or fraction thereof. </a:t>
            </a:r>
          </a:p>
          <a:p>
            <a:pPr marL="0" marR="0" indent="0" fontAlgn="base">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9354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 on table">
            <a:extLst>
              <a:ext uri="{FF2B5EF4-FFF2-40B4-BE49-F238E27FC236}">
                <a16:creationId xmlns:a16="http://schemas.microsoft.com/office/drawing/2014/main" id="{CF49C953-63C3-1569-2B36-A18FB6AF210D}"/>
              </a:ext>
            </a:extLst>
          </p:cNvPr>
          <p:cNvPicPr>
            <a:picLocks noChangeAspect="1"/>
          </p:cNvPicPr>
          <p:nvPr/>
        </p:nvPicPr>
        <p:blipFill rotWithShape="1">
          <a:blip r:embed="rId3">
            <a:alphaModFix amt="30000"/>
          </a:blip>
          <a:srcRect b="15730"/>
          <a:stretch/>
        </p:blipFill>
        <p:spPr>
          <a:xfrm>
            <a:off x="20" y="0"/>
            <a:ext cx="12191980" cy="6857990"/>
          </a:xfrm>
          <a:prstGeom prst="rect">
            <a:avLst/>
          </a:prstGeom>
        </p:spPr>
      </p:pic>
      <p:sp>
        <p:nvSpPr>
          <p:cNvPr id="2" name="Title 1">
            <a:extLst>
              <a:ext uri="{FF2B5EF4-FFF2-40B4-BE49-F238E27FC236}">
                <a16:creationId xmlns:a16="http://schemas.microsoft.com/office/drawing/2014/main" id="{32AF028B-E9F8-059D-BD3A-14262F3671E2}"/>
              </a:ext>
            </a:extLst>
          </p:cNvPr>
          <p:cNvSpPr>
            <a:spLocks noGrp="1"/>
          </p:cNvSpPr>
          <p:nvPr>
            <p:ph type="title"/>
          </p:nvPr>
        </p:nvSpPr>
        <p:spPr>
          <a:xfrm>
            <a:off x="0" y="282052"/>
            <a:ext cx="12191980" cy="1293028"/>
          </a:xfrm>
        </p:spPr>
        <p:txBody>
          <a:bodyPr>
            <a:normAutofit/>
          </a:bodyPr>
          <a:lstStyle/>
          <a:p>
            <a:pPr algn="ctr"/>
            <a:r>
              <a:rPr lang="en-US" sz="3600" b="1" dirty="0">
                <a:effectLst/>
                <a:latin typeface="Calibri" panose="020F0502020204030204" pitchFamily="34" charset="0"/>
                <a:ea typeface="Calibri" panose="020F0502020204030204" pitchFamily="34" charset="0"/>
                <a:cs typeface="Calibri" panose="020F0502020204030204" pitchFamily="34" charset="0"/>
              </a:rPr>
              <a:t>All State post Requirements</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AF0A6BB-17F1-B4FE-8FC2-FB6415A12999}"/>
              </a:ext>
            </a:extLst>
          </p:cNvPr>
          <p:cNvSpPr>
            <a:spLocks noGrp="1"/>
          </p:cNvSpPr>
          <p:nvPr>
            <p:ph idx="1"/>
          </p:nvPr>
        </p:nvSpPr>
        <p:spPr>
          <a:xfrm>
            <a:off x="685800" y="2194560"/>
            <a:ext cx="10820400" cy="4024125"/>
          </a:xfrm>
        </p:spPr>
        <p:txBody>
          <a:bodyPr>
            <a:normAutofit fontScale="92500" lnSpcReduction="10000"/>
          </a:bodyPr>
          <a:lstStyle/>
          <a:p>
            <a:pPr marL="0" marR="0" indent="0" fontAlgn="base">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457200" marR="0" indent="-457200" fontAlgn="base">
              <a:spcBef>
                <a:spcPts val="0"/>
              </a:spcBef>
              <a:spcAft>
                <a:spcPts val="0"/>
              </a:spcAft>
              <a:buFont typeface="+mj-lt"/>
              <a:buAutoNum type="arabicPeriod" startAt="10"/>
            </a:pPr>
            <a:r>
              <a:rPr lang="en-US" sz="2400" dirty="0">
                <a:effectLst/>
                <a:latin typeface="Calibri" panose="020F0502020204030204" pitchFamily="34" charset="0"/>
                <a:ea typeface="Calibri" panose="020F0502020204030204" pitchFamily="34" charset="0"/>
                <a:cs typeface="Calibri" panose="020F0502020204030204" pitchFamily="34" charset="0"/>
              </a:rPr>
              <a:t>The post must donate to the Department Virginia Veterans Foundation (VVF) posts with: </a:t>
            </a:r>
          </a:p>
          <a:p>
            <a:pPr lvl="2" fontAlgn="base">
              <a:spcBef>
                <a:spcPts val="0"/>
              </a:spcBef>
            </a:pPr>
            <a:r>
              <a:rPr lang="en-US" sz="2200" dirty="0">
                <a:effectLst/>
                <a:latin typeface="Calibri" panose="020F0502020204030204" pitchFamily="34" charset="0"/>
                <a:ea typeface="Calibri" panose="020F0502020204030204" pitchFamily="34" charset="0"/>
                <a:cs typeface="Calibri" panose="020F0502020204030204" pitchFamily="34" charset="0"/>
              </a:rPr>
              <a:t>99 members or less - $50</a:t>
            </a:r>
          </a:p>
          <a:p>
            <a:pPr lvl="2" fontAlgn="base">
              <a:spcBef>
                <a:spcPts val="0"/>
              </a:spcBef>
            </a:pPr>
            <a:r>
              <a:rPr lang="en-US" sz="2200" dirty="0">
                <a:effectLst/>
                <a:latin typeface="Calibri" panose="020F0502020204030204" pitchFamily="34" charset="0"/>
                <a:ea typeface="Calibri" panose="020F0502020204030204" pitchFamily="34" charset="0"/>
                <a:cs typeface="Calibri" panose="020F0502020204030204" pitchFamily="34" charset="0"/>
              </a:rPr>
              <a:t>100 to 399 members - $75 </a:t>
            </a:r>
          </a:p>
          <a:p>
            <a:pPr lvl="2" fontAlgn="base">
              <a:spcBef>
                <a:spcPts val="0"/>
              </a:spcBef>
            </a:pPr>
            <a:r>
              <a:rPr lang="en-US" sz="2200" dirty="0">
                <a:effectLst/>
                <a:latin typeface="Calibri" panose="020F0502020204030204" pitchFamily="34" charset="0"/>
                <a:ea typeface="Calibri" panose="020F0502020204030204" pitchFamily="34" charset="0"/>
                <a:cs typeface="Calibri" panose="020F0502020204030204" pitchFamily="34" charset="0"/>
              </a:rPr>
              <a:t>400 or more members - $100 </a:t>
            </a:r>
          </a:p>
          <a:p>
            <a:pPr lvl="1" fontAlgn="base">
              <a:spcBef>
                <a:spcPts val="0"/>
              </a:spcBef>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lvl="2" fontAlgn="base">
              <a:spcBef>
                <a:spcPts val="0"/>
              </a:spcBef>
            </a:pPr>
            <a:r>
              <a:rPr lang="en-US" sz="2200" dirty="0">
                <a:solidFill>
                  <a:srgbClr val="FFC000"/>
                </a:solidFill>
                <a:latin typeface="Calibri" panose="020F0502020204030204" pitchFamily="34" charset="0"/>
                <a:ea typeface="Calibri" panose="020F0502020204030204" pitchFamily="34" charset="0"/>
                <a:cs typeface="Calibri" panose="020F0502020204030204" pitchFamily="34" charset="0"/>
              </a:rPr>
              <a:t>NOTE: Donations to the VVF qualify as Use of Proceeds for charitable gaming.</a:t>
            </a:r>
            <a:endParaRPr lang="en-US" sz="2200" dirty="0">
              <a:solidFill>
                <a:srgbClr val="FFC000"/>
              </a:solidFill>
              <a:effectLst/>
              <a:latin typeface="Calibri" panose="020F0502020204030204" pitchFamily="34" charset="0"/>
              <a:ea typeface="Calibri" panose="020F0502020204030204" pitchFamily="34" charset="0"/>
              <a:cs typeface="Calibri" panose="020F0502020204030204" pitchFamily="34" charset="0"/>
            </a:endParaRPr>
          </a:p>
          <a:p>
            <a:pPr marL="457200" lvl="1" indent="0" fontAlgn="base">
              <a:spcBef>
                <a:spcPts val="0"/>
              </a:spcBef>
              <a:buNone/>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457200" marR="0" lvl="0" indent="-457200" fontAlgn="base">
              <a:spcBef>
                <a:spcPts val="0"/>
              </a:spcBef>
              <a:spcAft>
                <a:spcPts val="0"/>
              </a:spcAft>
              <a:buFont typeface="+mj-lt"/>
              <a:buAutoNum type="arabicPeriod" startAt="6"/>
            </a:pPr>
            <a:r>
              <a:rPr lang="en-US" sz="2400" dirty="0">
                <a:effectLst/>
                <a:latin typeface="Calibri" panose="020F0502020204030204" pitchFamily="34" charset="0"/>
                <a:ea typeface="Calibri" panose="020F0502020204030204" pitchFamily="34" charset="0"/>
                <a:cs typeface="Calibri" panose="020F0502020204030204" pitchFamily="34" charset="0"/>
              </a:rPr>
              <a:t>The post must have submitted the following reports </a:t>
            </a:r>
            <a:r>
              <a:rPr lang="en-US" sz="2400" b="1" u="sng"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once a quarter</a:t>
            </a:r>
            <a:r>
              <a:rPr lang="en-US" sz="2400"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by Sept 30, 2023, Dec 31, 2023, Mar 31, 2024, and June 30, 2024.</a:t>
            </a:r>
          </a:p>
          <a:p>
            <a:pPr lvl="2" fontAlgn="base">
              <a:spcBef>
                <a:spcPts val="0"/>
              </a:spcBef>
            </a:pPr>
            <a:r>
              <a:rPr lang="en-US" sz="2200" dirty="0">
                <a:effectLst/>
                <a:latin typeface="Calibri" panose="020F0502020204030204" pitchFamily="34" charset="0"/>
                <a:ea typeface="Calibri" panose="020F0502020204030204" pitchFamily="34" charset="0"/>
                <a:cs typeface="Calibri" panose="020F0502020204030204" pitchFamily="34" charset="0"/>
              </a:rPr>
              <a:t>Hospital Report </a:t>
            </a:r>
          </a:p>
          <a:p>
            <a:pPr lvl="2" fontAlgn="base">
              <a:spcBef>
                <a:spcPts val="0"/>
              </a:spcBef>
            </a:pPr>
            <a:r>
              <a:rPr lang="en-US" sz="2200" dirty="0">
                <a:effectLst/>
                <a:latin typeface="Calibri" panose="020F0502020204030204" pitchFamily="34" charset="0"/>
                <a:ea typeface="Calibri" panose="020F0502020204030204" pitchFamily="34" charset="0"/>
                <a:cs typeface="Calibri" panose="020F0502020204030204" pitchFamily="34" charset="0"/>
              </a:rPr>
              <a:t>Americanism Report </a:t>
            </a:r>
          </a:p>
          <a:p>
            <a:pPr lvl="2" fontAlgn="base">
              <a:spcBef>
                <a:spcPts val="0"/>
              </a:spcBef>
            </a:pPr>
            <a:r>
              <a:rPr lang="en-US" sz="2200" dirty="0">
                <a:effectLst/>
                <a:latin typeface="Calibri" panose="020F0502020204030204" pitchFamily="34" charset="0"/>
                <a:ea typeface="Calibri" panose="020F0502020204030204" pitchFamily="34" charset="0"/>
                <a:cs typeface="Calibri" panose="020F0502020204030204" pitchFamily="34" charset="0"/>
              </a:rPr>
              <a:t>Community Activities Report </a:t>
            </a:r>
          </a:p>
          <a:p>
            <a:pPr lvl="2" fontAlgn="base">
              <a:spcBef>
                <a:spcPts val="0"/>
              </a:spcBef>
            </a:pPr>
            <a:r>
              <a:rPr lang="en-US" sz="2200" dirty="0">
                <a:effectLst/>
                <a:latin typeface="Calibri" panose="020F0502020204030204" pitchFamily="34" charset="0"/>
                <a:ea typeface="Calibri" panose="020F0502020204030204" pitchFamily="34" charset="0"/>
                <a:cs typeface="Calibri" panose="020F0502020204030204" pitchFamily="34" charset="0"/>
              </a:rPr>
              <a:t>Safety Report </a:t>
            </a:r>
          </a:p>
          <a:p>
            <a:pPr lvl="2" fontAlgn="base">
              <a:spcBef>
                <a:spcPts val="0"/>
              </a:spcBef>
            </a:pPr>
            <a:r>
              <a:rPr lang="en-US" sz="2200" dirty="0">
                <a:effectLst/>
                <a:latin typeface="Calibri" panose="020F0502020204030204" pitchFamily="34" charset="0"/>
                <a:ea typeface="Calibri" panose="020F0502020204030204" pitchFamily="34" charset="0"/>
                <a:cs typeface="Calibri" panose="020F0502020204030204" pitchFamily="34" charset="0"/>
              </a:rPr>
              <a:t>Youth Activities Report </a:t>
            </a:r>
          </a:p>
          <a:p>
            <a:pPr marL="457200" lvl="1" indent="0" fontAlgn="base">
              <a:spcBef>
                <a:spcPts val="0"/>
              </a:spcBef>
              <a:buNone/>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615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 on table">
            <a:extLst>
              <a:ext uri="{FF2B5EF4-FFF2-40B4-BE49-F238E27FC236}">
                <a16:creationId xmlns:a16="http://schemas.microsoft.com/office/drawing/2014/main" id="{CF49C953-63C3-1569-2B36-A18FB6AF210D}"/>
              </a:ext>
            </a:extLst>
          </p:cNvPr>
          <p:cNvPicPr>
            <a:picLocks noChangeAspect="1"/>
          </p:cNvPicPr>
          <p:nvPr/>
        </p:nvPicPr>
        <p:blipFill rotWithShape="1">
          <a:blip r:embed="rId2">
            <a:alphaModFix amt="30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32AF028B-E9F8-059D-BD3A-14262F3671E2}"/>
              </a:ext>
            </a:extLst>
          </p:cNvPr>
          <p:cNvSpPr>
            <a:spLocks noGrp="1"/>
          </p:cNvSpPr>
          <p:nvPr>
            <p:ph type="title"/>
          </p:nvPr>
        </p:nvSpPr>
        <p:spPr>
          <a:xfrm>
            <a:off x="-1" y="282056"/>
            <a:ext cx="12191979" cy="1293028"/>
          </a:xfrm>
        </p:spPr>
        <p:txBody>
          <a:bodyPr>
            <a:normAutofit/>
          </a:bodyPr>
          <a:lstStyle/>
          <a:p>
            <a:pPr algn="ctr"/>
            <a:r>
              <a:rPr lang="en-US" sz="3600" b="1" dirty="0">
                <a:effectLst/>
                <a:latin typeface="Calibri" panose="020F0502020204030204" pitchFamily="34" charset="0"/>
                <a:ea typeface="Calibri" panose="020F0502020204030204" pitchFamily="34" charset="0"/>
                <a:cs typeface="Calibri" panose="020F0502020204030204" pitchFamily="34" charset="0"/>
              </a:rPr>
              <a:t>All State post Requirements</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AF0A6BB-17F1-B4FE-8FC2-FB6415A12999}"/>
              </a:ext>
            </a:extLst>
          </p:cNvPr>
          <p:cNvSpPr>
            <a:spLocks noGrp="1"/>
          </p:cNvSpPr>
          <p:nvPr>
            <p:ph idx="1"/>
          </p:nvPr>
        </p:nvSpPr>
        <p:spPr>
          <a:xfrm>
            <a:off x="685800" y="2194560"/>
            <a:ext cx="10820400" cy="4024125"/>
          </a:xfrm>
        </p:spPr>
        <p:txBody>
          <a:bodyPr>
            <a:normAutofit fontScale="92500" lnSpcReduction="20000"/>
          </a:bodyPr>
          <a:lstStyle/>
          <a:p>
            <a:pPr marL="457200" marR="0" indent="-457200" fontAlgn="base">
              <a:spcBef>
                <a:spcPts val="0"/>
              </a:spcBef>
              <a:spcAft>
                <a:spcPts val="0"/>
              </a:spcAft>
              <a:buFont typeface="+mj-lt"/>
              <a:buAutoNum type="arabicPeriod" startAt="12"/>
            </a:pPr>
            <a:r>
              <a:rPr lang="en-US" sz="2400" dirty="0">
                <a:effectLst/>
                <a:latin typeface="Calibri" panose="020F0502020204030204" pitchFamily="34" charset="0"/>
                <a:ea typeface="Calibri" panose="020F0502020204030204" pitchFamily="34" charset="0"/>
                <a:cs typeface="Calibri" panose="020F0502020204030204" pitchFamily="34" charset="0"/>
              </a:rPr>
              <a:t>The post must participate in at least 2 of the 3 following programs:</a:t>
            </a:r>
          </a:p>
          <a:p>
            <a:pPr marL="0" marR="0" indent="0" fontAlgn="base">
              <a:spcBef>
                <a:spcPts val="0"/>
              </a:spcBef>
              <a:spcAft>
                <a:spcPts val="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 </a:t>
            </a:r>
          </a:p>
          <a:p>
            <a:pPr lvl="1" fontAlgn="base">
              <a:spcBef>
                <a:spcPts val="0"/>
              </a:spcBef>
            </a:pPr>
            <a:r>
              <a:rPr lang="en-US" sz="2400" dirty="0">
                <a:effectLst/>
                <a:latin typeface="Calibri" panose="020F0502020204030204" pitchFamily="34" charset="0"/>
                <a:ea typeface="Calibri" panose="020F0502020204030204" pitchFamily="34" charset="0"/>
                <a:cs typeface="Calibri" panose="020F0502020204030204" pitchFamily="34" charset="0"/>
              </a:rPr>
              <a:t>Voice of Democracy Program (must submit a student to the district level for district judging). Entries must be turned into the post by Tuesday October 31, 2023. post must submit to the district no later than Wednesday, November 15, 2023. </a:t>
            </a:r>
          </a:p>
          <a:p>
            <a:pPr lvl="1" fontAlgn="base">
              <a:spcBef>
                <a:spcPts val="0"/>
              </a:spcBef>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lvl="1" fontAlgn="base">
              <a:spcBef>
                <a:spcPts val="0"/>
              </a:spcBef>
            </a:pPr>
            <a:r>
              <a:rPr lang="en-US" sz="2400" dirty="0">
                <a:effectLst/>
                <a:latin typeface="Calibri" panose="020F0502020204030204" pitchFamily="34" charset="0"/>
                <a:ea typeface="Calibri" panose="020F0502020204030204" pitchFamily="34" charset="0"/>
                <a:cs typeface="Calibri" panose="020F0502020204030204" pitchFamily="34" charset="0"/>
              </a:rPr>
              <a:t>Patriot’s Pen Program (must submit a student to the district level for district judging). Entries must be turned into the post by Tuesday October 31, 2023. post must submit to the district no later than Wednesday, November 15, 2023. </a:t>
            </a:r>
          </a:p>
          <a:p>
            <a:pPr lvl="1" fontAlgn="base">
              <a:spcBef>
                <a:spcPts val="0"/>
              </a:spcBef>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lvl="1" fontAlgn="base">
              <a:spcBef>
                <a:spcPts val="0"/>
              </a:spcBef>
            </a:pPr>
            <a:r>
              <a:rPr lang="en-US" sz="2400" dirty="0">
                <a:effectLst/>
                <a:latin typeface="Calibri" panose="020F0502020204030204" pitchFamily="34" charset="0"/>
                <a:ea typeface="Calibri" panose="020F0502020204030204" pitchFamily="34" charset="0"/>
                <a:cs typeface="Calibri" panose="020F0502020204030204" pitchFamily="34" charset="0"/>
              </a:rPr>
              <a:t>Teacher of the Year Program (must submit at least one Teacher to the district Level for district judging) </a:t>
            </a:r>
          </a:p>
          <a:p>
            <a:pPr lvl="1" fontAlgn="base">
              <a:spcBef>
                <a:spcPts val="0"/>
              </a:spcBef>
            </a:pPr>
            <a:r>
              <a:rPr lang="en-US" sz="2400" dirty="0">
                <a:effectLst/>
                <a:latin typeface="Calibri" panose="020F0502020204030204" pitchFamily="34" charset="0"/>
                <a:ea typeface="Calibri" panose="020F0502020204030204" pitchFamily="34" charset="0"/>
                <a:cs typeface="Calibri" panose="020F0502020204030204" pitchFamily="34" charset="0"/>
              </a:rPr>
              <a:t> </a:t>
            </a:r>
          </a:p>
          <a:p>
            <a:pPr marL="457200" marR="0" indent="-457200" fontAlgn="base">
              <a:spcBef>
                <a:spcPts val="0"/>
              </a:spcBef>
              <a:spcAft>
                <a:spcPts val="0"/>
              </a:spcAft>
              <a:buFont typeface="+mj-lt"/>
              <a:buAutoNum type="arabicPeriod" startAt="12"/>
            </a:pPr>
            <a:r>
              <a:rPr lang="en-US" sz="2400" dirty="0">
                <a:effectLst/>
                <a:latin typeface="Calibri" panose="020F0502020204030204" pitchFamily="34" charset="0"/>
                <a:ea typeface="Calibri" panose="020F0502020204030204" pitchFamily="34" charset="0"/>
                <a:cs typeface="Calibri" panose="020F0502020204030204" pitchFamily="34" charset="0"/>
              </a:rPr>
              <a:t>The post must be at </a:t>
            </a:r>
            <a:r>
              <a:rPr lang="en-US"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102% on the </a:t>
            </a:r>
            <a:r>
              <a:rPr lang="en-US" sz="2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M</a:t>
            </a:r>
            <a:r>
              <a:rPr lang="en-US" sz="24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emstats</a:t>
            </a:r>
            <a:r>
              <a:rPr lang="en-US"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by June 30</a:t>
            </a:r>
            <a:r>
              <a:rPr lang="en-US" sz="2400" b="1" baseline="30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a:t>
            </a:r>
            <a:r>
              <a:rPr lang="en-US"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p>
          <a:p>
            <a:pPr marL="457200" marR="0" indent="-457200" fontAlgn="base">
              <a:spcBef>
                <a:spcPts val="0"/>
              </a:spcBef>
              <a:spcAft>
                <a:spcPts val="0"/>
              </a:spcAft>
              <a:buFont typeface="+mj-lt"/>
              <a:buAutoNum type="arabicPeriod" startAt="12"/>
            </a:pPr>
            <a:endParaRPr lang="en-US"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457200" marR="0" indent="-457200" fontAlgn="base">
              <a:spcBef>
                <a:spcPts val="0"/>
              </a:spcBef>
              <a:spcAft>
                <a:spcPts val="0"/>
              </a:spcAft>
              <a:buFont typeface="+mj-lt"/>
              <a:buAutoNum type="arabicPeriod" startAt="12"/>
            </a:pPr>
            <a:r>
              <a:rPr lang="en-US" sz="2400" b="1" u="sng" dirty="0">
                <a:effectLst/>
                <a:latin typeface="Calibri" panose="020F0502020204030204" pitchFamily="34" charset="0"/>
                <a:ea typeface="Calibri" panose="020F0502020204030204" pitchFamily="34" charset="0"/>
                <a:cs typeface="Calibri" panose="020F0502020204030204" pitchFamily="34" charset="0"/>
              </a:rPr>
              <a:t>You must recruit at least 1 new member.</a:t>
            </a:r>
            <a:r>
              <a:rPr lang="en-US" sz="2400" b="1"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marR="0" indent="0" fontAlgn="base">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019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 on table">
            <a:extLst>
              <a:ext uri="{FF2B5EF4-FFF2-40B4-BE49-F238E27FC236}">
                <a16:creationId xmlns:a16="http://schemas.microsoft.com/office/drawing/2014/main" id="{CF49C953-63C3-1569-2B36-A18FB6AF210D}"/>
              </a:ext>
            </a:extLst>
          </p:cNvPr>
          <p:cNvPicPr>
            <a:picLocks noChangeAspect="1"/>
          </p:cNvPicPr>
          <p:nvPr/>
        </p:nvPicPr>
        <p:blipFill rotWithShape="1">
          <a:blip r:embed="rId2">
            <a:alphaModFix amt="30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32AF028B-E9F8-059D-BD3A-14262F3671E2}"/>
              </a:ext>
            </a:extLst>
          </p:cNvPr>
          <p:cNvSpPr>
            <a:spLocks noGrp="1"/>
          </p:cNvSpPr>
          <p:nvPr>
            <p:ph type="title"/>
          </p:nvPr>
        </p:nvSpPr>
        <p:spPr>
          <a:xfrm>
            <a:off x="0" y="292106"/>
            <a:ext cx="12192000" cy="1293028"/>
          </a:xfrm>
        </p:spPr>
        <p:txBody>
          <a:bodyPr>
            <a:normAutofit/>
          </a:bodyPr>
          <a:lstStyle/>
          <a:p>
            <a:pPr algn="ctr"/>
            <a:r>
              <a:rPr lang="en-US" sz="3600" b="1" dirty="0">
                <a:effectLst/>
                <a:latin typeface="Calibri" panose="020F0502020204030204" pitchFamily="34" charset="0"/>
                <a:ea typeface="Calibri" panose="020F0502020204030204" pitchFamily="34" charset="0"/>
                <a:cs typeface="Calibri" panose="020F0502020204030204" pitchFamily="34" charset="0"/>
              </a:rPr>
              <a:t>All State post Requirements</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AF0A6BB-17F1-B4FE-8FC2-FB6415A12999}"/>
              </a:ext>
            </a:extLst>
          </p:cNvPr>
          <p:cNvSpPr>
            <a:spLocks noGrp="1"/>
          </p:cNvSpPr>
          <p:nvPr>
            <p:ph idx="1"/>
          </p:nvPr>
        </p:nvSpPr>
        <p:spPr>
          <a:xfrm>
            <a:off x="685800" y="2194560"/>
            <a:ext cx="10820400" cy="4024125"/>
          </a:xfrm>
        </p:spPr>
        <p:txBody>
          <a:bodyPr>
            <a:normAutofit/>
          </a:bodyPr>
          <a:lstStyle/>
          <a:p>
            <a:pPr marL="0" marR="0" indent="0" fontAlgn="base">
              <a:spcBef>
                <a:spcPts val="0"/>
              </a:spcBef>
              <a:spcAft>
                <a:spcPts val="0"/>
              </a:spcAft>
              <a:buNone/>
            </a:pPr>
            <a:r>
              <a:rPr lang="en-US" dirty="0">
                <a:effectLst/>
                <a:latin typeface="Calibri" panose="020F0502020204030204" pitchFamily="34" charset="0"/>
                <a:ea typeface="Calibri" panose="020F0502020204030204" pitchFamily="34" charset="0"/>
                <a:cs typeface="Calibri" panose="020F0502020204030204" pitchFamily="34" charset="0"/>
              </a:rPr>
              <a:t>Note 1: Five (5) additional points towards the Captain of the All-State Team will be awarded to posts submitting entries in all three programs. </a:t>
            </a:r>
          </a:p>
          <a:p>
            <a:pPr marL="0" marR="0" indent="0" fontAlgn="base">
              <a:spcBef>
                <a:spcPts val="0"/>
              </a:spcBef>
              <a:spcAft>
                <a:spcPts val="0"/>
              </a:spcAft>
              <a:buNone/>
            </a:pPr>
            <a:endParaRPr lang="en-US" dirty="0">
              <a:latin typeface="Calibri" panose="020F0502020204030204" pitchFamily="34" charset="0"/>
              <a:ea typeface="Calibri" panose="020F0502020204030204" pitchFamily="34" charset="0"/>
              <a:cs typeface="Calibri" panose="020F0502020204030204" pitchFamily="34" charset="0"/>
            </a:endParaRPr>
          </a:p>
          <a:p>
            <a:pPr marL="0" marR="0" indent="0" fontAlgn="base">
              <a:spcBef>
                <a:spcPts val="0"/>
              </a:spcBef>
              <a:spcAft>
                <a:spcPts val="0"/>
              </a:spcAft>
              <a:buNone/>
            </a:pPr>
            <a:r>
              <a:rPr lang="en-US" dirty="0">
                <a:effectLst/>
                <a:latin typeface="Calibri" panose="020F0502020204030204" pitchFamily="34" charset="0"/>
                <a:ea typeface="Calibri" panose="020F0502020204030204" pitchFamily="34" charset="0"/>
                <a:cs typeface="Calibri" panose="020F0502020204030204" pitchFamily="34" charset="0"/>
              </a:rPr>
              <a:t>Note 2: Five (5) additional points for each of the submission of an entry for EMT, Fireman, Law Enforcement, 911 Dispatcher, and/or Scout of the Year. </a:t>
            </a:r>
          </a:p>
          <a:p>
            <a:pPr marL="0" marR="0" indent="0" fontAlgn="base">
              <a:spcBef>
                <a:spcPts val="0"/>
              </a:spcBef>
              <a:spcAft>
                <a:spcPts val="0"/>
              </a:spcAft>
              <a:buNone/>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0" marR="0" indent="0" fontAlgn="base">
              <a:spcBef>
                <a:spcPts val="0"/>
              </a:spcBef>
              <a:spcAft>
                <a:spcPts val="0"/>
              </a:spcAft>
              <a:buNone/>
            </a:pPr>
            <a:r>
              <a:rPr lang="en-US" dirty="0">
                <a:effectLst/>
                <a:latin typeface="Calibri" panose="020F0502020204030204" pitchFamily="34" charset="0"/>
                <a:ea typeface="Calibri" panose="020F0502020204030204" pitchFamily="34" charset="0"/>
                <a:cs typeface="Calibri" panose="020F0502020204030204" pitchFamily="34" charset="0"/>
              </a:rPr>
              <a:t>Note 3: posts will receive additional points towards the Captain of the All-State Team for </a:t>
            </a:r>
          </a:p>
          <a:p>
            <a:pPr marL="0" marR="0" indent="0" fontAlgn="base">
              <a:spcBef>
                <a:spcPts val="0"/>
              </a:spcBef>
              <a:spcAft>
                <a:spcPts val="0"/>
              </a:spcAft>
              <a:buNone/>
            </a:pPr>
            <a:r>
              <a:rPr lang="en-US" dirty="0">
                <a:effectLst/>
                <a:latin typeface="Calibri" panose="020F0502020204030204" pitchFamily="34" charset="0"/>
                <a:ea typeface="Calibri" panose="020F0502020204030204" pitchFamily="34" charset="0"/>
                <a:cs typeface="Calibri" panose="020F0502020204030204" pitchFamily="34" charset="0"/>
              </a:rPr>
              <a:t>membership. One fifth (1/5) of one (1) point will be assigned for each additional member above 102%. </a:t>
            </a:r>
          </a:p>
          <a:p>
            <a:pPr marL="0" marR="0" fontAlgn="base">
              <a:spcBef>
                <a:spcPts val="0"/>
              </a:spcBef>
              <a:spcAft>
                <a:spcPts val="0"/>
              </a:spcAft>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0" marR="0" indent="0" fontAlgn="base">
              <a:spcBef>
                <a:spcPts val="0"/>
              </a:spcBef>
              <a:spcAft>
                <a:spcPts val="0"/>
              </a:spcAft>
              <a:buNone/>
            </a:pPr>
            <a:r>
              <a:rPr lang="en-US" dirty="0">
                <a:effectLst/>
                <a:latin typeface="Calibri" panose="020F0502020204030204" pitchFamily="34" charset="0"/>
                <a:ea typeface="Calibri" panose="020F0502020204030204" pitchFamily="34" charset="0"/>
                <a:cs typeface="Calibri" panose="020F0502020204030204" pitchFamily="34" charset="0"/>
              </a:rPr>
              <a:t>Note 4: posts with less than 50 members are now eligible for the All-State Team. </a:t>
            </a:r>
          </a:p>
          <a:p>
            <a:pPr marL="0" marR="0" indent="0" fontAlgn="base">
              <a:spcBef>
                <a:spcPts val="0"/>
              </a:spcBef>
              <a:spcAft>
                <a:spcPts val="0"/>
              </a:spcAft>
              <a:buNone/>
            </a:pPr>
            <a:endParaRPr lang="en-US"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indent="0" fontAlgn="base">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0814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 on table">
            <a:extLst>
              <a:ext uri="{FF2B5EF4-FFF2-40B4-BE49-F238E27FC236}">
                <a16:creationId xmlns:a16="http://schemas.microsoft.com/office/drawing/2014/main" id="{CF49C953-63C3-1569-2B36-A18FB6AF210D}"/>
              </a:ext>
            </a:extLst>
          </p:cNvPr>
          <p:cNvPicPr>
            <a:picLocks noChangeAspect="1"/>
          </p:cNvPicPr>
          <p:nvPr/>
        </p:nvPicPr>
        <p:blipFill rotWithShape="1">
          <a:blip r:embed="rId2">
            <a:alphaModFix amt="30000"/>
          </a:blip>
          <a:srcRect b="15730"/>
          <a:stretch/>
        </p:blipFill>
        <p:spPr>
          <a:xfrm>
            <a:off x="20" y="180763"/>
            <a:ext cx="12191980" cy="6857990"/>
          </a:xfrm>
          <a:prstGeom prst="rect">
            <a:avLst/>
          </a:prstGeom>
        </p:spPr>
      </p:pic>
      <p:sp>
        <p:nvSpPr>
          <p:cNvPr id="2" name="Title 1">
            <a:extLst>
              <a:ext uri="{FF2B5EF4-FFF2-40B4-BE49-F238E27FC236}">
                <a16:creationId xmlns:a16="http://schemas.microsoft.com/office/drawing/2014/main" id="{32AF028B-E9F8-059D-BD3A-14262F3671E2}"/>
              </a:ext>
            </a:extLst>
          </p:cNvPr>
          <p:cNvSpPr>
            <a:spLocks noGrp="1"/>
          </p:cNvSpPr>
          <p:nvPr>
            <p:ph type="title"/>
          </p:nvPr>
        </p:nvSpPr>
        <p:spPr>
          <a:xfrm>
            <a:off x="0" y="303316"/>
            <a:ext cx="12191980" cy="1273195"/>
          </a:xfrm>
        </p:spPr>
        <p:txBody>
          <a:bodyPr>
            <a:normAutofit/>
          </a:bodyPr>
          <a:lstStyle/>
          <a:p>
            <a:pPr algn="ctr"/>
            <a:r>
              <a:rPr lang="en-US" sz="3600" b="1" dirty="0">
                <a:effectLst/>
                <a:latin typeface="Calibri" panose="020F0502020204030204" pitchFamily="34" charset="0"/>
                <a:ea typeface="Calibri" panose="020F0502020204030204" pitchFamily="34" charset="0"/>
                <a:cs typeface="Calibri" panose="020F0502020204030204" pitchFamily="34" charset="0"/>
              </a:rPr>
              <a:t>All State post Awards</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AF0A6BB-17F1-B4FE-8FC2-FB6415A12999}"/>
              </a:ext>
            </a:extLst>
          </p:cNvPr>
          <p:cNvSpPr>
            <a:spLocks noGrp="1"/>
          </p:cNvSpPr>
          <p:nvPr>
            <p:ph idx="1"/>
          </p:nvPr>
        </p:nvSpPr>
        <p:spPr>
          <a:xfrm>
            <a:off x="685790" y="1793712"/>
            <a:ext cx="10820400" cy="4825820"/>
          </a:xfrm>
        </p:spPr>
        <p:txBody>
          <a:bodyPr>
            <a:normAutofit lnSpcReduction="10000"/>
          </a:bodyPr>
          <a:lstStyle/>
          <a:p>
            <a:pPr marL="342900" marR="0" lvl="0" indent="-342900" fontAlgn="base">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Calibri" panose="020F0502020204030204" pitchFamily="34" charset="0"/>
              </a:rPr>
              <a:t>All-State post commanders who have met all the criteria, including membership, by Friday, May 10, 2024 (and have not received an All-State cap for this level of leadership since June 2019) will receive an All-State cap, an All-State pin and citation during the State Convention. </a:t>
            </a:r>
          </a:p>
          <a:p>
            <a:pPr marL="342900" marR="0" lvl="0" indent="-342900" fontAlgn="base">
              <a:spcBef>
                <a:spcPts val="0"/>
              </a:spcBef>
              <a:spcAft>
                <a:spcPts val="0"/>
              </a:spcAft>
              <a:buFont typeface="+mj-lt"/>
              <a:buAutoNum type="arabicPeriod"/>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fontAlgn="base">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Calibri" panose="020F0502020204030204" pitchFamily="34" charset="0"/>
              </a:rPr>
              <a:t>Additionally, a check in the amount of $300 to assist in payment of expenses while attending and participating at the State Convention will be presented to those post commanders who achieve the All-State award by Friday, May 10, 2024, and attend all required events at the State Convention. </a:t>
            </a:r>
          </a:p>
          <a:p>
            <a:pPr marL="342900" marR="0" lvl="0" indent="-342900" fontAlgn="base">
              <a:spcBef>
                <a:spcPts val="0"/>
              </a:spcBef>
              <a:spcAft>
                <a:spcPts val="0"/>
              </a:spcAft>
              <a:buFont typeface="+mj-lt"/>
              <a:buAutoNum type="arabicPeriod"/>
            </a:pPr>
            <a:endParaRPr lang="en-US" sz="2400" dirty="0">
              <a:latin typeface="Calibri" panose="020F0502020204030204" pitchFamily="34" charset="0"/>
              <a:ea typeface="Calibri" panose="020F0502020204030204" pitchFamily="34" charset="0"/>
              <a:cs typeface="Calibri" panose="020F0502020204030204" pitchFamily="34" charset="0"/>
            </a:endParaRPr>
          </a:p>
          <a:p>
            <a:pPr lvl="1" fontAlgn="base">
              <a:spcBef>
                <a:spcPts val="0"/>
              </a:spcBef>
            </a:pPr>
            <a:r>
              <a:rPr lang="en-US" sz="2200"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Time of payment will be at the discretion of the Department commander. </a:t>
            </a:r>
          </a:p>
          <a:p>
            <a:pPr marL="342900" marR="0" lvl="0" indent="-342900" fontAlgn="base">
              <a:spcBef>
                <a:spcPts val="0"/>
              </a:spcBef>
              <a:spcAft>
                <a:spcPts val="0"/>
              </a:spcAft>
              <a:buFont typeface="+mj-lt"/>
              <a:buAutoNum type="arabicPeriod"/>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fontAlgn="base">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Calibri" panose="020F0502020204030204" pitchFamily="34" charset="0"/>
              </a:rPr>
              <a:t>All-State commanders meeting the criteria except for membership by Friday, May 10, 2024, and then meet the membership criteria by Sunday, June 30, 2024, will receive a citation and an All-State pin at their next district meeting but will not receive any monetary award nor a cap. </a:t>
            </a:r>
          </a:p>
          <a:p>
            <a:pPr marL="342900" marR="0" lvl="0" indent="-342900" fontAlgn="base">
              <a:spcBef>
                <a:spcPts val="0"/>
              </a:spcBef>
              <a:spcAft>
                <a:spcPts val="0"/>
              </a:spcAft>
              <a:buFont typeface="+mj-lt"/>
              <a:buAutoNum type="arabicPeriod"/>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marR="0" fontAlgn="base">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indent="0" fontAlgn="base">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9331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 on table">
            <a:extLst>
              <a:ext uri="{FF2B5EF4-FFF2-40B4-BE49-F238E27FC236}">
                <a16:creationId xmlns:a16="http://schemas.microsoft.com/office/drawing/2014/main" id="{CF49C953-63C3-1569-2B36-A18FB6AF210D}"/>
              </a:ext>
            </a:extLst>
          </p:cNvPr>
          <p:cNvPicPr>
            <a:picLocks noChangeAspect="1"/>
          </p:cNvPicPr>
          <p:nvPr/>
        </p:nvPicPr>
        <p:blipFill rotWithShape="1">
          <a:blip r:embed="rId2">
            <a:alphaModFix amt="30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32AF028B-E9F8-059D-BD3A-14262F3671E2}"/>
              </a:ext>
            </a:extLst>
          </p:cNvPr>
          <p:cNvSpPr>
            <a:spLocks noGrp="1"/>
          </p:cNvSpPr>
          <p:nvPr>
            <p:ph type="title"/>
          </p:nvPr>
        </p:nvSpPr>
        <p:spPr>
          <a:xfrm>
            <a:off x="0" y="303316"/>
            <a:ext cx="12191980" cy="1273195"/>
          </a:xfrm>
        </p:spPr>
        <p:txBody>
          <a:bodyPr>
            <a:normAutofit/>
          </a:bodyPr>
          <a:lstStyle/>
          <a:p>
            <a:pPr algn="ctr"/>
            <a:r>
              <a:rPr lang="en-US" sz="3600" b="1" dirty="0">
                <a:effectLst/>
                <a:latin typeface="Calibri" panose="020F0502020204030204" pitchFamily="34" charset="0"/>
                <a:ea typeface="Calibri" panose="020F0502020204030204" pitchFamily="34" charset="0"/>
                <a:cs typeface="Calibri" panose="020F0502020204030204" pitchFamily="34" charset="0"/>
              </a:rPr>
              <a:t>All State post Awards</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AF0A6BB-17F1-B4FE-8FC2-FB6415A12999}"/>
              </a:ext>
            </a:extLst>
          </p:cNvPr>
          <p:cNvSpPr>
            <a:spLocks noGrp="1"/>
          </p:cNvSpPr>
          <p:nvPr>
            <p:ph idx="1"/>
          </p:nvPr>
        </p:nvSpPr>
        <p:spPr>
          <a:xfrm>
            <a:off x="685790" y="1470181"/>
            <a:ext cx="10820400" cy="4825820"/>
          </a:xfrm>
        </p:spPr>
        <p:txBody>
          <a:bodyPr>
            <a:normAutofit/>
          </a:bodyPr>
          <a:lstStyle/>
          <a:p>
            <a:pPr marL="0" marR="0" lvl="0" indent="0" fontAlgn="base">
              <a:spcBef>
                <a:spcPts val="0"/>
              </a:spcBef>
              <a:spcAft>
                <a:spcPts val="0"/>
              </a:spcAft>
              <a:buNone/>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457200" marR="0" lvl="0" indent="-457200" fontAlgn="base">
              <a:spcBef>
                <a:spcPts val="0"/>
              </a:spcBef>
              <a:spcAft>
                <a:spcPts val="0"/>
              </a:spcAft>
              <a:buFont typeface="+mj-lt"/>
              <a:buAutoNum type="arabicPeriod" startAt="4"/>
            </a:pPr>
            <a:r>
              <a:rPr lang="en-US" sz="2400" dirty="0">
                <a:effectLst/>
                <a:latin typeface="Calibri" panose="020F0502020204030204" pitchFamily="34" charset="0"/>
                <a:ea typeface="Calibri" panose="020F0502020204030204" pitchFamily="34" charset="0"/>
                <a:cs typeface="Calibri" panose="020F0502020204030204" pitchFamily="34" charset="0"/>
              </a:rPr>
              <a:t>All-State post quartermasters who have met all the criteria, including 102% membership, by Friday, May 10, 2024 (and have not received an All-State cap for this level of leadership since June 2019) will receive an All-State cap, an All-State pin and citation during the State Convention. </a:t>
            </a:r>
          </a:p>
          <a:p>
            <a:pPr marL="457200" marR="0" lvl="0" indent="-457200" fontAlgn="base">
              <a:spcBef>
                <a:spcPts val="0"/>
              </a:spcBef>
              <a:spcAft>
                <a:spcPts val="0"/>
              </a:spcAft>
              <a:buFont typeface="+mj-lt"/>
              <a:buAutoNum type="arabicPeriod" startAt="4"/>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457200" marR="0" lvl="0" indent="-457200" fontAlgn="base">
              <a:spcBef>
                <a:spcPts val="0"/>
              </a:spcBef>
              <a:spcAft>
                <a:spcPts val="0"/>
              </a:spcAft>
              <a:buFont typeface="+mj-lt"/>
              <a:buAutoNum type="arabicPeriod" startAt="4"/>
            </a:pPr>
            <a:r>
              <a:rPr lang="en-US" sz="2400" dirty="0">
                <a:effectLst/>
                <a:latin typeface="Calibri" panose="020F0502020204030204" pitchFamily="34" charset="0"/>
                <a:ea typeface="Calibri" panose="020F0502020204030204" pitchFamily="34" charset="0"/>
                <a:cs typeface="Calibri" panose="020F0502020204030204" pitchFamily="34" charset="0"/>
              </a:rPr>
              <a:t>Additionally, a check in the amount of $300 to assist in payment of expenses while attending and participating at the State Convention will be presented to those post quartermasters who achieve the All-State award by Friday, May 10, 2024, and attend all required events at the State Convention. </a:t>
            </a:r>
          </a:p>
          <a:p>
            <a:pPr marL="457200" marR="0" lvl="0" indent="-457200" fontAlgn="base">
              <a:spcBef>
                <a:spcPts val="0"/>
              </a:spcBef>
              <a:spcAft>
                <a:spcPts val="0"/>
              </a:spcAft>
              <a:buFont typeface="+mj-lt"/>
              <a:buAutoNum type="arabicPeriod" startAt="4"/>
            </a:pPr>
            <a:endParaRPr lang="en-US" sz="2400" dirty="0">
              <a:latin typeface="Calibri" panose="020F0502020204030204" pitchFamily="34" charset="0"/>
              <a:ea typeface="Calibri" panose="020F0502020204030204" pitchFamily="34" charset="0"/>
              <a:cs typeface="Calibri" panose="020F0502020204030204" pitchFamily="34" charset="0"/>
            </a:endParaRPr>
          </a:p>
          <a:p>
            <a:pPr lvl="1" fontAlgn="base">
              <a:spcBef>
                <a:spcPts val="0"/>
              </a:spcBef>
            </a:pPr>
            <a:r>
              <a:rPr lang="en-US" sz="2200"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Time of payment will be at the discretion of the Department Commander.  </a:t>
            </a:r>
          </a:p>
          <a:p>
            <a:pPr marL="0" marR="0" indent="0" fontAlgn="base">
              <a:spcBef>
                <a:spcPts val="0"/>
              </a:spcBef>
              <a:spcAft>
                <a:spcPts val="0"/>
              </a:spcAft>
              <a:buNone/>
            </a:pPr>
            <a:endParaRPr lang="en-US" sz="24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indent="0" fontAlgn="base">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68966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 on table">
            <a:extLst>
              <a:ext uri="{FF2B5EF4-FFF2-40B4-BE49-F238E27FC236}">
                <a16:creationId xmlns:a16="http://schemas.microsoft.com/office/drawing/2014/main" id="{CF49C953-63C3-1569-2B36-A18FB6AF210D}"/>
              </a:ext>
            </a:extLst>
          </p:cNvPr>
          <p:cNvPicPr>
            <a:picLocks noChangeAspect="1"/>
          </p:cNvPicPr>
          <p:nvPr/>
        </p:nvPicPr>
        <p:blipFill rotWithShape="1">
          <a:blip r:embed="rId2">
            <a:alphaModFix amt="30000"/>
          </a:blip>
          <a:srcRect b="15730"/>
          <a:stretch/>
        </p:blipFill>
        <p:spPr>
          <a:xfrm>
            <a:off x="20" y="10639"/>
            <a:ext cx="12191980" cy="6857990"/>
          </a:xfrm>
          <a:prstGeom prst="rect">
            <a:avLst/>
          </a:prstGeom>
        </p:spPr>
      </p:pic>
      <p:sp>
        <p:nvSpPr>
          <p:cNvPr id="2" name="Title 1">
            <a:extLst>
              <a:ext uri="{FF2B5EF4-FFF2-40B4-BE49-F238E27FC236}">
                <a16:creationId xmlns:a16="http://schemas.microsoft.com/office/drawing/2014/main" id="{32AF028B-E9F8-059D-BD3A-14262F3671E2}"/>
              </a:ext>
            </a:extLst>
          </p:cNvPr>
          <p:cNvSpPr>
            <a:spLocks noGrp="1"/>
          </p:cNvSpPr>
          <p:nvPr>
            <p:ph type="title"/>
          </p:nvPr>
        </p:nvSpPr>
        <p:spPr>
          <a:xfrm>
            <a:off x="0" y="292105"/>
            <a:ext cx="12191980" cy="1293028"/>
          </a:xfrm>
        </p:spPr>
        <p:txBody>
          <a:bodyPr>
            <a:normAutofit/>
          </a:bodyPr>
          <a:lstStyle/>
          <a:p>
            <a:pPr algn="ctr"/>
            <a:r>
              <a:rPr lang="en-US" sz="3600" b="1" dirty="0">
                <a:effectLst/>
                <a:latin typeface="Calibri" panose="020F0502020204030204" pitchFamily="34" charset="0"/>
                <a:ea typeface="Calibri" panose="020F0502020204030204" pitchFamily="34" charset="0"/>
                <a:cs typeface="Calibri" panose="020F0502020204030204" pitchFamily="34" charset="0"/>
              </a:rPr>
              <a:t>All State post Awards</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AF0A6BB-17F1-B4FE-8FC2-FB6415A12999}"/>
              </a:ext>
            </a:extLst>
          </p:cNvPr>
          <p:cNvSpPr>
            <a:spLocks noGrp="1"/>
          </p:cNvSpPr>
          <p:nvPr>
            <p:ph idx="1"/>
          </p:nvPr>
        </p:nvSpPr>
        <p:spPr>
          <a:xfrm>
            <a:off x="685800" y="1339702"/>
            <a:ext cx="10820400" cy="4878983"/>
          </a:xfrm>
        </p:spPr>
        <p:txBody>
          <a:bodyPr>
            <a:normAutofit/>
          </a:bodyPr>
          <a:lstStyle/>
          <a:p>
            <a:pPr marL="457200" marR="0" lvl="0" indent="-457200" fontAlgn="base">
              <a:spcBef>
                <a:spcPts val="0"/>
              </a:spcBef>
              <a:spcAft>
                <a:spcPts val="0"/>
              </a:spcAft>
              <a:buFont typeface="+mj-lt"/>
              <a:buAutoNum type="arabicPeriod" startAt="6"/>
            </a:pPr>
            <a:r>
              <a:rPr lang="en-US" dirty="0">
                <a:effectLst/>
                <a:latin typeface="Calibri" panose="020F0502020204030204" pitchFamily="34" charset="0"/>
                <a:ea typeface="Calibri" panose="020F0502020204030204" pitchFamily="34" charset="0"/>
                <a:cs typeface="Calibri" panose="020F0502020204030204" pitchFamily="34" charset="0"/>
              </a:rPr>
              <a:t>All-State quartermasters meeting the criteria except for membership by Friday, May 10, 2024, and then meeting the membership criteria by Sunday, June 30, 2024, will receive a citation and an All-State pin at their next district meeting but will not receive any monetary award nor a cap. </a:t>
            </a:r>
          </a:p>
          <a:p>
            <a:pPr marL="342900" marR="0" lvl="0" indent="-342900" fontAlgn="base">
              <a:spcBef>
                <a:spcPts val="0"/>
              </a:spcBef>
              <a:spcAft>
                <a:spcPts val="0"/>
              </a:spcAft>
              <a:buFont typeface="+mj-lt"/>
              <a:buAutoNum type="arabicPeriod" startAt="6"/>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457200" marR="0" lvl="0" indent="-457200" fontAlgn="base">
              <a:spcBef>
                <a:spcPts val="0"/>
              </a:spcBef>
              <a:spcAft>
                <a:spcPts val="0"/>
              </a:spcAft>
              <a:buFont typeface="+mj-lt"/>
              <a:buAutoNum type="arabicPeriod" startAt="6"/>
            </a:pPr>
            <a:r>
              <a:rPr lang="en-US" dirty="0">
                <a:effectLst/>
                <a:latin typeface="Calibri" panose="020F0502020204030204" pitchFamily="34" charset="0"/>
                <a:ea typeface="Calibri" panose="020F0502020204030204" pitchFamily="34" charset="0"/>
                <a:cs typeface="Calibri" panose="020F0502020204030204" pitchFamily="34" charset="0"/>
              </a:rPr>
              <a:t>From the All-State Team, the post with the highest points in the All-State judging on Friday, May 10, 2024, will be designated as the Outstanding post of the Year 2023-2024. The commander and quartermaster of that post will be the Captains of the All-State Team. </a:t>
            </a:r>
          </a:p>
          <a:p>
            <a:pPr marL="342900" marR="0" lvl="0" indent="-342900" fontAlgn="base">
              <a:spcBef>
                <a:spcPts val="0"/>
              </a:spcBef>
              <a:spcAft>
                <a:spcPts val="0"/>
              </a:spcAft>
              <a:buFont typeface="+mj-lt"/>
              <a:buAutoNum type="arabicPeriod" startAt="6"/>
            </a:pPr>
            <a:endParaRPr lang="en-US" dirty="0">
              <a:latin typeface="Calibri" panose="020F0502020204030204" pitchFamily="34" charset="0"/>
              <a:ea typeface="Calibri" panose="020F0502020204030204" pitchFamily="34" charset="0"/>
              <a:cs typeface="Calibri" panose="020F0502020204030204" pitchFamily="34" charset="0"/>
            </a:endParaRPr>
          </a:p>
          <a:p>
            <a:pPr marL="457200" marR="0" lvl="0" indent="-457200" fontAlgn="base">
              <a:spcBef>
                <a:spcPts val="0"/>
              </a:spcBef>
              <a:spcAft>
                <a:spcPts val="0"/>
              </a:spcAft>
              <a:buFont typeface="+mj-lt"/>
              <a:buAutoNum type="arabicPeriod" startAt="6"/>
            </a:pPr>
            <a:r>
              <a:rPr lang="en-US" dirty="0">
                <a:effectLst/>
                <a:latin typeface="Calibri" panose="020F0502020204030204" pitchFamily="34" charset="0"/>
                <a:ea typeface="Calibri" panose="020F0502020204030204" pitchFamily="34" charset="0"/>
                <a:cs typeface="Calibri" panose="020F0502020204030204" pitchFamily="34" charset="0"/>
              </a:rPr>
              <a:t>The Awards and Citation Committee will break all ties and their decision will be considered the recommendation to the State Commander. </a:t>
            </a:r>
          </a:p>
          <a:p>
            <a:pPr marL="457200" marR="0" lvl="0" indent="-457200" fontAlgn="base">
              <a:spcBef>
                <a:spcPts val="0"/>
              </a:spcBef>
              <a:spcAft>
                <a:spcPts val="0"/>
              </a:spcAft>
              <a:buFont typeface="+mj-lt"/>
              <a:buAutoNum type="arabicPeriod" startAt="6"/>
            </a:pPr>
            <a:endParaRPr lang="en-US" dirty="0">
              <a:latin typeface="Calibri" panose="020F0502020204030204" pitchFamily="34" charset="0"/>
              <a:ea typeface="Calibri" panose="020F0502020204030204" pitchFamily="34" charset="0"/>
              <a:cs typeface="Calibri" panose="020F0502020204030204" pitchFamily="34" charset="0"/>
            </a:endParaRPr>
          </a:p>
          <a:p>
            <a:pPr marL="457200" indent="-457200" fontAlgn="base">
              <a:spcBef>
                <a:spcPts val="0"/>
              </a:spcBef>
              <a:buFont typeface="+mj-lt"/>
              <a:buAutoNum type="arabicPeriod" startAt="6"/>
            </a:pPr>
            <a:r>
              <a:rPr lang="en-US" dirty="0">
                <a:effectLst/>
                <a:latin typeface="Calibri" panose="020F0502020204030204" pitchFamily="34" charset="0"/>
                <a:ea typeface="Calibri" panose="020F0502020204030204" pitchFamily="34" charset="0"/>
                <a:cs typeface="Calibri" panose="020F0502020204030204" pitchFamily="34" charset="0"/>
              </a:rPr>
              <a:t>The State Commander shall make the final decision for all recommendations of awards and the decision shall be final. </a:t>
            </a:r>
          </a:p>
          <a:p>
            <a:pPr marL="0" marR="0" lvl="0" indent="0" fontAlgn="base">
              <a:spcBef>
                <a:spcPts val="0"/>
              </a:spcBef>
              <a:spcAft>
                <a:spcPts val="0"/>
              </a:spcAft>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indent="0" fontAlgn="base">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indent="0" fontAlgn="base">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1497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 on table">
            <a:extLst>
              <a:ext uri="{FF2B5EF4-FFF2-40B4-BE49-F238E27FC236}">
                <a16:creationId xmlns:a16="http://schemas.microsoft.com/office/drawing/2014/main" id="{CF49C953-63C3-1569-2B36-A18FB6AF210D}"/>
              </a:ext>
            </a:extLst>
          </p:cNvPr>
          <p:cNvPicPr>
            <a:picLocks noChangeAspect="1"/>
          </p:cNvPicPr>
          <p:nvPr/>
        </p:nvPicPr>
        <p:blipFill rotWithShape="1">
          <a:blip r:embed="rId2">
            <a:alphaModFix amt="30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32AF028B-E9F8-059D-BD3A-14262F3671E2}"/>
              </a:ext>
            </a:extLst>
          </p:cNvPr>
          <p:cNvSpPr>
            <a:spLocks noGrp="1"/>
          </p:cNvSpPr>
          <p:nvPr>
            <p:ph type="title"/>
          </p:nvPr>
        </p:nvSpPr>
        <p:spPr>
          <a:xfrm>
            <a:off x="0" y="292098"/>
            <a:ext cx="12192000" cy="1293028"/>
          </a:xfrm>
        </p:spPr>
        <p:txBody>
          <a:bodyPr>
            <a:normAutofit/>
          </a:bodyPr>
          <a:lstStyle/>
          <a:p>
            <a:pPr marL="0" marR="0" algn="ctr" fontAlgn="base">
              <a:spcBef>
                <a:spcPts val="0"/>
              </a:spcBef>
              <a:spcAft>
                <a:spcPts val="0"/>
              </a:spcAft>
            </a:pPr>
            <a:r>
              <a:rPr lang="en-US" sz="3600" b="1" dirty="0">
                <a:effectLst/>
                <a:latin typeface="Calibri" panose="020F0502020204030204" pitchFamily="34" charset="0"/>
                <a:ea typeface="Calibri" panose="020F0502020204030204" pitchFamily="34" charset="0"/>
                <a:cs typeface="Calibri" panose="020F0502020204030204" pitchFamily="34" charset="0"/>
              </a:rPr>
              <a:t>2023-2024 DISTRICT ALL STATE REQUIREMENTS</a:t>
            </a:r>
            <a:r>
              <a:rPr lang="en-US" sz="3600" dirty="0">
                <a:effectLst/>
                <a:latin typeface="Calibri" panose="020F0502020204030204" pitchFamily="34" charset="0"/>
                <a:ea typeface="Calibri" panose="020F0502020204030204" pitchFamily="34" charset="0"/>
                <a:cs typeface="Calibri" panose="020F0502020204030204" pitchFamily="34" charset="0"/>
              </a:rPr>
              <a:t> </a:t>
            </a:r>
          </a:p>
        </p:txBody>
      </p:sp>
      <p:sp>
        <p:nvSpPr>
          <p:cNvPr id="3" name="Content Placeholder 2">
            <a:extLst>
              <a:ext uri="{FF2B5EF4-FFF2-40B4-BE49-F238E27FC236}">
                <a16:creationId xmlns:a16="http://schemas.microsoft.com/office/drawing/2014/main" id="{3AF0A6BB-17F1-B4FE-8FC2-FB6415A12999}"/>
              </a:ext>
            </a:extLst>
          </p:cNvPr>
          <p:cNvSpPr>
            <a:spLocks noGrp="1"/>
          </p:cNvSpPr>
          <p:nvPr>
            <p:ph idx="1"/>
          </p:nvPr>
        </p:nvSpPr>
        <p:spPr>
          <a:xfrm>
            <a:off x="685800" y="1222744"/>
            <a:ext cx="10820400" cy="4995941"/>
          </a:xfrm>
        </p:spPr>
        <p:txBody>
          <a:bodyPr>
            <a:normAutofit lnSpcReduction="10000"/>
          </a:bodyPr>
          <a:lstStyle/>
          <a:p>
            <a:pPr marL="342900" marR="0" lvl="0" indent="-342900" fontAlgn="base">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Calibri" panose="020F0502020204030204" pitchFamily="34" charset="0"/>
              </a:rPr>
              <a:t>The district must meet their 102% Membership Quota by Sunday, June 30, 2024. </a:t>
            </a:r>
          </a:p>
          <a:p>
            <a:pPr marL="342900" marR="0" lvl="0" indent="-342900" fontAlgn="base">
              <a:spcBef>
                <a:spcPts val="0"/>
              </a:spcBef>
              <a:spcAft>
                <a:spcPts val="0"/>
              </a:spcAft>
              <a:buFont typeface="+mj-lt"/>
              <a:buAutoNum type="arabicPeriod"/>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fontAlgn="base">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Calibri" panose="020F0502020204030204" pitchFamily="34" charset="0"/>
              </a:rPr>
              <a:t>All posts in the district and the district must be inspected; State Headquarters must receive the Inspection Reports no later than Friday, December 15, 2023, with all documented discrepancies corrected by Friday, May 10, 2024, to complete this requirement. </a:t>
            </a:r>
          </a:p>
          <a:p>
            <a:pPr marL="342900" marR="0" lvl="0" indent="-342900" fontAlgn="base">
              <a:spcBef>
                <a:spcPts val="0"/>
              </a:spcBef>
              <a:spcAft>
                <a:spcPts val="0"/>
              </a:spcAft>
              <a:buFont typeface="+mj-lt"/>
              <a:buAutoNum type="arabicPeriod"/>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fontAlgn="base">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Calibri" panose="020F0502020204030204" pitchFamily="34" charset="0"/>
              </a:rPr>
              <a:t>The district quartermaster and anyone with access to money must be properly bonded by 9/1/23. </a:t>
            </a:r>
          </a:p>
          <a:p>
            <a:pPr marL="342900" marR="0" lvl="0" indent="-342900" fontAlgn="base">
              <a:spcBef>
                <a:spcPts val="0"/>
              </a:spcBef>
              <a:spcAft>
                <a:spcPts val="0"/>
              </a:spcAft>
              <a:buFont typeface="+mj-lt"/>
              <a:buAutoNum type="arabicPeriod"/>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fontAlgn="base">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Calibri" panose="020F0502020204030204" pitchFamily="34" charset="0"/>
              </a:rPr>
              <a:t>The district commander, quartermaster, and adjutant must sign into the dept email and send 1 email to </a:t>
            </a:r>
            <a:r>
              <a:rPr lang="en-US" sz="24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gadams@vfwva.org</a:t>
            </a:r>
            <a:r>
              <a:rPr lang="en-US" sz="2400" dirty="0">
                <a:effectLst/>
                <a:latin typeface="Calibri" panose="020F0502020204030204" pitchFamily="34" charset="0"/>
                <a:ea typeface="Calibri" panose="020F0502020204030204" pitchFamily="34" charset="0"/>
                <a:cs typeface="Calibri" panose="020F0502020204030204" pitchFamily="34" charset="0"/>
              </a:rPr>
              <a:t> no later than Sept 16</a:t>
            </a:r>
            <a:r>
              <a:rPr lang="en-US" sz="2400" baseline="30000" dirty="0">
                <a:effectLst/>
                <a:latin typeface="Calibri" panose="020F0502020204030204" pitchFamily="34" charset="0"/>
                <a:ea typeface="Calibri" panose="020F0502020204030204" pitchFamily="34" charset="0"/>
                <a:cs typeface="Calibri" panose="020F0502020204030204" pitchFamily="34" charset="0"/>
              </a:rPr>
              <a:t>th,</a:t>
            </a:r>
            <a:r>
              <a:rPr lang="en-US" sz="2400" dirty="0">
                <a:effectLst/>
                <a:latin typeface="Calibri" panose="020F0502020204030204" pitchFamily="34" charset="0"/>
                <a:ea typeface="Calibri" panose="020F0502020204030204" pitchFamily="34" charset="0"/>
                <a:cs typeface="Calibri" panose="020F0502020204030204" pitchFamily="34" charset="0"/>
              </a:rPr>
              <a:t> 2023. </a:t>
            </a:r>
          </a:p>
          <a:p>
            <a:pPr marL="342900" marR="0" lvl="0" indent="-342900" fontAlgn="base">
              <a:spcBef>
                <a:spcPts val="0"/>
              </a:spcBef>
              <a:spcAft>
                <a:spcPts val="0"/>
              </a:spcAft>
              <a:buFont typeface="+mj-lt"/>
              <a:buAutoNum type="arabicPeriod"/>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fontAlgn="base">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Calibri" panose="020F0502020204030204" pitchFamily="34" charset="0"/>
              </a:rPr>
              <a:t>All Audit Reports for the district must be turned into State Headquarters as required by the National By-Laws and Manual of Procedure. </a:t>
            </a:r>
          </a:p>
          <a:p>
            <a:pPr marL="0" marR="0" lvl="0" indent="0" fontAlgn="base">
              <a:spcBef>
                <a:spcPts val="0"/>
              </a:spcBef>
              <a:spcAft>
                <a:spcPts val="0"/>
              </a:spcAft>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indent="0" fontAlgn="base">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indent="0" fontAlgn="base">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8316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 on table">
            <a:extLst>
              <a:ext uri="{FF2B5EF4-FFF2-40B4-BE49-F238E27FC236}">
                <a16:creationId xmlns:a16="http://schemas.microsoft.com/office/drawing/2014/main" id="{CF49C953-63C3-1569-2B36-A18FB6AF210D}"/>
              </a:ext>
            </a:extLst>
          </p:cNvPr>
          <p:cNvPicPr>
            <a:picLocks noChangeAspect="1"/>
          </p:cNvPicPr>
          <p:nvPr/>
        </p:nvPicPr>
        <p:blipFill rotWithShape="1">
          <a:blip r:embed="rId2">
            <a:alphaModFix amt="30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32AF028B-E9F8-059D-BD3A-14262F3671E2}"/>
              </a:ext>
            </a:extLst>
          </p:cNvPr>
          <p:cNvSpPr>
            <a:spLocks noGrp="1"/>
          </p:cNvSpPr>
          <p:nvPr>
            <p:ph type="title"/>
          </p:nvPr>
        </p:nvSpPr>
        <p:spPr>
          <a:xfrm>
            <a:off x="0" y="279801"/>
            <a:ext cx="12192000" cy="1293028"/>
          </a:xfrm>
        </p:spPr>
        <p:txBody>
          <a:bodyPr>
            <a:normAutofit/>
          </a:bodyPr>
          <a:lstStyle/>
          <a:p>
            <a:pPr marL="0" marR="0" algn="ctr" fontAlgn="base">
              <a:spcBef>
                <a:spcPts val="0"/>
              </a:spcBef>
              <a:spcAft>
                <a:spcPts val="0"/>
              </a:spcAft>
            </a:pPr>
            <a:r>
              <a:rPr lang="en-US" sz="3600" b="1" dirty="0">
                <a:effectLst/>
                <a:latin typeface="Calibri" panose="020F0502020204030204" pitchFamily="34" charset="0"/>
                <a:ea typeface="Calibri" panose="020F0502020204030204" pitchFamily="34" charset="0"/>
                <a:cs typeface="Calibri" panose="020F0502020204030204" pitchFamily="34" charset="0"/>
              </a:rPr>
              <a:t>2023-2024 DISTRICT ALL STATE REQUIREMENTS</a:t>
            </a:r>
            <a:r>
              <a:rPr lang="en-US" sz="3600" dirty="0">
                <a:effectLst/>
                <a:latin typeface="Calibri" panose="020F0502020204030204" pitchFamily="34" charset="0"/>
                <a:ea typeface="Calibri" panose="020F0502020204030204" pitchFamily="34" charset="0"/>
                <a:cs typeface="Calibri" panose="020F0502020204030204" pitchFamily="34" charset="0"/>
              </a:rPr>
              <a:t> </a:t>
            </a:r>
          </a:p>
        </p:txBody>
      </p:sp>
      <p:sp>
        <p:nvSpPr>
          <p:cNvPr id="3" name="Content Placeholder 2">
            <a:extLst>
              <a:ext uri="{FF2B5EF4-FFF2-40B4-BE49-F238E27FC236}">
                <a16:creationId xmlns:a16="http://schemas.microsoft.com/office/drawing/2014/main" id="{3AF0A6BB-17F1-B4FE-8FC2-FB6415A12999}"/>
              </a:ext>
            </a:extLst>
          </p:cNvPr>
          <p:cNvSpPr>
            <a:spLocks noGrp="1"/>
          </p:cNvSpPr>
          <p:nvPr>
            <p:ph idx="1"/>
          </p:nvPr>
        </p:nvSpPr>
        <p:spPr>
          <a:xfrm>
            <a:off x="685800" y="1350336"/>
            <a:ext cx="10820400" cy="4868350"/>
          </a:xfrm>
        </p:spPr>
        <p:txBody>
          <a:bodyPr>
            <a:normAutofit/>
          </a:bodyPr>
          <a:lstStyle/>
          <a:p>
            <a:pPr marL="342900" marR="0" lvl="0" indent="-342900" fontAlgn="base">
              <a:spcBef>
                <a:spcPts val="0"/>
              </a:spcBef>
              <a:spcAft>
                <a:spcPts val="0"/>
              </a:spcAft>
              <a:buFont typeface="Courier New" panose="02070309020205020404" pitchFamily="49" charset="0"/>
              <a:buChar char="o"/>
            </a:pPr>
            <a:endParaRPr lang="en-US" sz="1800" dirty="0">
              <a:effectLst/>
              <a:latin typeface="Times New Roman" panose="02020603050405020304" pitchFamily="18" charset="0"/>
              <a:ea typeface="Times New Roman" panose="02020603050405020304" pitchFamily="18" charset="0"/>
            </a:endParaRPr>
          </a:p>
          <a:p>
            <a:pPr marL="457200" marR="0" lvl="0" indent="-457200" fontAlgn="base">
              <a:spcBef>
                <a:spcPts val="0"/>
              </a:spcBef>
              <a:spcAft>
                <a:spcPts val="0"/>
              </a:spcAft>
              <a:buFont typeface="+mj-lt"/>
              <a:buAutoNum type="arabicPeriod" startAt="6"/>
            </a:pPr>
            <a:r>
              <a:rPr lang="en-US" sz="2000" dirty="0">
                <a:effectLst/>
                <a:latin typeface="Calibri" panose="020F0502020204030204" pitchFamily="34" charset="0"/>
                <a:ea typeface="Calibri" panose="020F0502020204030204" pitchFamily="34" charset="0"/>
                <a:cs typeface="Calibri" panose="020F0502020204030204" pitchFamily="34" charset="0"/>
              </a:rPr>
              <a:t>All posts in the district must have submitted the following reports at least </a:t>
            </a:r>
            <a:r>
              <a:rPr lang="en-US" sz="2000" b="1" u="sng"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once a quarter</a:t>
            </a:r>
            <a:r>
              <a:rPr lang="en-US" sz="2000"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by Sept 30, 2023, Dec 31, 2023, Mar 31, 2024, and June 30, 2024.</a:t>
            </a:r>
          </a:p>
          <a:p>
            <a:pPr marR="0" indent="0" fontAlgn="base">
              <a:spcBef>
                <a:spcPts val="0"/>
              </a:spcBef>
              <a:spcAft>
                <a:spcPts val="0"/>
              </a:spcAft>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1257300" lvl="2" indent="-342900" fontAlgn="base">
              <a:spcBef>
                <a:spcPts val="0"/>
              </a:spcBef>
              <a:buFont typeface="+mj-lt"/>
              <a:buAutoNum type="alphaLcParenR"/>
            </a:pPr>
            <a:r>
              <a:rPr lang="en-US" dirty="0">
                <a:effectLst/>
                <a:latin typeface="Calibri" panose="020F0502020204030204" pitchFamily="34" charset="0"/>
                <a:ea typeface="Calibri" panose="020F0502020204030204" pitchFamily="34" charset="0"/>
                <a:cs typeface="Calibri" panose="020F0502020204030204" pitchFamily="34" charset="0"/>
              </a:rPr>
              <a:t>Hospital Report </a:t>
            </a:r>
          </a:p>
          <a:p>
            <a:pPr marL="1257300" lvl="2" indent="-342900" fontAlgn="base">
              <a:spcBef>
                <a:spcPts val="0"/>
              </a:spcBef>
              <a:buFont typeface="+mj-lt"/>
              <a:buAutoNum type="alphaLcParenR"/>
            </a:pPr>
            <a:r>
              <a:rPr lang="en-US" dirty="0">
                <a:effectLst/>
                <a:latin typeface="Calibri" panose="020F0502020204030204" pitchFamily="34" charset="0"/>
                <a:ea typeface="Calibri" panose="020F0502020204030204" pitchFamily="34" charset="0"/>
                <a:cs typeface="Calibri" panose="020F0502020204030204" pitchFamily="34" charset="0"/>
              </a:rPr>
              <a:t>Americanism Report </a:t>
            </a:r>
          </a:p>
          <a:p>
            <a:pPr marL="1257300" lvl="2" indent="-342900" fontAlgn="base">
              <a:spcBef>
                <a:spcPts val="0"/>
              </a:spcBef>
              <a:buFont typeface="+mj-lt"/>
              <a:buAutoNum type="alphaLcParenR"/>
            </a:pPr>
            <a:r>
              <a:rPr lang="en-US" dirty="0">
                <a:effectLst/>
                <a:latin typeface="Calibri" panose="020F0502020204030204" pitchFamily="34" charset="0"/>
                <a:ea typeface="Calibri" panose="020F0502020204030204" pitchFamily="34" charset="0"/>
                <a:cs typeface="Calibri" panose="020F0502020204030204" pitchFamily="34" charset="0"/>
              </a:rPr>
              <a:t>Community Activities Report </a:t>
            </a:r>
          </a:p>
          <a:p>
            <a:pPr marL="1257300" lvl="2" indent="-342900" fontAlgn="base">
              <a:spcBef>
                <a:spcPts val="0"/>
              </a:spcBef>
              <a:buFont typeface="+mj-lt"/>
              <a:buAutoNum type="alphaLcParenR"/>
            </a:pPr>
            <a:r>
              <a:rPr lang="en-US" dirty="0">
                <a:effectLst/>
                <a:latin typeface="Calibri" panose="020F0502020204030204" pitchFamily="34" charset="0"/>
                <a:ea typeface="Calibri" panose="020F0502020204030204" pitchFamily="34" charset="0"/>
                <a:cs typeface="Calibri" panose="020F0502020204030204" pitchFamily="34" charset="0"/>
              </a:rPr>
              <a:t>Safety Report </a:t>
            </a:r>
          </a:p>
          <a:p>
            <a:pPr marL="1257300" lvl="2" indent="-342900" fontAlgn="base">
              <a:spcBef>
                <a:spcPts val="0"/>
              </a:spcBef>
              <a:buFont typeface="+mj-lt"/>
              <a:buAutoNum type="alphaLcParenR"/>
            </a:pPr>
            <a:r>
              <a:rPr lang="en-US" dirty="0">
                <a:effectLst/>
                <a:latin typeface="Calibri" panose="020F0502020204030204" pitchFamily="34" charset="0"/>
                <a:ea typeface="Calibri" panose="020F0502020204030204" pitchFamily="34" charset="0"/>
                <a:cs typeface="Calibri" panose="020F0502020204030204" pitchFamily="34" charset="0"/>
              </a:rPr>
              <a:t>Youth Activities Report</a:t>
            </a:r>
          </a:p>
          <a:p>
            <a:pPr marL="457200" lvl="1" indent="0" fontAlgn="base">
              <a:spcBef>
                <a:spcPts val="0"/>
              </a:spcBef>
              <a:buNone/>
            </a:pPr>
            <a:r>
              <a:rPr lang="en-US"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457200" marR="0" lvl="0" indent="-457200" fontAlgn="base">
              <a:spcBef>
                <a:spcPts val="0"/>
              </a:spcBef>
              <a:spcAft>
                <a:spcPts val="0"/>
              </a:spcAft>
              <a:buFont typeface="+mj-lt"/>
              <a:buAutoNum type="arabicPeriod" startAt="7"/>
            </a:pPr>
            <a:r>
              <a:rPr lang="en-US" dirty="0">
                <a:effectLst/>
                <a:latin typeface="Calibri" panose="020F0502020204030204" pitchFamily="34" charset="0"/>
                <a:ea typeface="Calibri" panose="020F0502020204030204" pitchFamily="34" charset="0"/>
                <a:cs typeface="Calibri" panose="020F0502020204030204" pitchFamily="34" charset="0"/>
              </a:rPr>
              <a:t>The district must conduct a district School of Instruction by the end of Sunday, October 1, 2023. Department led School of Instruction meets the requirement of the terms stated above.  </a:t>
            </a:r>
          </a:p>
          <a:p>
            <a:pPr marL="457200" marR="0" lvl="0" indent="-457200" fontAlgn="base">
              <a:spcBef>
                <a:spcPts val="0"/>
              </a:spcBef>
              <a:spcAft>
                <a:spcPts val="0"/>
              </a:spcAft>
              <a:buFont typeface="+mj-lt"/>
              <a:buAutoNum type="arabicPeriod" startAt="7"/>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457200" marR="0" lvl="0" indent="-457200" fontAlgn="base">
              <a:spcBef>
                <a:spcPts val="0"/>
              </a:spcBef>
              <a:spcAft>
                <a:spcPts val="0"/>
              </a:spcAft>
              <a:buFont typeface="+mj-lt"/>
              <a:buAutoNum type="arabicPeriod" startAt="7"/>
            </a:pPr>
            <a:r>
              <a:rPr lang="en-US" dirty="0">
                <a:effectLst/>
                <a:latin typeface="Calibri" panose="020F0502020204030204" pitchFamily="34" charset="0"/>
                <a:ea typeface="Calibri" panose="020F0502020204030204" pitchFamily="34" charset="0"/>
                <a:cs typeface="Calibri" panose="020F0502020204030204" pitchFamily="34" charset="0"/>
              </a:rPr>
              <a:t>The district must donate $100 to the Department’s Virginia Veterans Foundation (VVF). </a:t>
            </a:r>
          </a:p>
          <a:p>
            <a:pPr marL="0" marR="0" lvl="0" indent="0" fontAlgn="base">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marR="0" indent="0" fontAlgn="base">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indent="0" fontAlgn="base">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2194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 on table">
            <a:extLst>
              <a:ext uri="{FF2B5EF4-FFF2-40B4-BE49-F238E27FC236}">
                <a16:creationId xmlns:a16="http://schemas.microsoft.com/office/drawing/2014/main" id="{CF49C953-63C3-1569-2B36-A18FB6AF210D}"/>
              </a:ext>
            </a:extLst>
          </p:cNvPr>
          <p:cNvPicPr>
            <a:picLocks noChangeAspect="1"/>
          </p:cNvPicPr>
          <p:nvPr/>
        </p:nvPicPr>
        <p:blipFill rotWithShape="1">
          <a:blip r:embed="rId2">
            <a:alphaModFix amt="30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32AF028B-E9F8-059D-BD3A-14262F3671E2}"/>
              </a:ext>
            </a:extLst>
          </p:cNvPr>
          <p:cNvSpPr>
            <a:spLocks noGrp="1"/>
          </p:cNvSpPr>
          <p:nvPr>
            <p:ph type="title"/>
          </p:nvPr>
        </p:nvSpPr>
        <p:spPr>
          <a:xfrm>
            <a:off x="-160774" y="272006"/>
            <a:ext cx="12352754" cy="1293028"/>
          </a:xfrm>
        </p:spPr>
        <p:txBody>
          <a:bodyPr>
            <a:normAutofit/>
          </a:bodyPr>
          <a:lstStyle/>
          <a:p>
            <a:pPr marL="0" marR="0" algn="ctr" fontAlgn="base">
              <a:spcBef>
                <a:spcPts val="0"/>
              </a:spcBef>
              <a:spcAft>
                <a:spcPts val="0"/>
              </a:spcAft>
            </a:pPr>
            <a:r>
              <a:rPr lang="en-US" sz="3600" b="1" dirty="0">
                <a:effectLst/>
                <a:latin typeface="Calibri" panose="020F0502020204030204" pitchFamily="34" charset="0"/>
                <a:ea typeface="Calibri" panose="020F0502020204030204" pitchFamily="34" charset="0"/>
                <a:cs typeface="Calibri" panose="020F0502020204030204" pitchFamily="34" charset="0"/>
              </a:rPr>
              <a:t>2023-2024 DISTRICT ALL STATE Awards</a:t>
            </a:r>
            <a:r>
              <a:rPr lang="en-US" sz="3600" dirty="0">
                <a:effectLst/>
                <a:latin typeface="Calibri" panose="020F0502020204030204" pitchFamily="34" charset="0"/>
                <a:ea typeface="Calibri" panose="020F0502020204030204" pitchFamily="34" charset="0"/>
                <a:cs typeface="Calibri" panose="020F0502020204030204" pitchFamily="34" charset="0"/>
              </a:rPr>
              <a:t> </a:t>
            </a:r>
          </a:p>
        </p:txBody>
      </p:sp>
      <p:sp>
        <p:nvSpPr>
          <p:cNvPr id="3" name="Content Placeholder 2">
            <a:extLst>
              <a:ext uri="{FF2B5EF4-FFF2-40B4-BE49-F238E27FC236}">
                <a16:creationId xmlns:a16="http://schemas.microsoft.com/office/drawing/2014/main" id="{3AF0A6BB-17F1-B4FE-8FC2-FB6415A12999}"/>
              </a:ext>
            </a:extLst>
          </p:cNvPr>
          <p:cNvSpPr>
            <a:spLocks noGrp="1"/>
          </p:cNvSpPr>
          <p:nvPr>
            <p:ph idx="1"/>
          </p:nvPr>
        </p:nvSpPr>
        <p:spPr>
          <a:xfrm>
            <a:off x="685800" y="2194560"/>
            <a:ext cx="10820400" cy="4024125"/>
          </a:xfrm>
        </p:spPr>
        <p:txBody>
          <a:bodyPr>
            <a:normAutofit/>
          </a:bodyPr>
          <a:lstStyle/>
          <a:p>
            <a:pPr marL="0" marR="0" lvl="0" indent="0" fontAlgn="base">
              <a:spcBef>
                <a:spcPts val="0"/>
              </a:spcBef>
              <a:spcAft>
                <a:spcPts val="0"/>
              </a:spcAft>
              <a:buNone/>
            </a:pPr>
            <a:r>
              <a:rPr lang="en-US" dirty="0">
                <a:effectLst/>
                <a:latin typeface="Calibri" panose="020F0502020204030204" pitchFamily="34" charset="0"/>
                <a:ea typeface="Calibri" panose="020F0502020204030204" pitchFamily="34" charset="0"/>
                <a:cs typeface="Calibri" panose="020F0502020204030204" pitchFamily="34" charset="0"/>
              </a:rPr>
              <a:t>All-State district commanders who have met all the criteria including membership by Friday, May 10, 2024 (and have not received an All-State cap for this level of leadership since June 2020) will receive an All-State District Commander’s cap, an All-State pin, and an All-State Citation during the State Convention. All-State</a:t>
            </a:r>
          </a:p>
          <a:p>
            <a:pPr marL="0" marR="0" lvl="0" indent="0" fontAlgn="base">
              <a:spcBef>
                <a:spcPts val="0"/>
              </a:spcBef>
              <a:spcAft>
                <a:spcPts val="0"/>
              </a:spcAft>
              <a:buNone/>
            </a:pPr>
            <a:endParaRPr lang="en-US" dirty="0">
              <a:latin typeface="Calibri" panose="020F0502020204030204" pitchFamily="34" charset="0"/>
              <a:ea typeface="Calibri" panose="020F0502020204030204" pitchFamily="34" charset="0"/>
              <a:cs typeface="Calibri" panose="020F0502020204030204" pitchFamily="34" charset="0"/>
            </a:endParaRPr>
          </a:p>
          <a:p>
            <a:pPr marL="0" marR="0" lvl="0" indent="0" fontAlgn="base">
              <a:spcBef>
                <a:spcPts val="0"/>
              </a:spcBef>
              <a:spcAft>
                <a:spcPts val="0"/>
              </a:spcAft>
              <a:buNone/>
            </a:pPr>
            <a:r>
              <a:rPr lang="en-US" dirty="0">
                <a:effectLst/>
                <a:latin typeface="Calibri" panose="020F0502020204030204" pitchFamily="34" charset="0"/>
                <a:ea typeface="Calibri" panose="020F0502020204030204" pitchFamily="34" charset="0"/>
                <a:cs typeface="Calibri" panose="020F0502020204030204" pitchFamily="34" charset="0"/>
              </a:rPr>
              <a:t>Commanders meeting the criteria, except for membership, by Friday, May 10, 2024, and then meet the membership criteria by Sunday, June 30, 2024, will receive an All-State pin and Citation at their next district meeting but will not receive an All-State cap. </a:t>
            </a:r>
          </a:p>
          <a:p>
            <a:pPr marL="0" marR="0" lvl="0" indent="0" fontAlgn="base">
              <a:spcBef>
                <a:spcPts val="0"/>
              </a:spcBef>
              <a:spcAft>
                <a:spcPts val="0"/>
              </a:spcAft>
              <a:buNone/>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0" marR="0" indent="0" fontAlgn="base">
              <a:spcBef>
                <a:spcPts val="0"/>
              </a:spcBef>
              <a:spcAft>
                <a:spcPts val="0"/>
              </a:spcAft>
              <a:buNone/>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0" marR="0" fontAlgn="base">
              <a:spcBef>
                <a:spcPts val="0"/>
              </a:spcBef>
              <a:spcAft>
                <a:spcPts val="0"/>
              </a:spcAft>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0" marR="0" indent="0" fontAlgn="base">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2341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96CBE13-2E00-4788-836E-E742296D6D60}"/>
              </a:ext>
            </a:extLst>
          </p:cNvPr>
          <p:cNvPicPr>
            <a:picLocks noGrp="1" noChangeAspect="1"/>
          </p:cNvPicPr>
          <p:nvPr>
            <p:ph idx="1"/>
          </p:nvPr>
        </p:nvPicPr>
        <p:blipFill>
          <a:blip r:embed="rId3"/>
          <a:stretch>
            <a:fillRect/>
          </a:stretch>
        </p:blipFill>
        <p:spPr>
          <a:xfrm>
            <a:off x="1440378" y="640419"/>
            <a:ext cx="9350773" cy="4458336"/>
          </a:xfrm>
        </p:spPr>
      </p:pic>
      <p:sp>
        <p:nvSpPr>
          <p:cNvPr id="6" name="TextBox 5">
            <a:extLst>
              <a:ext uri="{FF2B5EF4-FFF2-40B4-BE49-F238E27FC236}">
                <a16:creationId xmlns:a16="http://schemas.microsoft.com/office/drawing/2014/main" id="{645D897D-2561-8492-A3B7-69B6B3907B55}"/>
              </a:ext>
            </a:extLst>
          </p:cNvPr>
          <p:cNvSpPr txBox="1"/>
          <p:nvPr/>
        </p:nvSpPr>
        <p:spPr>
          <a:xfrm>
            <a:off x="1923031" y="1115366"/>
            <a:ext cx="1161813" cy="246221"/>
          </a:xfrm>
          <a:prstGeom prst="rect">
            <a:avLst/>
          </a:prstGeom>
          <a:noFill/>
        </p:spPr>
        <p:txBody>
          <a:bodyPr wrap="square" rtlCol="0">
            <a:spAutoFit/>
          </a:bodyPr>
          <a:lstStyle/>
          <a:p>
            <a:r>
              <a:rPr lang="en-US" sz="1000" dirty="0">
                <a:solidFill>
                  <a:srgbClr val="FF0000"/>
                </a:solidFill>
              </a:rPr>
              <a:t>REQUIRED</a:t>
            </a:r>
          </a:p>
        </p:txBody>
      </p:sp>
      <p:sp>
        <p:nvSpPr>
          <p:cNvPr id="8" name="TextBox 7">
            <a:extLst>
              <a:ext uri="{FF2B5EF4-FFF2-40B4-BE49-F238E27FC236}">
                <a16:creationId xmlns:a16="http://schemas.microsoft.com/office/drawing/2014/main" id="{3FF8A4A7-DA33-F4F7-BCAF-53B1A911F98C}"/>
              </a:ext>
            </a:extLst>
          </p:cNvPr>
          <p:cNvSpPr txBox="1"/>
          <p:nvPr/>
        </p:nvSpPr>
        <p:spPr>
          <a:xfrm>
            <a:off x="2431700" y="4200208"/>
            <a:ext cx="5235192" cy="246221"/>
          </a:xfrm>
          <a:prstGeom prst="rect">
            <a:avLst/>
          </a:prstGeom>
          <a:noFill/>
        </p:spPr>
        <p:txBody>
          <a:bodyPr wrap="square" rtlCol="0">
            <a:spAutoFit/>
          </a:bodyPr>
          <a:lstStyle/>
          <a:p>
            <a:r>
              <a:rPr lang="en-US" sz="1000" dirty="0">
                <a:solidFill>
                  <a:srgbClr val="FF0000"/>
                </a:solidFill>
              </a:rPr>
              <a:t>THE DATE THEY ENTERED THE SERVICE &amp; THE DATE THEY LEFT</a:t>
            </a:r>
          </a:p>
        </p:txBody>
      </p:sp>
      <p:sp>
        <p:nvSpPr>
          <p:cNvPr id="9" name="TextBox 8">
            <a:extLst>
              <a:ext uri="{FF2B5EF4-FFF2-40B4-BE49-F238E27FC236}">
                <a16:creationId xmlns:a16="http://schemas.microsoft.com/office/drawing/2014/main" id="{63B3F5DC-2E10-4F3D-3BBD-FB30DC728ACF}"/>
              </a:ext>
            </a:extLst>
          </p:cNvPr>
          <p:cNvSpPr txBox="1"/>
          <p:nvPr/>
        </p:nvSpPr>
        <p:spPr>
          <a:xfrm>
            <a:off x="3597312" y="4485343"/>
            <a:ext cx="2622619" cy="246221"/>
          </a:xfrm>
          <a:prstGeom prst="rect">
            <a:avLst/>
          </a:prstGeom>
          <a:noFill/>
        </p:spPr>
        <p:txBody>
          <a:bodyPr wrap="square" rtlCol="0">
            <a:spAutoFit/>
          </a:bodyPr>
          <a:lstStyle/>
          <a:p>
            <a:r>
              <a:rPr lang="en-US" sz="1000" dirty="0">
                <a:solidFill>
                  <a:srgbClr val="FF0000"/>
                </a:solidFill>
              </a:rPr>
              <a:t>WHERE DID THEY EARN THEIR ELIGIBILITY</a:t>
            </a:r>
          </a:p>
        </p:txBody>
      </p:sp>
      <p:sp>
        <p:nvSpPr>
          <p:cNvPr id="10" name="TextBox 9">
            <a:extLst>
              <a:ext uri="{FF2B5EF4-FFF2-40B4-BE49-F238E27FC236}">
                <a16:creationId xmlns:a16="http://schemas.microsoft.com/office/drawing/2014/main" id="{DEF6AD70-6C3D-3BC5-A4CB-1B4A62BD53D3}"/>
              </a:ext>
            </a:extLst>
          </p:cNvPr>
          <p:cNvSpPr txBox="1"/>
          <p:nvPr/>
        </p:nvSpPr>
        <p:spPr>
          <a:xfrm>
            <a:off x="3918857" y="3743620"/>
            <a:ext cx="2703006" cy="246221"/>
          </a:xfrm>
          <a:prstGeom prst="rect">
            <a:avLst/>
          </a:prstGeom>
          <a:noFill/>
        </p:spPr>
        <p:txBody>
          <a:bodyPr wrap="square" rtlCol="0">
            <a:spAutoFit/>
          </a:bodyPr>
          <a:lstStyle/>
          <a:p>
            <a:r>
              <a:rPr lang="en-US" sz="1000" dirty="0">
                <a:solidFill>
                  <a:srgbClr val="FF0000"/>
                </a:solidFill>
              </a:rPr>
              <a:t>AT LEAST ONE CAMPAIGN MEDAL</a:t>
            </a:r>
          </a:p>
        </p:txBody>
      </p:sp>
      <p:sp>
        <p:nvSpPr>
          <p:cNvPr id="11" name="TextBox 10">
            <a:extLst>
              <a:ext uri="{FF2B5EF4-FFF2-40B4-BE49-F238E27FC236}">
                <a16:creationId xmlns:a16="http://schemas.microsoft.com/office/drawing/2014/main" id="{5133D0FE-44D6-EF12-6B1E-E35AF3585F8B}"/>
              </a:ext>
            </a:extLst>
          </p:cNvPr>
          <p:cNvSpPr txBox="1"/>
          <p:nvPr/>
        </p:nvSpPr>
        <p:spPr>
          <a:xfrm>
            <a:off x="2065382" y="1487475"/>
            <a:ext cx="1161813" cy="246221"/>
          </a:xfrm>
          <a:prstGeom prst="rect">
            <a:avLst/>
          </a:prstGeom>
          <a:noFill/>
        </p:spPr>
        <p:txBody>
          <a:bodyPr wrap="square" rtlCol="0">
            <a:spAutoFit/>
          </a:bodyPr>
          <a:lstStyle/>
          <a:p>
            <a:r>
              <a:rPr lang="en-US" sz="1000" dirty="0">
                <a:solidFill>
                  <a:srgbClr val="FF0000"/>
                </a:solidFill>
              </a:rPr>
              <a:t>REQUIRED</a:t>
            </a:r>
          </a:p>
        </p:txBody>
      </p:sp>
      <p:sp>
        <p:nvSpPr>
          <p:cNvPr id="12" name="TextBox 11">
            <a:extLst>
              <a:ext uri="{FF2B5EF4-FFF2-40B4-BE49-F238E27FC236}">
                <a16:creationId xmlns:a16="http://schemas.microsoft.com/office/drawing/2014/main" id="{8813E474-CCAC-21E0-C467-89B6E6C92424}"/>
              </a:ext>
            </a:extLst>
          </p:cNvPr>
          <p:cNvSpPr txBox="1"/>
          <p:nvPr/>
        </p:nvSpPr>
        <p:spPr>
          <a:xfrm>
            <a:off x="1484476" y="1803387"/>
            <a:ext cx="1161813" cy="246221"/>
          </a:xfrm>
          <a:prstGeom prst="rect">
            <a:avLst/>
          </a:prstGeom>
          <a:noFill/>
        </p:spPr>
        <p:txBody>
          <a:bodyPr wrap="square" rtlCol="0">
            <a:spAutoFit/>
          </a:bodyPr>
          <a:lstStyle/>
          <a:p>
            <a:r>
              <a:rPr lang="en-US" sz="1000" dirty="0">
                <a:solidFill>
                  <a:srgbClr val="FF0000"/>
                </a:solidFill>
              </a:rPr>
              <a:t>REQUIRED</a:t>
            </a:r>
          </a:p>
        </p:txBody>
      </p:sp>
      <p:sp>
        <p:nvSpPr>
          <p:cNvPr id="13" name="TextBox 12">
            <a:extLst>
              <a:ext uri="{FF2B5EF4-FFF2-40B4-BE49-F238E27FC236}">
                <a16:creationId xmlns:a16="http://schemas.microsoft.com/office/drawing/2014/main" id="{427BF69D-C62D-4ED2-5D47-45BDE9451A39}"/>
              </a:ext>
            </a:extLst>
          </p:cNvPr>
          <p:cNvSpPr txBox="1"/>
          <p:nvPr/>
        </p:nvSpPr>
        <p:spPr>
          <a:xfrm>
            <a:off x="2296495" y="2623366"/>
            <a:ext cx="1161813" cy="246221"/>
          </a:xfrm>
          <a:prstGeom prst="rect">
            <a:avLst/>
          </a:prstGeom>
          <a:noFill/>
        </p:spPr>
        <p:txBody>
          <a:bodyPr wrap="square" rtlCol="0">
            <a:spAutoFit/>
          </a:bodyPr>
          <a:lstStyle/>
          <a:p>
            <a:r>
              <a:rPr lang="en-US" sz="1000" dirty="0">
                <a:solidFill>
                  <a:srgbClr val="FF0000"/>
                </a:solidFill>
              </a:rPr>
              <a:t>REQUIRED</a:t>
            </a:r>
          </a:p>
        </p:txBody>
      </p:sp>
      <p:sp>
        <p:nvSpPr>
          <p:cNvPr id="14" name="TextBox 13">
            <a:extLst>
              <a:ext uri="{FF2B5EF4-FFF2-40B4-BE49-F238E27FC236}">
                <a16:creationId xmlns:a16="http://schemas.microsoft.com/office/drawing/2014/main" id="{A9442887-AD2B-FAB6-B1A8-25CF0F971C84}"/>
              </a:ext>
            </a:extLst>
          </p:cNvPr>
          <p:cNvSpPr txBox="1"/>
          <p:nvPr/>
        </p:nvSpPr>
        <p:spPr>
          <a:xfrm>
            <a:off x="1971820" y="2251257"/>
            <a:ext cx="4124180" cy="246221"/>
          </a:xfrm>
          <a:prstGeom prst="rect">
            <a:avLst/>
          </a:prstGeom>
          <a:noFill/>
        </p:spPr>
        <p:txBody>
          <a:bodyPr wrap="square" rtlCol="0">
            <a:spAutoFit/>
          </a:bodyPr>
          <a:lstStyle/>
          <a:p>
            <a:r>
              <a:rPr lang="en-US" sz="1000" dirty="0">
                <a:solidFill>
                  <a:srgbClr val="FF0000"/>
                </a:solidFill>
              </a:rPr>
              <a:t>REQUIRED IF THEY ARE SIGNING UP IN THE LIFE INSTALLMENT PLAN</a:t>
            </a:r>
          </a:p>
        </p:txBody>
      </p:sp>
      <p:sp>
        <p:nvSpPr>
          <p:cNvPr id="15" name="TextBox 14">
            <a:extLst>
              <a:ext uri="{FF2B5EF4-FFF2-40B4-BE49-F238E27FC236}">
                <a16:creationId xmlns:a16="http://schemas.microsoft.com/office/drawing/2014/main" id="{970DE03E-2ABB-C019-11E5-6F6AB90231A0}"/>
              </a:ext>
            </a:extLst>
          </p:cNvPr>
          <p:cNvSpPr txBox="1"/>
          <p:nvPr/>
        </p:nvSpPr>
        <p:spPr>
          <a:xfrm>
            <a:off x="2646289" y="3260670"/>
            <a:ext cx="3272190" cy="246221"/>
          </a:xfrm>
          <a:prstGeom prst="rect">
            <a:avLst/>
          </a:prstGeom>
          <a:noFill/>
        </p:spPr>
        <p:txBody>
          <a:bodyPr wrap="square" rtlCol="0">
            <a:spAutoFit/>
          </a:bodyPr>
          <a:lstStyle/>
          <a:p>
            <a:r>
              <a:rPr lang="en-US" sz="1000" dirty="0">
                <a:solidFill>
                  <a:srgbClr val="FF0000"/>
                </a:solidFill>
              </a:rPr>
              <a:t>REQUIRED – SELECT SERVICE</a:t>
            </a:r>
          </a:p>
        </p:txBody>
      </p:sp>
      <p:sp>
        <p:nvSpPr>
          <p:cNvPr id="16" name="TextBox 15">
            <a:extLst>
              <a:ext uri="{FF2B5EF4-FFF2-40B4-BE49-F238E27FC236}">
                <a16:creationId xmlns:a16="http://schemas.microsoft.com/office/drawing/2014/main" id="{1C1DF85E-2F10-DF1E-64C9-8C26A9B98419}"/>
              </a:ext>
            </a:extLst>
          </p:cNvPr>
          <p:cNvSpPr txBox="1"/>
          <p:nvPr/>
        </p:nvSpPr>
        <p:spPr>
          <a:xfrm>
            <a:off x="7707085" y="3996123"/>
            <a:ext cx="1919236" cy="246221"/>
          </a:xfrm>
          <a:prstGeom prst="rect">
            <a:avLst/>
          </a:prstGeom>
          <a:noFill/>
        </p:spPr>
        <p:txBody>
          <a:bodyPr wrap="square" rtlCol="0">
            <a:spAutoFit/>
          </a:bodyPr>
          <a:lstStyle/>
          <a:p>
            <a:r>
              <a:rPr lang="en-US" sz="1000" dirty="0">
                <a:solidFill>
                  <a:srgbClr val="FF0000"/>
                </a:solidFill>
              </a:rPr>
              <a:t>REQUIRED FOR TRANSFER</a:t>
            </a:r>
          </a:p>
        </p:txBody>
      </p:sp>
      <p:sp>
        <p:nvSpPr>
          <p:cNvPr id="17" name="TextBox 16">
            <a:extLst>
              <a:ext uri="{FF2B5EF4-FFF2-40B4-BE49-F238E27FC236}">
                <a16:creationId xmlns:a16="http://schemas.microsoft.com/office/drawing/2014/main" id="{9362BF50-8E05-696F-57BD-4984609D181D}"/>
              </a:ext>
            </a:extLst>
          </p:cNvPr>
          <p:cNvSpPr txBox="1"/>
          <p:nvPr/>
        </p:nvSpPr>
        <p:spPr>
          <a:xfrm>
            <a:off x="7504890" y="4446429"/>
            <a:ext cx="3266496" cy="246221"/>
          </a:xfrm>
          <a:prstGeom prst="rect">
            <a:avLst/>
          </a:prstGeom>
          <a:noFill/>
        </p:spPr>
        <p:txBody>
          <a:bodyPr wrap="square" rtlCol="0">
            <a:spAutoFit/>
          </a:bodyPr>
          <a:lstStyle/>
          <a:p>
            <a:r>
              <a:rPr lang="en-US" sz="1000" dirty="0">
                <a:solidFill>
                  <a:srgbClr val="FF0000"/>
                </a:solidFill>
              </a:rPr>
              <a:t>IF YOU WANT CREDIT ENTER YOUR INFORMATION</a:t>
            </a:r>
          </a:p>
        </p:txBody>
      </p:sp>
      <p:sp>
        <p:nvSpPr>
          <p:cNvPr id="18" name="Oval 17">
            <a:extLst>
              <a:ext uri="{FF2B5EF4-FFF2-40B4-BE49-F238E27FC236}">
                <a16:creationId xmlns:a16="http://schemas.microsoft.com/office/drawing/2014/main" id="{8028755B-ADDA-5F7A-9347-C696969EB35B}"/>
              </a:ext>
            </a:extLst>
          </p:cNvPr>
          <p:cNvSpPr/>
          <p:nvPr/>
        </p:nvSpPr>
        <p:spPr>
          <a:xfrm>
            <a:off x="6065856" y="763005"/>
            <a:ext cx="466020" cy="3597518"/>
          </a:xfrm>
          <a:prstGeom prst="ellipse">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a:extLst>
              <a:ext uri="{FF2B5EF4-FFF2-40B4-BE49-F238E27FC236}">
                <a16:creationId xmlns:a16="http://schemas.microsoft.com/office/drawing/2014/main" id="{F357648C-D873-F54F-1DD8-B5F7E43ADA2A}"/>
              </a:ext>
            </a:extLst>
          </p:cNvPr>
          <p:cNvCxnSpPr/>
          <p:nvPr/>
        </p:nvCxnSpPr>
        <p:spPr>
          <a:xfrm flipV="1">
            <a:off x="5385916" y="4360523"/>
            <a:ext cx="974691" cy="145747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5228B57-E516-F6D5-F2D1-25B43E12A30D}"/>
              </a:ext>
            </a:extLst>
          </p:cNvPr>
          <p:cNvSpPr txBox="1"/>
          <p:nvPr/>
        </p:nvSpPr>
        <p:spPr>
          <a:xfrm>
            <a:off x="3677696" y="5817996"/>
            <a:ext cx="4099727" cy="276999"/>
          </a:xfrm>
          <a:prstGeom prst="rect">
            <a:avLst/>
          </a:prstGeom>
          <a:noFill/>
        </p:spPr>
        <p:txBody>
          <a:bodyPr wrap="square" rtlCol="0">
            <a:spAutoFit/>
          </a:bodyPr>
          <a:lstStyle/>
          <a:p>
            <a:r>
              <a:rPr lang="en-US" sz="1200" dirty="0"/>
              <a:t>SELECT APPROPRIATE BOXES</a:t>
            </a:r>
          </a:p>
        </p:txBody>
      </p:sp>
      <p:sp>
        <p:nvSpPr>
          <p:cNvPr id="23" name="TextBox 22">
            <a:extLst>
              <a:ext uri="{FF2B5EF4-FFF2-40B4-BE49-F238E27FC236}">
                <a16:creationId xmlns:a16="http://schemas.microsoft.com/office/drawing/2014/main" id="{5AA47068-52D2-8DD9-9A25-FFE9F1EAA02D}"/>
              </a:ext>
            </a:extLst>
          </p:cNvPr>
          <p:cNvSpPr txBox="1"/>
          <p:nvPr/>
        </p:nvSpPr>
        <p:spPr>
          <a:xfrm>
            <a:off x="6310364" y="5174218"/>
            <a:ext cx="4270548" cy="830997"/>
          </a:xfrm>
          <a:prstGeom prst="rect">
            <a:avLst/>
          </a:prstGeom>
          <a:noFill/>
          <a:ln>
            <a:solidFill>
              <a:schemeClr val="accent1"/>
            </a:solidFill>
          </a:ln>
        </p:spPr>
        <p:txBody>
          <a:bodyPr wrap="square" rtlCol="0">
            <a:spAutoFit/>
          </a:bodyPr>
          <a:lstStyle/>
          <a:p>
            <a:r>
              <a:rPr lang="en-US" sz="1200" dirty="0"/>
              <a:t>IF YOU DON”T HAVE THEIR CARD NUMBER YOUR QUARTERMASTER CAN CALL NATIONAL FOR THAT INFORMATION.  HOWEVER, THEY WILL NEED THE APPLICANT’S DATE OF BIRTH.</a:t>
            </a:r>
          </a:p>
        </p:txBody>
      </p:sp>
      <p:cxnSp>
        <p:nvCxnSpPr>
          <p:cNvPr id="25" name="Straight Arrow Connector 24">
            <a:extLst>
              <a:ext uri="{FF2B5EF4-FFF2-40B4-BE49-F238E27FC236}">
                <a16:creationId xmlns:a16="http://schemas.microsoft.com/office/drawing/2014/main" id="{9604F33C-E32C-C455-6D9B-69D13B4CDDB3}"/>
              </a:ext>
            </a:extLst>
          </p:cNvPr>
          <p:cNvCxnSpPr/>
          <p:nvPr/>
        </p:nvCxnSpPr>
        <p:spPr>
          <a:xfrm flipV="1">
            <a:off x="8631534" y="4200208"/>
            <a:ext cx="190919" cy="97401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4848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 on table">
            <a:extLst>
              <a:ext uri="{FF2B5EF4-FFF2-40B4-BE49-F238E27FC236}">
                <a16:creationId xmlns:a16="http://schemas.microsoft.com/office/drawing/2014/main" id="{CF49C953-63C3-1569-2B36-A18FB6AF210D}"/>
              </a:ext>
            </a:extLst>
          </p:cNvPr>
          <p:cNvPicPr>
            <a:picLocks noChangeAspect="1"/>
          </p:cNvPicPr>
          <p:nvPr/>
        </p:nvPicPr>
        <p:blipFill rotWithShape="1">
          <a:blip r:embed="rId2">
            <a:alphaModFix amt="30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32AF028B-E9F8-059D-BD3A-14262F3671E2}"/>
              </a:ext>
            </a:extLst>
          </p:cNvPr>
          <p:cNvSpPr>
            <a:spLocks noGrp="1"/>
          </p:cNvSpPr>
          <p:nvPr>
            <p:ph type="title"/>
          </p:nvPr>
        </p:nvSpPr>
        <p:spPr>
          <a:xfrm>
            <a:off x="20" y="262217"/>
            <a:ext cx="12191980" cy="1293028"/>
          </a:xfrm>
        </p:spPr>
        <p:txBody>
          <a:bodyPr>
            <a:normAutofit/>
          </a:bodyPr>
          <a:lstStyle/>
          <a:p>
            <a:pPr marL="0" marR="0" algn="ctr" fontAlgn="base">
              <a:spcBef>
                <a:spcPts val="0"/>
              </a:spcBef>
              <a:spcAft>
                <a:spcPts val="0"/>
              </a:spcAft>
            </a:pPr>
            <a:r>
              <a:rPr lang="en-US" sz="3600" b="1" dirty="0">
                <a:effectLst/>
                <a:latin typeface="Calibri" panose="020F0502020204030204" pitchFamily="34" charset="0"/>
                <a:ea typeface="Calibri" panose="020F0502020204030204" pitchFamily="34" charset="0"/>
                <a:cs typeface="Calibri" panose="020F0502020204030204" pitchFamily="34" charset="0"/>
              </a:rPr>
              <a:t>INDIVIDUAL MEMBERSHIP AWARDS</a:t>
            </a:r>
            <a:r>
              <a:rPr lang="en-US" sz="3600" dirty="0">
                <a:effectLst/>
                <a:latin typeface="Calibri" panose="020F0502020204030204" pitchFamily="34" charset="0"/>
                <a:ea typeface="Calibri" panose="020F0502020204030204" pitchFamily="34" charset="0"/>
                <a:cs typeface="Calibri" panose="020F0502020204030204" pitchFamily="34" charset="0"/>
              </a:rPr>
              <a:t> </a:t>
            </a:r>
          </a:p>
        </p:txBody>
      </p:sp>
      <p:sp>
        <p:nvSpPr>
          <p:cNvPr id="3" name="Content Placeholder 2">
            <a:extLst>
              <a:ext uri="{FF2B5EF4-FFF2-40B4-BE49-F238E27FC236}">
                <a16:creationId xmlns:a16="http://schemas.microsoft.com/office/drawing/2014/main" id="{3AF0A6BB-17F1-B4FE-8FC2-FB6415A12999}"/>
              </a:ext>
            </a:extLst>
          </p:cNvPr>
          <p:cNvSpPr>
            <a:spLocks noGrp="1"/>
          </p:cNvSpPr>
          <p:nvPr>
            <p:ph idx="1"/>
          </p:nvPr>
        </p:nvSpPr>
        <p:spPr>
          <a:xfrm>
            <a:off x="685800" y="1733108"/>
            <a:ext cx="10820400" cy="4485578"/>
          </a:xfrm>
        </p:spPr>
        <p:txBody>
          <a:bodyPr>
            <a:normAutofit fontScale="92500" lnSpcReduction="10000"/>
          </a:bodyPr>
          <a:lstStyle/>
          <a:p>
            <a:pPr marL="0" marR="0" lvl="0" indent="0" fontAlgn="base">
              <a:spcBef>
                <a:spcPts val="0"/>
              </a:spcBef>
              <a:spcAft>
                <a:spcPts val="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All individual recruiting awards will be awarded by using the National Recruiter Reports dated Friday, May 10, 2024. These awards will be presented at the State Convention. Annual members recruiting five (5) New or Reinstated Members will receive: </a:t>
            </a:r>
          </a:p>
          <a:p>
            <a:pPr marL="0" marR="0" lvl="0" indent="0" fontAlgn="base">
              <a:spcBef>
                <a:spcPts val="0"/>
              </a:spcBef>
              <a:spcAft>
                <a:spcPts val="0"/>
              </a:spcAft>
              <a:buNone/>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914400" lvl="1" indent="-457200" fontAlgn="base">
              <a:spcBef>
                <a:spcPts val="0"/>
              </a:spcBef>
              <a:buFont typeface="+mj-lt"/>
              <a:buAutoNum type="arabicPeriod"/>
            </a:pPr>
            <a:r>
              <a:rPr lang="en-US" sz="2400" dirty="0">
                <a:effectLst/>
                <a:latin typeface="Calibri" panose="020F0502020204030204" pitchFamily="34" charset="0"/>
                <a:ea typeface="Calibri" panose="020F0502020204030204" pitchFamily="34" charset="0"/>
                <a:cs typeface="Calibri" panose="020F0502020204030204" pitchFamily="34" charset="0"/>
              </a:rPr>
              <a:t>Their Annual Dues (National and Department portions) paid by the Department for the current year.   </a:t>
            </a:r>
          </a:p>
          <a:p>
            <a:pPr marL="914400" lvl="1" indent="-457200" fontAlgn="base">
              <a:spcBef>
                <a:spcPts val="0"/>
              </a:spcBef>
              <a:buFont typeface="+mj-lt"/>
              <a:buAutoNum type="arabicPeriod"/>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914400" lvl="1" indent="-457200" fontAlgn="base">
              <a:spcBef>
                <a:spcPts val="0"/>
              </a:spcBef>
              <a:buFont typeface="+mj-lt"/>
              <a:buAutoNum type="arabicPeriod"/>
            </a:pPr>
            <a:r>
              <a:rPr lang="en-US" sz="2400" dirty="0">
                <a:effectLst/>
                <a:latin typeface="Calibri" panose="020F0502020204030204" pitchFamily="34" charset="0"/>
                <a:ea typeface="Calibri" panose="020F0502020204030204" pitchFamily="34" charset="0"/>
                <a:cs typeface="Calibri" panose="020F0502020204030204" pitchFamily="34" charset="0"/>
              </a:rPr>
              <a:t>Their name and membership number will be entered in a drawing for a Life Membership. </a:t>
            </a:r>
          </a:p>
          <a:p>
            <a:pPr marL="914400" lvl="1" indent="-457200" fontAlgn="base">
              <a:spcBef>
                <a:spcPts val="0"/>
              </a:spcBef>
              <a:buFont typeface="+mj-lt"/>
              <a:buAutoNum type="arabicPeriod"/>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914400" lvl="1" indent="-457200" fontAlgn="base">
              <a:spcBef>
                <a:spcPts val="0"/>
              </a:spcBef>
              <a:buFont typeface="+mj-lt"/>
              <a:buAutoNum type="arabicPeriod"/>
            </a:pPr>
            <a:r>
              <a:rPr lang="en-US" sz="2400" dirty="0">
                <a:effectLst/>
                <a:latin typeface="Calibri" panose="020F0502020204030204" pitchFamily="34" charset="0"/>
                <a:ea typeface="Calibri" panose="020F0502020204030204" pitchFamily="34" charset="0"/>
                <a:cs typeface="Calibri" panose="020F0502020204030204" pitchFamily="34" charset="0"/>
              </a:rPr>
              <a:t>For each additional five (5) members recruited, an additional entry will be made in the Life Membership Drawing.  </a:t>
            </a:r>
          </a:p>
          <a:p>
            <a:pPr marL="914400" lvl="1" indent="-457200" fontAlgn="base">
              <a:spcBef>
                <a:spcPts val="0"/>
              </a:spcBef>
              <a:buFont typeface="+mj-lt"/>
              <a:buAutoNum type="arabicPeriod"/>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914400" lvl="1" indent="-457200" fontAlgn="base">
              <a:spcBef>
                <a:spcPts val="0"/>
              </a:spcBef>
              <a:buFont typeface="+mj-lt"/>
              <a:buAutoNum type="arabicPeriod"/>
            </a:pPr>
            <a:r>
              <a:rPr lang="en-US" sz="2400" dirty="0">
                <a:effectLst/>
                <a:latin typeface="Calibri" panose="020F0502020204030204" pitchFamily="34" charset="0"/>
                <a:ea typeface="Calibri" panose="020F0502020204030204" pitchFamily="34" charset="0"/>
                <a:cs typeface="Calibri" panose="020F0502020204030204" pitchFamily="34" charset="0"/>
              </a:rPr>
              <a:t>The drawing for the Life Membership listed above will be conducted on the day of awards judging. </a:t>
            </a:r>
          </a:p>
          <a:p>
            <a:pPr marL="0" marR="0" fontAlgn="base">
              <a:spcBef>
                <a:spcPts val="0"/>
              </a:spcBef>
              <a:spcAft>
                <a:spcPts val="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indent="0" fontAlgn="base">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4151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 on table">
            <a:extLst>
              <a:ext uri="{FF2B5EF4-FFF2-40B4-BE49-F238E27FC236}">
                <a16:creationId xmlns:a16="http://schemas.microsoft.com/office/drawing/2014/main" id="{CF49C953-63C3-1569-2B36-A18FB6AF210D}"/>
              </a:ext>
            </a:extLst>
          </p:cNvPr>
          <p:cNvPicPr>
            <a:picLocks noChangeAspect="1"/>
          </p:cNvPicPr>
          <p:nvPr/>
        </p:nvPicPr>
        <p:blipFill rotWithShape="1">
          <a:blip r:embed="rId3">
            <a:alphaModFix amt="30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32AF028B-E9F8-059D-BD3A-14262F3671E2}"/>
              </a:ext>
            </a:extLst>
          </p:cNvPr>
          <p:cNvSpPr>
            <a:spLocks noGrp="1"/>
          </p:cNvSpPr>
          <p:nvPr>
            <p:ph type="title"/>
          </p:nvPr>
        </p:nvSpPr>
        <p:spPr>
          <a:xfrm>
            <a:off x="-20" y="282061"/>
            <a:ext cx="12192000" cy="1293028"/>
          </a:xfrm>
        </p:spPr>
        <p:txBody>
          <a:bodyPr>
            <a:normAutofit/>
          </a:bodyPr>
          <a:lstStyle/>
          <a:p>
            <a:pPr marL="0" marR="0" algn="ctr" fontAlgn="base">
              <a:spcBef>
                <a:spcPts val="0"/>
              </a:spcBef>
              <a:spcAft>
                <a:spcPts val="0"/>
              </a:spcAft>
            </a:pPr>
            <a:r>
              <a:rPr lang="en-US" sz="3600" b="1" dirty="0">
                <a:effectLst/>
                <a:latin typeface="Calibri" panose="020F0502020204030204" pitchFamily="34" charset="0"/>
                <a:ea typeface="Calibri" panose="020F0502020204030204" pitchFamily="34" charset="0"/>
                <a:cs typeface="Calibri" panose="020F0502020204030204" pitchFamily="34" charset="0"/>
              </a:rPr>
              <a:t>INDIVIDUAL MEMBERSHIP AWARDS</a:t>
            </a:r>
            <a:r>
              <a:rPr lang="en-US" sz="3600" dirty="0">
                <a:effectLst/>
                <a:latin typeface="Calibri" panose="020F0502020204030204" pitchFamily="34" charset="0"/>
                <a:ea typeface="Calibri" panose="020F0502020204030204" pitchFamily="34" charset="0"/>
                <a:cs typeface="Calibri" panose="020F0502020204030204" pitchFamily="34" charset="0"/>
              </a:rPr>
              <a:t> </a:t>
            </a:r>
          </a:p>
        </p:txBody>
      </p:sp>
      <p:sp>
        <p:nvSpPr>
          <p:cNvPr id="3" name="Content Placeholder 2">
            <a:extLst>
              <a:ext uri="{FF2B5EF4-FFF2-40B4-BE49-F238E27FC236}">
                <a16:creationId xmlns:a16="http://schemas.microsoft.com/office/drawing/2014/main" id="{3AF0A6BB-17F1-B4FE-8FC2-FB6415A12999}"/>
              </a:ext>
            </a:extLst>
          </p:cNvPr>
          <p:cNvSpPr>
            <a:spLocks noGrp="1"/>
          </p:cNvSpPr>
          <p:nvPr>
            <p:ph idx="1"/>
          </p:nvPr>
        </p:nvSpPr>
        <p:spPr>
          <a:xfrm>
            <a:off x="685800" y="2194560"/>
            <a:ext cx="10820400" cy="4024125"/>
          </a:xfrm>
        </p:spPr>
        <p:txBody>
          <a:bodyPr>
            <a:normAutofit/>
          </a:bodyPr>
          <a:lstStyle/>
          <a:p>
            <a:pPr marL="457200" marR="0" lvl="0" indent="-457200" fontAlgn="base">
              <a:spcBef>
                <a:spcPts val="0"/>
              </a:spcBef>
              <a:spcAft>
                <a:spcPts val="0"/>
              </a:spcAft>
              <a:buAutoNum type="arabicPeriod" startAt="5"/>
            </a:pPr>
            <a:r>
              <a:rPr lang="en-US" dirty="0">
                <a:effectLst/>
                <a:latin typeface="Calibri" panose="020F0502020204030204" pitchFamily="34" charset="0"/>
                <a:ea typeface="Calibri" panose="020F0502020204030204" pitchFamily="34" charset="0"/>
                <a:cs typeface="Calibri" panose="020F0502020204030204" pitchFamily="34" charset="0"/>
              </a:rPr>
              <a:t>Life Members recruiting 5 New or Reinstated Members will receive:</a:t>
            </a:r>
          </a:p>
          <a:p>
            <a:pPr marL="0" marR="0" lvl="0" indent="0" fontAlgn="base">
              <a:spcBef>
                <a:spcPts val="0"/>
              </a:spcBef>
              <a:spcAft>
                <a:spcPts val="0"/>
              </a:spcAft>
              <a:buNone/>
            </a:pPr>
            <a:r>
              <a:rPr lang="en-US" dirty="0">
                <a:effectLst/>
                <a:latin typeface="Calibri" panose="020F0502020204030204" pitchFamily="34" charset="0"/>
                <a:ea typeface="Calibri" panose="020F0502020204030204" pitchFamily="34" charset="0"/>
                <a:cs typeface="Calibri" panose="020F0502020204030204" pitchFamily="34" charset="0"/>
              </a:rPr>
              <a:t>  </a:t>
            </a:r>
          </a:p>
          <a:p>
            <a:pPr lvl="1" fontAlgn="base">
              <a:spcBef>
                <a:spcPts val="0"/>
              </a:spcBef>
              <a:buFont typeface="Wingdings" pitchFamily="2" charset="2"/>
              <a:buChar char="Ø"/>
            </a:pPr>
            <a:r>
              <a:rPr lang="en-US" sz="2200" dirty="0">
                <a:effectLst/>
                <a:latin typeface="Calibri" panose="020F0502020204030204" pitchFamily="34" charset="0"/>
                <a:ea typeface="Calibri" panose="020F0502020204030204" pitchFamily="34" charset="0"/>
                <a:cs typeface="Calibri" panose="020F0502020204030204" pitchFamily="34" charset="0"/>
              </a:rPr>
              <a:t>Name and membership number will be entered in a drawing for one level of Legacy Life membership equal to $400.  If already a gold member, may elect to transfer the award to another Post member, or receive a check for $200. </a:t>
            </a:r>
          </a:p>
          <a:p>
            <a:pPr marL="0" marR="0" lvl="0" indent="0" fontAlgn="base">
              <a:spcBef>
                <a:spcPts val="0"/>
              </a:spcBef>
              <a:spcAft>
                <a:spcPts val="0"/>
              </a:spcAft>
              <a:buNone/>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fontAlgn="base">
              <a:spcBef>
                <a:spcPts val="0"/>
              </a:spcBef>
              <a:spcAft>
                <a:spcPts val="0"/>
              </a:spcAft>
              <a:buNone/>
            </a:pPr>
            <a:r>
              <a:rPr lang="en-US" b="1" i="1" u="sng" dirty="0">
                <a:effectLst/>
                <a:latin typeface="Calibri" panose="020F0502020204030204" pitchFamily="34" charset="0"/>
                <a:ea typeface="Calibri" panose="020F0502020204030204" pitchFamily="34" charset="0"/>
                <a:cs typeface="Calibri" panose="020F0502020204030204" pitchFamily="34" charset="0"/>
              </a:rPr>
              <a:t>For each additional five (5) members recruited, an additional entry will be made in the drawing.  </a:t>
            </a:r>
          </a:p>
          <a:p>
            <a:pPr marL="0" marR="0" lvl="0" indent="0" fontAlgn="base">
              <a:spcBef>
                <a:spcPts val="0"/>
              </a:spcBef>
              <a:spcAft>
                <a:spcPts val="0"/>
              </a:spcAft>
              <a:buNone/>
            </a:pPr>
            <a:endParaRPr lang="en-US" b="1" i="1" u="sng" dirty="0">
              <a:effectLst/>
              <a:latin typeface="Calibri" panose="020F0502020204030204" pitchFamily="34" charset="0"/>
              <a:ea typeface="Calibri" panose="020F0502020204030204" pitchFamily="34" charset="0"/>
              <a:cs typeface="Calibri" panose="020F0502020204030204" pitchFamily="34" charset="0"/>
            </a:endParaRPr>
          </a:p>
          <a:p>
            <a:pPr lvl="1" fontAlgn="base">
              <a:spcBef>
                <a:spcPts val="0"/>
              </a:spcBef>
              <a:buFont typeface="Wingdings" pitchFamily="2" charset="2"/>
              <a:buChar char="Ø"/>
            </a:pPr>
            <a:r>
              <a:rPr lang="en-US" sz="2200" dirty="0">
                <a:effectLst/>
                <a:latin typeface="Calibri" panose="020F0502020204030204" pitchFamily="34" charset="0"/>
                <a:ea typeface="Calibri" panose="020F0502020204030204" pitchFamily="34" charset="0"/>
                <a:cs typeface="Calibri" panose="020F0502020204030204" pitchFamily="34" charset="0"/>
              </a:rPr>
              <a:t>The drawing for the Legacy Life Membership award listed above will be conducted on the day of awards judging Friday, May 10, 2024.  </a:t>
            </a:r>
          </a:p>
          <a:p>
            <a:pPr marL="0" marR="0" lvl="0" indent="0" fontAlgn="base">
              <a:spcBef>
                <a:spcPts val="0"/>
              </a:spcBef>
              <a:spcAft>
                <a:spcPts val="0"/>
              </a:spcAft>
              <a:buNone/>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0" marR="0" fontAlgn="base">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indent="0" fontAlgn="base">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2892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 on table">
            <a:extLst>
              <a:ext uri="{FF2B5EF4-FFF2-40B4-BE49-F238E27FC236}">
                <a16:creationId xmlns:a16="http://schemas.microsoft.com/office/drawing/2014/main" id="{CF49C953-63C3-1569-2B36-A18FB6AF210D}"/>
              </a:ext>
            </a:extLst>
          </p:cNvPr>
          <p:cNvPicPr>
            <a:picLocks noChangeAspect="1"/>
          </p:cNvPicPr>
          <p:nvPr/>
        </p:nvPicPr>
        <p:blipFill rotWithShape="1">
          <a:blip r:embed="rId3">
            <a:alphaModFix amt="30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32AF028B-E9F8-059D-BD3A-14262F3671E2}"/>
              </a:ext>
            </a:extLst>
          </p:cNvPr>
          <p:cNvSpPr>
            <a:spLocks noGrp="1"/>
          </p:cNvSpPr>
          <p:nvPr>
            <p:ph type="title"/>
          </p:nvPr>
        </p:nvSpPr>
        <p:spPr>
          <a:xfrm>
            <a:off x="-1" y="272004"/>
            <a:ext cx="12191979" cy="1293028"/>
          </a:xfrm>
        </p:spPr>
        <p:txBody>
          <a:bodyPr>
            <a:normAutofit/>
          </a:bodyPr>
          <a:lstStyle/>
          <a:p>
            <a:pPr marL="0" marR="0" algn="ctr" fontAlgn="base">
              <a:spcBef>
                <a:spcPts val="0"/>
              </a:spcBef>
              <a:spcAft>
                <a:spcPts val="0"/>
              </a:spcAft>
            </a:pPr>
            <a:r>
              <a:rPr lang="en-US" sz="3600" b="1" dirty="0">
                <a:effectLst/>
                <a:latin typeface="Calibri" panose="020F0502020204030204" pitchFamily="34" charset="0"/>
                <a:ea typeface="Calibri" panose="020F0502020204030204" pitchFamily="34" charset="0"/>
                <a:cs typeface="Calibri" panose="020F0502020204030204" pitchFamily="34" charset="0"/>
              </a:rPr>
              <a:t>INDIVIDUAL MEMBERSHIP AWARDS</a:t>
            </a:r>
            <a:r>
              <a:rPr lang="en-US" sz="3600" dirty="0">
                <a:effectLst/>
                <a:latin typeface="Calibri" panose="020F0502020204030204" pitchFamily="34" charset="0"/>
                <a:ea typeface="Calibri" panose="020F0502020204030204" pitchFamily="34" charset="0"/>
                <a:cs typeface="Calibri" panose="020F0502020204030204" pitchFamily="34" charset="0"/>
              </a:rPr>
              <a:t> </a:t>
            </a:r>
          </a:p>
        </p:txBody>
      </p:sp>
      <p:sp>
        <p:nvSpPr>
          <p:cNvPr id="3" name="Content Placeholder 2">
            <a:extLst>
              <a:ext uri="{FF2B5EF4-FFF2-40B4-BE49-F238E27FC236}">
                <a16:creationId xmlns:a16="http://schemas.microsoft.com/office/drawing/2014/main" id="{3AF0A6BB-17F1-B4FE-8FC2-FB6415A12999}"/>
              </a:ext>
            </a:extLst>
          </p:cNvPr>
          <p:cNvSpPr>
            <a:spLocks noGrp="1"/>
          </p:cNvSpPr>
          <p:nvPr>
            <p:ph idx="1"/>
          </p:nvPr>
        </p:nvSpPr>
        <p:spPr>
          <a:xfrm>
            <a:off x="685800" y="2194560"/>
            <a:ext cx="10820400" cy="4024125"/>
          </a:xfrm>
        </p:spPr>
        <p:txBody>
          <a:bodyPr>
            <a:normAutofit/>
          </a:bodyPr>
          <a:lstStyle/>
          <a:p>
            <a:pPr marL="0" marR="0" lvl="0" indent="0" fontAlgn="base">
              <a:spcBef>
                <a:spcPts val="0"/>
              </a:spcBef>
              <a:spcAft>
                <a:spcPts val="0"/>
              </a:spcAft>
              <a:buNone/>
            </a:pPr>
            <a:r>
              <a:rPr lang="en-US" sz="2600" dirty="0">
                <a:effectLst/>
                <a:latin typeface="Calibri" panose="020F0502020204030204" pitchFamily="34" charset="0"/>
                <a:ea typeface="Calibri" panose="020F0502020204030204" pitchFamily="34" charset="0"/>
                <a:cs typeface="Calibri" panose="020F0502020204030204" pitchFamily="34" charset="0"/>
              </a:rPr>
              <a:t>Members recruiting five (5) New or Reinstated Members will be entered in a drawing for: </a:t>
            </a:r>
          </a:p>
          <a:p>
            <a:pPr marL="0" marR="0" lvl="0" indent="0" fontAlgn="base">
              <a:spcBef>
                <a:spcPts val="0"/>
              </a:spcBef>
              <a:spcAft>
                <a:spcPts val="0"/>
              </a:spcAft>
              <a:buNone/>
            </a:pPr>
            <a:endParaRPr lang="en-US" sz="2600" dirty="0">
              <a:effectLst/>
              <a:latin typeface="Calibri" panose="020F0502020204030204" pitchFamily="34" charset="0"/>
              <a:ea typeface="Calibri" panose="020F0502020204030204" pitchFamily="34" charset="0"/>
              <a:cs typeface="Calibri" panose="020F0502020204030204" pitchFamily="34" charset="0"/>
            </a:endParaRPr>
          </a:p>
          <a:p>
            <a:pPr lvl="1" fontAlgn="base">
              <a:spcBef>
                <a:spcPts val="0"/>
              </a:spcBef>
              <a:buSzPts val="1200"/>
              <a:buFont typeface="Wingdings" pitchFamily="2" charset="2"/>
              <a:buChar char="Ø"/>
            </a:pPr>
            <a:r>
              <a:rPr lang="en-US" sz="2600" dirty="0">
                <a:effectLst/>
                <a:latin typeface="Calibri" panose="020F0502020204030204" pitchFamily="34" charset="0"/>
                <a:ea typeface="Calibri" panose="020F0502020204030204" pitchFamily="34" charset="0"/>
                <a:cs typeface="Calibri" panose="020F0502020204030204" pitchFamily="34" charset="0"/>
              </a:rPr>
              <a:t>round trip airfare to the 125th National Convention. </a:t>
            </a:r>
          </a:p>
          <a:p>
            <a:pPr marR="0" lvl="1" fontAlgn="base">
              <a:spcBef>
                <a:spcPts val="0"/>
              </a:spcBef>
              <a:spcAft>
                <a:spcPts val="0"/>
              </a:spcAft>
              <a:buSzPts val="1200"/>
              <a:buFont typeface="Wingdings" pitchFamily="2" charset="2"/>
              <a:buChar char="Ø"/>
            </a:pPr>
            <a:r>
              <a:rPr lang="en-US" sz="2600" dirty="0">
                <a:effectLst/>
                <a:latin typeface="Calibri" panose="020F0502020204030204" pitchFamily="34" charset="0"/>
                <a:ea typeface="Calibri" panose="020F0502020204030204" pitchFamily="34" charset="0"/>
                <a:cs typeface="Calibri" panose="020F0502020204030204" pitchFamily="34" charset="0"/>
              </a:rPr>
              <a:t>Expense check in the amount of for $599 to help defray expenses. Additionally, the winner will receive either the cost of round-trip airfare for one person or the actual cost of gas, not to exceed the cost of round-trip airfare for one person. </a:t>
            </a:r>
          </a:p>
          <a:p>
            <a:pPr marR="0" lvl="1" fontAlgn="base">
              <a:spcBef>
                <a:spcPts val="0"/>
              </a:spcBef>
              <a:spcAft>
                <a:spcPts val="0"/>
              </a:spcAft>
              <a:buSzPts val="1200"/>
              <a:buFont typeface="Wingdings" pitchFamily="2" charset="2"/>
              <a:buChar char="Ø"/>
            </a:pPr>
            <a:r>
              <a:rPr lang="en-US" sz="2600" dirty="0">
                <a:effectLst/>
                <a:latin typeface="Calibri" panose="020F0502020204030204" pitchFamily="34" charset="0"/>
                <a:ea typeface="Calibri" panose="020F0502020204030204" pitchFamily="34" charset="0"/>
                <a:cs typeface="Calibri" panose="020F0502020204030204" pitchFamily="34" charset="0"/>
              </a:rPr>
              <a:t>For each additional five (5) members recruited, an additional entry will be made in the drawing. The drawing for this award listed above will be conducted on the day of awards judging Friday, May 10, 2024 </a:t>
            </a:r>
          </a:p>
          <a:p>
            <a:pPr marL="0" marR="0" fontAlgn="base">
              <a:spcBef>
                <a:spcPts val="0"/>
              </a:spcBef>
              <a:spcAft>
                <a:spcPts val="0"/>
              </a:spcAft>
            </a:pPr>
            <a:endParaRPr lang="en-US" sz="2600" dirty="0">
              <a:effectLst/>
              <a:latin typeface="Times New Roman" panose="02020603050405020304" pitchFamily="18" charset="0"/>
              <a:ea typeface="Times New Roman" panose="02020603050405020304" pitchFamily="18" charset="0"/>
            </a:endParaRPr>
          </a:p>
          <a:p>
            <a:pPr marL="0" marR="0" indent="0" fontAlgn="base">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80217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 on table">
            <a:extLst>
              <a:ext uri="{FF2B5EF4-FFF2-40B4-BE49-F238E27FC236}">
                <a16:creationId xmlns:a16="http://schemas.microsoft.com/office/drawing/2014/main" id="{CF49C953-63C3-1569-2B36-A18FB6AF210D}"/>
              </a:ext>
            </a:extLst>
          </p:cNvPr>
          <p:cNvPicPr>
            <a:picLocks noChangeAspect="1"/>
          </p:cNvPicPr>
          <p:nvPr/>
        </p:nvPicPr>
        <p:blipFill rotWithShape="1">
          <a:blip r:embed="rId2">
            <a:alphaModFix amt="30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32AF028B-E9F8-059D-BD3A-14262F3671E2}"/>
              </a:ext>
            </a:extLst>
          </p:cNvPr>
          <p:cNvSpPr>
            <a:spLocks noGrp="1"/>
          </p:cNvSpPr>
          <p:nvPr>
            <p:ph type="title"/>
          </p:nvPr>
        </p:nvSpPr>
        <p:spPr>
          <a:xfrm>
            <a:off x="0" y="272008"/>
            <a:ext cx="12191980" cy="1293028"/>
          </a:xfrm>
        </p:spPr>
        <p:txBody>
          <a:bodyPr>
            <a:normAutofit/>
          </a:bodyPr>
          <a:lstStyle/>
          <a:p>
            <a:pPr marL="0" marR="0" algn="ctr" fontAlgn="base">
              <a:spcBef>
                <a:spcPts val="0"/>
              </a:spcBef>
              <a:spcAft>
                <a:spcPts val="0"/>
              </a:spcAft>
            </a:pPr>
            <a:r>
              <a:rPr lang="en-US" sz="3600" b="1" dirty="0">
                <a:effectLst/>
                <a:latin typeface="Calibri" panose="020F0502020204030204" pitchFamily="34" charset="0"/>
                <a:ea typeface="Calibri" panose="020F0502020204030204" pitchFamily="34" charset="0"/>
                <a:cs typeface="Calibri" panose="020F0502020204030204" pitchFamily="34" charset="0"/>
              </a:rPr>
              <a:t>POST COMMANDER MEMBERSHIP AWARD</a:t>
            </a:r>
            <a:r>
              <a:rPr lang="en-US" sz="3600" dirty="0">
                <a:effectLst/>
                <a:latin typeface="Calibri" panose="020F0502020204030204" pitchFamily="34" charset="0"/>
                <a:ea typeface="Calibri" panose="020F0502020204030204" pitchFamily="34" charset="0"/>
                <a:cs typeface="Calibri" panose="020F0502020204030204" pitchFamily="34" charset="0"/>
              </a:rPr>
              <a:t> </a:t>
            </a:r>
          </a:p>
        </p:txBody>
      </p:sp>
      <p:sp>
        <p:nvSpPr>
          <p:cNvPr id="3" name="Content Placeholder 2">
            <a:extLst>
              <a:ext uri="{FF2B5EF4-FFF2-40B4-BE49-F238E27FC236}">
                <a16:creationId xmlns:a16="http://schemas.microsoft.com/office/drawing/2014/main" id="{3AF0A6BB-17F1-B4FE-8FC2-FB6415A12999}"/>
              </a:ext>
            </a:extLst>
          </p:cNvPr>
          <p:cNvSpPr>
            <a:spLocks noGrp="1"/>
          </p:cNvSpPr>
          <p:nvPr>
            <p:ph idx="1"/>
          </p:nvPr>
        </p:nvSpPr>
        <p:spPr>
          <a:xfrm>
            <a:off x="685800" y="2194560"/>
            <a:ext cx="10820400" cy="4024125"/>
          </a:xfrm>
        </p:spPr>
        <p:txBody>
          <a:bodyPr>
            <a:normAutofit/>
          </a:bodyPr>
          <a:lstStyle/>
          <a:p>
            <a:pPr marL="0" marR="0" fontAlgn="base">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indent="0" fontAlgn="base">
              <a:spcBef>
                <a:spcPts val="0"/>
              </a:spcBef>
              <a:spcAft>
                <a:spcPts val="0"/>
              </a:spcAft>
              <a:buNone/>
            </a:pPr>
            <a:r>
              <a:rPr lang="en-US" sz="2400" dirty="0">
                <a:effectLst/>
                <a:latin typeface="Times New Roman" panose="02020603050405020304" pitchFamily="18" charset="0"/>
                <a:ea typeface="Times New Roman" panose="02020603050405020304" pitchFamily="18" charset="0"/>
              </a:rPr>
              <a:t>  </a:t>
            </a:r>
          </a:p>
          <a:p>
            <a:pPr marL="0" marR="0" indent="0" fontAlgn="base">
              <a:spcBef>
                <a:spcPts val="0"/>
              </a:spcBef>
              <a:spcAft>
                <a:spcPts val="0"/>
              </a:spcAft>
              <a:buNone/>
            </a:pPr>
            <a:endParaRPr lang="en-US" sz="2400" dirty="0">
              <a:latin typeface="Times New Roman" panose="02020603050405020304" pitchFamily="18" charset="0"/>
              <a:ea typeface="Times New Roman" panose="02020603050405020304" pitchFamily="18" charset="0"/>
            </a:endParaRPr>
          </a:p>
          <a:p>
            <a:pPr marL="0" marR="0" indent="0" fontAlgn="base">
              <a:spcBef>
                <a:spcPts val="0"/>
              </a:spcBef>
              <a:spcAft>
                <a:spcPts val="0"/>
              </a:spcAft>
              <a:buNone/>
            </a:pPr>
            <a:r>
              <a:rPr lang="en-US" sz="2400" dirty="0">
                <a:latin typeface="Calibri" panose="020F0502020204030204" pitchFamily="34" charset="0"/>
                <a:ea typeface="Calibri" panose="020F0502020204030204" pitchFamily="34" charset="0"/>
                <a:cs typeface="Calibri" panose="020F0502020204030204" pitchFamily="34" charset="0"/>
              </a:rPr>
              <a:t>P</a:t>
            </a:r>
            <a:r>
              <a:rPr lang="en-US" sz="2400" dirty="0">
                <a:effectLst/>
                <a:latin typeface="Calibri" panose="020F0502020204030204" pitchFamily="34" charset="0"/>
                <a:ea typeface="Calibri" panose="020F0502020204030204" pitchFamily="34" charset="0"/>
                <a:cs typeface="Calibri" panose="020F0502020204030204" pitchFamily="34" charset="0"/>
              </a:rPr>
              <a:t>ost commanders who have their post 100% in membership by Sunday December 31, 2023, will receive a Department Commanders 100 Club Shirt.  Winners will be announced at the Winter Council, Shirts will be presented at a district Meeting.  </a:t>
            </a:r>
          </a:p>
          <a:p>
            <a:pPr marL="0" marR="0" indent="0" fontAlgn="base">
              <a:spcBef>
                <a:spcPts val="0"/>
              </a:spcBef>
              <a:spcAft>
                <a:spcPts val="0"/>
              </a:spcAft>
              <a:buNone/>
            </a:pPr>
            <a:r>
              <a:rPr lang="en-US" sz="2400" dirty="0">
                <a:effectLst/>
                <a:latin typeface="Times New Roman" panose="02020603050405020304" pitchFamily="18" charset="0"/>
                <a:ea typeface="Times New Roman" panose="02020603050405020304" pitchFamily="18" charset="0"/>
              </a:rPr>
              <a:t> </a:t>
            </a:r>
          </a:p>
          <a:p>
            <a:pPr marL="0" marR="0" indent="0" fontAlgn="base">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08753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 on table">
            <a:extLst>
              <a:ext uri="{FF2B5EF4-FFF2-40B4-BE49-F238E27FC236}">
                <a16:creationId xmlns:a16="http://schemas.microsoft.com/office/drawing/2014/main" id="{CF49C953-63C3-1569-2B36-A18FB6AF210D}"/>
              </a:ext>
            </a:extLst>
          </p:cNvPr>
          <p:cNvPicPr>
            <a:picLocks noChangeAspect="1"/>
          </p:cNvPicPr>
          <p:nvPr/>
        </p:nvPicPr>
        <p:blipFill rotWithShape="1">
          <a:blip r:embed="rId2">
            <a:alphaModFix amt="30000"/>
          </a:blip>
          <a:srcRect b="15730"/>
          <a:stretch/>
        </p:blipFill>
        <p:spPr>
          <a:xfrm>
            <a:off x="20" y="10643"/>
            <a:ext cx="12191980" cy="6857990"/>
          </a:xfrm>
          <a:prstGeom prst="rect">
            <a:avLst/>
          </a:prstGeom>
        </p:spPr>
      </p:pic>
      <p:sp>
        <p:nvSpPr>
          <p:cNvPr id="2" name="Title 1">
            <a:extLst>
              <a:ext uri="{FF2B5EF4-FFF2-40B4-BE49-F238E27FC236}">
                <a16:creationId xmlns:a16="http://schemas.microsoft.com/office/drawing/2014/main" id="{32AF028B-E9F8-059D-BD3A-14262F3671E2}"/>
              </a:ext>
            </a:extLst>
          </p:cNvPr>
          <p:cNvSpPr>
            <a:spLocks noGrp="1"/>
          </p:cNvSpPr>
          <p:nvPr>
            <p:ph type="title"/>
          </p:nvPr>
        </p:nvSpPr>
        <p:spPr>
          <a:xfrm>
            <a:off x="13402" y="282053"/>
            <a:ext cx="12192000" cy="1293028"/>
          </a:xfrm>
        </p:spPr>
        <p:txBody>
          <a:bodyPr>
            <a:normAutofit/>
          </a:bodyPr>
          <a:lstStyle/>
          <a:p>
            <a:pPr marL="0" marR="0" algn="ctr" fontAlgn="base">
              <a:spcBef>
                <a:spcPts val="0"/>
              </a:spcBef>
              <a:spcAft>
                <a:spcPts val="0"/>
              </a:spcAft>
            </a:pPr>
            <a:r>
              <a:rPr lang="en-US" sz="3600" b="1" dirty="0">
                <a:effectLst/>
                <a:latin typeface="Calibri" panose="020F0502020204030204" pitchFamily="34" charset="0"/>
                <a:ea typeface="Calibri" panose="020F0502020204030204" pitchFamily="34" charset="0"/>
                <a:cs typeface="Calibri" panose="020F0502020204030204" pitchFamily="34" charset="0"/>
              </a:rPr>
              <a:t>INDIVIDUAL RECRUITER AWARDS</a:t>
            </a:r>
            <a:r>
              <a:rPr lang="en-US" sz="3600" dirty="0">
                <a:effectLst/>
                <a:latin typeface="Calibri" panose="020F0502020204030204" pitchFamily="34" charset="0"/>
                <a:ea typeface="Calibri" panose="020F0502020204030204" pitchFamily="34" charset="0"/>
                <a:cs typeface="Calibri" panose="020F0502020204030204" pitchFamily="34" charset="0"/>
              </a:rPr>
              <a:t> </a:t>
            </a:r>
          </a:p>
        </p:txBody>
      </p:sp>
      <p:sp>
        <p:nvSpPr>
          <p:cNvPr id="3" name="Content Placeholder 2">
            <a:extLst>
              <a:ext uri="{FF2B5EF4-FFF2-40B4-BE49-F238E27FC236}">
                <a16:creationId xmlns:a16="http://schemas.microsoft.com/office/drawing/2014/main" id="{3AF0A6BB-17F1-B4FE-8FC2-FB6415A12999}"/>
              </a:ext>
            </a:extLst>
          </p:cNvPr>
          <p:cNvSpPr>
            <a:spLocks noGrp="1"/>
          </p:cNvSpPr>
          <p:nvPr>
            <p:ph idx="1"/>
          </p:nvPr>
        </p:nvSpPr>
        <p:spPr>
          <a:xfrm>
            <a:off x="685800" y="2194560"/>
            <a:ext cx="10820400" cy="4024125"/>
          </a:xfrm>
        </p:spPr>
        <p:txBody>
          <a:bodyPr>
            <a:normAutofit fontScale="92500"/>
          </a:bodyPr>
          <a:lstStyle/>
          <a:p>
            <a:pPr marL="0" marR="0" fontAlgn="base">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Individual recruiters will also receive for: </a:t>
            </a:r>
          </a:p>
          <a:p>
            <a:pPr marL="742950" marR="0" lvl="1" indent="-285750" fontAlgn="base">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Calibri" panose="020F0502020204030204" pitchFamily="34" charset="0"/>
              </a:rPr>
              <a:t>10 New or Reinstated Members – Pen and Key Chain Set </a:t>
            </a:r>
          </a:p>
          <a:p>
            <a:pPr marL="742950" marR="0" lvl="1" indent="-285750" fontAlgn="base">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Calibri" panose="020F0502020204030204" pitchFamily="34" charset="0"/>
              </a:rPr>
              <a:t>25 New or Reinstated Members – A Commander’s Challenge Coin </a:t>
            </a:r>
          </a:p>
          <a:p>
            <a:pPr marL="742950" marR="0" lvl="1" indent="-285750" fontAlgn="base">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Calibri" panose="020F0502020204030204" pitchFamily="34" charset="0"/>
              </a:rPr>
              <a:t>50 New or Reinstated Members – A Department Aide-de-Camp Recruiting cap &amp; citation. </a:t>
            </a:r>
          </a:p>
          <a:p>
            <a:pPr marL="742950" marR="0" lvl="1" indent="-285750" fontAlgn="base">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Calibri" panose="020F0502020204030204" pitchFamily="34" charset="0"/>
              </a:rPr>
              <a:t>75 New or Reinstated Members – State Commander's "Top State Recruiter" Ball Cap  </a:t>
            </a:r>
          </a:p>
          <a:p>
            <a:pPr marL="742950" marR="0" lvl="1" indent="-285750" fontAlgn="base">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Calibri" panose="020F0502020204030204" pitchFamily="34" charset="0"/>
              </a:rPr>
              <a:t>100 New or Reinstated Members – State Commander's "Top State Recruiter" Shirt</a:t>
            </a:r>
          </a:p>
          <a:p>
            <a:pPr fontAlgn="base">
              <a:spcBef>
                <a:spcPts val="0"/>
              </a:spcBef>
            </a:pPr>
            <a:r>
              <a:rPr lang="en-US" sz="2400" dirty="0">
                <a:effectLst/>
                <a:latin typeface="Calibri" panose="020F0502020204030204" pitchFamily="34" charset="0"/>
                <a:ea typeface="Calibri" panose="020F0502020204030204" pitchFamily="34" charset="0"/>
                <a:cs typeface="Calibri" panose="020F0502020204030204" pitchFamily="34" charset="0"/>
              </a:rPr>
              <a:t>Pens, Keychains, and coins will be presented at the next district meeting after the convention.  </a:t>
            </a:r>
          </a:p>
          <a:p>
            <a:r>
              <a:rPr lang="en-US" sz="2400" dirty="0">
                <a:effectLst/>
                <a:latin typeface="Calibri" panose="020F0502020204030204" pitchFamily="34" charset="0"/>
                <a:ea typeface="Calibri" panose="020F0502020204030204" pitchFamily="34" charset="0"/>
                <a:cs typeface="Calibri" panose="020F0502020204030204" pitchFamily="34" charset="0"/>
              </a:rPr>
              <a:t>Note: Recruiters who have previously received an Aide-de-Camp cap will only receive a citation.  </a:t>
            </a:r>
          </a:p>
          <a:p>
            <a:pPr marL="0" marR="0" indent="0" fontAlgn="base">
              <a:spcBef>
                <a:spcPts val="0"/>
              </a:spcBef>
              <a:spcAft>
                <a:spcPts val="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 </a:t>
            </a:r>
          </a:p>
          <a:p>
            <a:pPr marL="0" marR="0" indent="0" fontAlgn="base">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0333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66E20-3B61-7EB9-B8DC-451D28D7DAED}"/>
              </a:ext>
            </a:extLst>
          </p:cNvPr>
          <p:cNvSpPr>
            <a:spLocks noGrp="1"/>
          </p:cNvSpPr>
          <p:nvPr>
            <p:ph type="title"/>
          </p:nvPr>
        </p:nvSpPr>
        <p:spPr>
          <a:xfrm>
            <a:off x="-20098" y="282053"/>
            <a:ext cx="12192000" cy="1293028"/>
          </a:xfrm>
        </p:spPr>
        <p:txBody>
          <a:bodyPr>
            <a:normAutofit/>
          </a:bodyPr>
          <a:lstStyle/>
          <a:p>
            <a:pPr algn="ctr"/>
            <a:r>
              <a:rPr lang="en-US" sz="3600" b="1" dirty="0">
                <a:effectLst/>
                <a:latin typeface="Calibri" panose="020F0502020204030204" pitchFamily="34" charset="0"/>
                <a:ea typeface="Calibri" panose="020F0502020204030204" pitchFamily="34" charset="0"/>
                <a:cs typeface="Calibri" panose="020F0502020204030204" pitchFamily="34" charset="0"/>
              </a:rPr>
              <a:t>THE SAMUEL B. </a:t>
            </a:r>
            <a:r>
              <a:rPr lang="en-US" sz="3600" b="1" dirty="0" err="1">
                <a:effectLst/>
                <a:latin typeface="Calibri" panose="020F0502020204030204" pitchFamily="34" charset="0"/>
                <a:ea typeface="Calibri" panose="020F0502020204030204" pitchFamily="34" charset="0"/>
                <a:cs typeface="Times New Roman" panose="02020603050405020304" pitchFamily="18" charset="0"/>
              </a:rPr>
              <a:t>DeVAUGHAN</a:t>
            </a:r>
            <a:r>
              <a:rPr lang="en-US" sz="3600" b="1" dirty="0">
                <a:effectLst/>
                <a:latin typeface="Calibri" panose="020F0502020204030204" pitchFamily="34" charset="0"/>
                <a:ea typeface="Calibri" panose="020F0502020204030204" pitchFamily="34" charset="0"/>
                <a:cs typeface="Calibri" panose="020F0502020204030204" pitchFamily="34" charset="0"/>
              </a:rPr>
              <a:t> MEMBERSHIP AWARDS</a:t>
            </a:r>
            <a:r>
              <a:rPr lang="en-US" sz="3600" dirty="0">
                <a:effectLst/>
                <a:latin typeface="Calibri" panose="020F0502020204030204" pitchFamily="34" charset="0"/>
                <a:ea typeface="Calibri" panose="020F0502020204030204" pitchFamily="34" charset="0"/>
                <a:cs typeface="Calibri" panose="020F0502020204030204" pitchFamily="34" charset="0"/>
              </a:rPr>
              <a:t> </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371DF3A-632A-D4E5-FB6D-4E502257FC36}"/>
              </a:ext>
            </a:extLst>
          </p:cNvPr>
          <p:cNvSpPr>
            <a:spLocks noGrp="1"/>
          </p:cNvSpPr>
          <p:nvPr>
            <p:ph idx="1"/>
          </p:nvPr>
        </p:nvSpPr>
        <p:spPr/>
        <p:txBody>
          <a:bodyPr>
            <a:normAutofit/>
          </a:bodyPr>
          <a:lstStyle/>
          <a:p>
            <a:pPr marL="0" marR="0" indent="0" fontAlgn="base">
              <a:spcBef>
                <a:spcPts val="0"/>
              </a:spcBef>
              <a:spcAft>
                <a:spcPts val="0"/>
              </a:spcAft>
              <a:buNone/>
            </a:pPr>
            <a:r>
              <a:rPr lang="en-US" dirty="0">
                <a:effectLst/>
                <a:latin typeface="Calibri" panose="020F0502020204030204" pitchFamily="34" charset="0"/>
                <a:ea typeface="Calibri" panose="020F0502020204030204" pitchFamily="34" charset="0"/>
                <a:cs typeface="Calibri" panose="020F0502020204030204" pitchFamily="34" charset="0"/>
              </a:rPr>
              <a:t>First Place: The Samuel B. </a:t>
            </a:r>
            <a:r>
              <a:rPr lang="en-US" dirty="0" err="1">
                <a:effectLst/>
                <a:latin typeface="Calibri" panose="020F0502020204030204" pitchFamily="34" charset="0"/>
                <a:ea typeface="Calibri" panose="020F0502020204030204" pitchFamily="34" charset="0"/>
                <a:cs typeface="Calibri" panose="020F0502020204030204" pitchFamily="34" charset="0"/>
              </a:rPr>
              <a:t>DeVaughan</a:t>
            </a:r>
            <a:r>
              <a:rPr lang="en-US" dirty="0">
                <a:effectLst/>
                <a:latin typeface="Calibri" panose="020F0502020204030204" pitchFamily="34" charset="0"/>
                <a:ea typeface="Calibri" panose="020F0502020204030204" pitchFamily="34" charset="0"/>
                <a:cs typeface="Calibri" panose="020F0502020204030204" pitchFamily="34" charset="0"/>
              </a:rPr>
              <a:t> Membership Award is presented to the member who recruits the most - new and/or reinstated members of the 2023-2024 Membership Year. They will receive the following: </a:t>
            </a:r>
          </a:p>
          <a:p>
            <a:pPr lvl="1" fontAlgn="base">
              <a:spcBef>
                <a:spcPts val="0"/>
              </a:spcBef>
              <a:buSzPts val="1000"/>
              <a:buFont typeface="Wingdings" pitchFamily="2" charset="2"/>
              <a:buChar char="v"/>
              <a:tabLst>
                <a:tab pos="457200" algn="l"/>
              </a:tabLst>
            </a:pPr>
            <a:r>
              <a:rPr lang="en-US" sz="2200" dirty="0">
                <a:effectLst/>
                <a:latin typeface="Calibri" panose="020F0502020204030204" pitchFamily="34" charset="0"/>
                <a:ea typeface="Calibri" panose="020F0502020204030204" pitchFamily="34" charset="0"/>
                <a:cs typeface="Calibri" panose="020F0502020204030204" pitchFamily="34" charset="0"/>
              </a:rPr>
              <a:t>A check in the amount of $300 to help defray expenses of the Convention. </a:t>
            </a:r>
          </a:p>
          <a:p>
            <a:pPr lvl="1" fontAlgn="base">
              <a:spcBef>
                <a:spcPts val="0"/>
              </a:spcBef>
              <a:buSzPts val="1000"/>
              <a:buFont typeface="Wingdings" pitchFamily="2" charset="2"/>
              <a:buChar char="v"/>
              <a:tabLst>
                <a:tab pos="457200" algn="l"/>
              </a:tabLst>
            </a:pPr>
            <a:r>
              <a:rPr lang="en-US" sz="2200" dirty="0">
                <a:effectLst/>
                <a:latin typeface="Calibri" panose="020F0502020204030204" pitchFamily="34" charset="0"/>
                <a:ea typeface="Calibri" panose="020F0502020204030204" pitchFamily="34" charset="0"/>
                <a:cs typeface="Calibri" panose="020F0502020204030204" pitchFamily="34" charset="0"/>
              </a:rPr>
              <a:t>A Department citation. </a:t>
            </a:r>
          </a:p>
          <a:p>
            <a:pPr lvl="1" fontAlgn="base">
              <a:spcBef>
                <a:spcPts val="0"/>
              </a:spcBef>
              <a:buSzPts val="1000"/>
              <a:buFont typeface="Wingdings" pitchFamily="2" charset="2"/>
              <a:buChar char="v"/>
              <a:tabLst>
                <a:tab pos="457200" algn="l"/>
              </a:tabLst>
            </a:pPr>
            <a:r>
              <a:rPr lang="en-US" sz="2200" dirty="0">
                <a:effectLst/>
                <a:latin typeface="Calibri" panose="020F0502020204030204" pitchFamily="34" charset="0"/>
                <a:ea typeface="Calibri" panose="020F0502020204030204" pitchFamily="34" charset="0"/>
                <a:cs typeface="Calibri" panose="020F0502020204030204" pitchFamily="34" charset="0"/>
              </a:rPr>
              <a:t>A distinctive cap and name badge </a:t>
            </a:r>
          </a:p>
          <a:p>
            <a:pPr lvl="1" fontAlgn="base">
              <a:spcBef>
                <a:spcPts val="0"/>
              </a:spcBef>
              <a:buSzPts val="1000"/>
              <a:buFont typeface="Wingdings" pitchFamily="2" charset="2"/>
              <a:buChar char="v"/>
              <a:tabLst>
                <a:tab pos="457200" algn="l"/>
              </a:tabLst>
            </a:pPr>
            <a:r>
              <a:rPr lang="en-US" sz="2200" dirty="0">
                <a:effectLst/>
                <a:latin typeface="Calibri" panose="020F0502020204030204" pitchFamily="34" charset="0"/>
                <a:ea typeface="Calibri" panose="020F0502020204030204" pitchFamily="34" charset="0"/>
                <a:cs typeface="Calibri" panose="020F0502020204030204" pitchFamily="34" charset="0"/>
              </a:rPr>
              <a:t>A large trophy </a:t>
            </a:r>
          </a:p>
          <a:p>
            <a:pPr marR="0" lvl="0" fontAlgn="base">
              <a:spcBef>
                <a:spcPts val="0"/>
              </a:spcBef>
              <a:spcAft>
                <a:spcPts val="0"/>
              </a:spcAft>
              <a:buSzPts val="1000"/>
              <a:buFont typeface="Wingdings" pitchFamily="2" charset="2"/>
              <a:buChar char="v"/>
              <a:tabLst>
                <a:tab pos="457200" algn="l"/>
              </a:tabLst>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0" marR="0" indent="0" fontAlgn="base">
              <a:spcBef>
                <a:spcPts val="0"/>
              </a:spcBef>
              <a:spcAft>
                <a:spcPts val="0"/>
              </a:spcAft>
              <a:buNone/>
            </a:pPr>
            <a:r>
              <a:rPr lang="en-US" dirty="0">
                <a:effectLst/>
                <a:latin typeface="Calibri" panose="020F0502020204030204" pitchFamily="34" charset="0"/>
                <a:ea typeface="Calibri" panose="020F0502020204030204" pitchFamily="34" charset="0"/>
                <a:cs typeface="Calibri" panose="020F0502020204030204" pitchFamily="34" charset="0"/>
              </a:rPr>
              <a:t>The recruiters who finish in second and third place in new and/or reinstated member competition of the 2023-2024 Membership Year will receive the following: </a:t>
            </a:r>
          </a:p>
          <a:p>
            <a:pPr lvl="1" fontAlgn="base">
              <a:spcBef>
                <a:spcPts val="0"/>
              </a:spcBef>
              <a:buSzPts val="1000"/>
              <a:buFont typeface="Wingdings" pitchFamily="2" charset="2"/>
              <a:buChar char="v"/>
              <a:tabLst>
                <a:tab pos="457200" algn="l"/>
              </a:tabLst>
            </a:pPr>
            <a:r>
              <a:rPr lang="en-US" sz="2200" dirty="0">
                <a:effectLst/>
                <a:latin typeface="Calibri" panose="020F0502020204030204" pitchFamily="34" charset="0"/>
                <a:ea typeface="Calibri" panose="020F0502020204030204" pitchFamily="34" charset="0"/>
                <a:cs typeface="Calibri" panose="020F0502020204030204" pitchFamily="34" charset="0"/>
              </a:rPr>
              <a:t>A Department citation. </a:t>
            </a:r>
          </a:p>
          <a:p>
            <a:pPr lvl="1" fontAlgn="base">
              <a:spcBef>
                <a:spcPts val="0"/>
              </a:spcBef>
              <a:buSzPts val="1000"/>
              <a:buFont typeface="Wingdings" pitchFamily="2" charset="2"/>
              <a:buChar char="v"/>
              <a:tabLst>
                <a:tab pos="457200" algn="l"/>
              </a:tabLst>
            </a:pPr>
            <a:r>
              <a:rPr lang="en-US" sz="2200" dirty="0">
                <a:effectLst/>
                <a:latin typeface="Calibri" panose="020F0502020204030204" pitchFamily="34" charset="0"/>
                <a:ea typeface="Calibri" panose="020F0502020204030204" pitchFamily="34" charset="0"/>
                <a:cs typeface="Calibri" panose="020F0502020204030204" pitchFamily="34" charset="0"/>
              </a:rPr>
              <a:t>A large trophy </a:t>
            </a:r>
          </a:p>
          <a:p>
            <a:endParaRPr lang="en-US" dirty="0"/>
          </a:p>
        </p:txBody>
      </p:sp>
    </p:spTree>
    <p:extLst>
      <p:ext uri="{BB962C8B-B14F-4D97-AF65-F5344CB8AC3E}">
        <p14:creationId xmlns:p14="http://schemas.microsoft.com/office/powerpoint/2010/main" val="258476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D60A5-F5A1-5189-F696-82174D8CDAAE}"/>
              </a:ext>
            </a:extLst>
          </p:cNvPr>
          <p:cNvSpPr>
            <a:spLocks noGrp="1"/>
          </p:cNvSpPr>
          <p:nvPr>
            <p:ph type="title"/>
          </p:nvPr>
        </p:nvSpPr>
        <p:spPr>
          <a:xfrm>
            <a:off x="0" y="533269"/>
            <a:ext cx="12192000" cy="1293028"/>
          </a:xfrm>
        </p:spPr>
        <p:txBody>
          <a:bodyPr>
            <a:normAutofit/>
          </a:bodyPr>
          <a:lstStyle/>
          <a:p>
            <a:pPr algn="ctr"/>
            <a:r>
              <a:rPr lang="en-US" sz="3600" b="1" dirty="0">
                <a:effectLst/>
                <a:latin typeface="Calibri" panose="020F0502020204030204" pitchFamily="34" charset="0"/>
                <a:ea typeface="Calibri" panose="020F0502020204030204" pitchFamily="34" charset="0"/>
                <a:cs typeface="Calibri" panose="020F0502020204030204" pitchFamily="34" charset="0"/>
              </a:rPr>
              <a:t>THE GEORGE E. McCracken HONOR GUARD/COLOR GUARD AWARD </a:t>
            </a:r>
            <a:r>
              <a:rPr lang="en-US" sz="3600" dirty="0">
                <a:effectLst/>
                <a:latin typeface="Calibri" panose="020F0502020204030204" pitchFamily="34" charset="0"/>
                <a:ea typeface="Calibri" panose="020F0502020204030204" pitchFamily="34" charset="0"/>
                <a:cs typeface="Calibri" panose="020F0502020204030204" pitchFamily="34" charset="0"/>
              </a:rPr>
              <a:t> </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227354A-E893-2FD8-9AAA-2013D21DA9EB}"/>
              </a:ext>
            </a:extLst>
          </p:cNvPr>
          <p:cNvSpPr>
            <a:spLocks noGrp="1"/>
          </p:cNvSpPr>
          <p:nvPr>
            <p:ph idx="1"/>
          </p:nvPr>
        </p:nvSpPr>
        <p:spPr/>
        <p:txBody>
          <a:bodyPr/>
          <a:lstStyle/>
          <a:p>
            <a:pPr marL="0" marR="0" indent="0" fontAlgn="base">
              <a:spcBef>
                <a:spcPts val="0"/>
              </a:spcBef>
              <a:spcAft>
                <a:spcPts val="0"/>
              </a:spcAft>
              <a:buNone/>
            </a:pPr>
            <a:r>
              <a:rPr lang="en-US" sz="2000" dirty="0">
                <a:effectLst/>
                <a:latin typeface="Times New Roman" panose="02020603050405020304" pitchFamily="18" charset="0"/>
                <a:ea typeface="Times New Roman" panose="02020603050405020304" pitchFamily="18" charset="0"/>
              </a:rPr>
              <a:t> </a:t>
            </a:r>
          </a:p>
          <a:p>
            <a:pPr marL="0" marR="0" indent="0" fontAlgn="base">
              <a:spcBef>
                <a:spcPts val="0"/>
              </a:spcBef>
              <a:spcAft>
                <a:spcPts val="0"/>
              </a:spcAft>
              <a:buNone/>
            </a:pPr>
            <a:endParaRPr lang="en-US" sz="2000" dirty="0">
              <a:latin typeface="Times New Roman" panose="02020603050405020304" pitchFamily="18" charset="0"/>
              <a:ea typeface="Times New Roman" panose="02020603050405020304" pitchFamily="18" charset="0"/>
            </a:endParaRPr>
          </a:p>
          <a:p>
            <a:pPr marL="0" marR="0" indent="0" fontAlgn="base">
              <a:spcBef>
                <a:spcPts val="0"/>
              </a:spcBef>
              <a:spcAft>
                <a:spcPts val="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The George E. McCracken Honor Guard/Color Guard Award is presented to the most outstanding Honor Guard/Color Guard. Deadline for submission to State Headquarters is by the day prior to awards judging Friday, May 10, 2024.</a:t>
            </a:r>
          </a:p>
          <a:p>
            <a:pPr marL="0" marR="0" indent="0" fontAlgn="base">
              <a:spcBef>
                <a:spcPts val="0"/>
              </a:spcBef>
              <a:spcAft>
                <a:spcPts val="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 </a:t>
            </a:r>
          </a:p>
          <a:p>
            <a:pPr marL="0" marR="0" indent="0" fontAlgn="base">
              <a:spcBef>
                <a:spcPts val="0"/>
              </a:spcBef>
              <a:spcAft>
                <a:spcPts val="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This award will be presented at the State Convention.  </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304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8660D-9A66-20DE-A79C-D181BC7B2120}"/>
              </a:ext>
            </a:extLst>
          </p:cNvPr>
          <p:cNvSpPr>
            <a:spLocks noGrp="1"/>
          </p:cNvSpPr>
          <p:nvPr>
            <p:ph type="title"/>
          </p:nvPr>
        </p:nvSpPr>
        <p:spPr>
          <a:xfrm>
            <a:off x="0" y="533262"/>
            <a:ext cx="12192000" cy="1293028"/>
          </a:xfrm>
        </p:spPr>
        <p:txBody>
          <a:bodyPr>
            <a:normAutofit/>
          </a:bodyPr>
          <a:lstStyle/>
          <a:p>
            <a:pPr algn="ctr"/>
            <a:r>
              <a:rPr lang="en-US" sz="3600" b="1" dirty="0">
                <a:effectLst/>
                <a:latin typeface="Calibri" panose="020F0502020204030204" pitchFamily="34" charset="0"/>
                <a:ea typeface="Calibri" panose="020F0502020204030204" pitchFamily="34" charset="0"/>
                <a:cs typeface="Calibri" panose="020F0502020204030204" pitchFamily="34" charset="0"/>
              </a:rPr>
              <a:t>FIREFIGHTER OF THE YEAR AWARD</a:t>
            </a:r>
            <a:r>
              <a:rPr lang="en-US" sz="3600" b="1" dirty="0">
                <a:effectLst/>
                <a:latin typeface="Times New Roman" panose="02020603050405020304" pitchFamily="18" charset="0"/>
                <a:ea typeface="Times New Roman" panose="02020603050405020304" pitchFamily="18" charset="0"/>
              </a:rPr>
              <a:t> </a:t>
            </a:r>
            <a:r>
              <a:rPr lang="en-US" sz="3600" dirty="0">
                <a:effectLst/>
                <a:latin typeface="Times New Roman" panose="02020603050405020304" pitchFamily="18" charset="0"/>
                <a:ea typeface="Times New Roman" panose="02020603050405020304" pitchFamily="18" charset="0"/>
              </a:rPr>
              <a:t> </a:t>
            </a:r>
            <a:br>
              <a:rPr lang="en-US" sz="3600" dirty="0">
                <a:effectLst/>
                <a:latin typeface="Times New Roman" panose="02020603050405020304" pitchFamily="18" charset="0"/>
                <a:ea typeface="Times New Roman" panose="02020603050405020304" pitchFamily="18" charset="0"/>
              </a:rPr>
            </a:br>
            <a:endParaRPr lang="en-US" sz="3600" dirty="0"/>
          </a:p>
        </p:txBody>
      </p:sp>
      <p:sp>
        <p:nvSpPr>
          <p:cNvPr id="3" name="Content Placeholder 2">
            <a:extLst>
              <a:ext uri="{FF2B5EF4-FFF2-40B4-BE49-F238E27FC236}">
                <a16:creationId xmlns:a16="http://schemas.microsoft.com/office/drawing/2014/main" id="{585CE70D-0B3D-D155-75E2-822D849E81E7}"/>
              </a:ext>
            </a:extLst>
          </p:cNvPr>
          <p:cNvSpPr>
            <a:spLocks noGrp="1"/>
          </p:cNvSpPr>
          <p:nvPr>
            <p:ph idx="1"/>
          </p:nvPr>
        </p:nvSpPr>
        <p:spPr>
          <a:xfrm>
            <a:off x="685800" y="1981900"/>
            <a:ext cx="10820400" cy="4270035"/>
          </a:xfrm>
        </p:spPr>
        <p:txBody>
          <a:bodyPr>
            <a:normAutofit/>
          </a:bodyPr>
          <a:lstStyle/>
          <a:p>
            <a:pPr marL="0" indent="0">
              <a:buNone/>
            </a:pPr>
            <a:endParaRPr lang="en-US" sz="1800" dirty="0">
              <a:effectLst/>
              <a:latin typeface="Times New Roman" panose="02020603050405020304" pitchFamily="18" charset="0"/>
              <a:ea typeface="Times New Roman" panose="02020603050405020304" pitchFamily="18" charset="0"/>
            </a:endParaRPr>
          </a:p>
          <a:p>
            <a:pPr marL="0" indent="0">
              <a:buNone/>
            </a:pPr>
            <a:endParaRPr lang="en-US" sz="1800" dirty="0">
              <a:latin typeface="Times New Roman" panose="02020603050405020304" pitchFamily="18" charset="0"/>
              <a:ea typeface="Times New Roman" panose="02020603050405020304" pitchFamily="18" charset="0"/>
            </a:endParaRPr>
          </a:p>
          <a:p>
            <a:pPr marL="0" indent="0">
              <a:buNone/>
            </a:pPr>
            <a:r>
              <a:rPr lang="en-US" sz="2800" dirty="0">
                <a:effectLst/>
                <a:latin typeface="Calibri" panose="020F0502020204030204" pitchFamily="34" charset="0"/>
                <a:ea typeface="Calibri" panose="020F0502020204030204" pitchFamily="34" charset="0"/>
                <a:cs typeface="Calibri" panose="020F0502020204030204" pitchFamily="34" charset="0"/>
              </a:rPr>
              <a:t>The Firefighter of the Year Award is presented to the most outstanding firefighter. The selectee will receive a plaque and a monetary award. The deadline for submission to State Headquarters is Thursday January 11, 2024. Send resumé of nominees’ background, resumé of background in fire/emergency safety work, accomplishments in fire/emergency safety field, title, and address to State Headquarters.</a:t>
            </a:r>
          </a:p>
          <a:p>
            <a:pPr marL="0" indent="0">
              <a:buNone/>
            </a:pPr>
            <a:r>
              <a:rPr lang="en-US" sz="2800" dirty="0">
                <a:effectLst/>
                <a:latin typeface="Calibri" panose="020F0502020204030204" pitchFamily="34" charset="0"/>
                <a:ea typeface="Calibri" panose="020F0502020204030204" pitchFamily="34" charset="0"/>
                <a:cs typeface="Calibri" panose="020F0502020204030204" pitchFamily="34" charset="0"/>
              </a:rPr>
              <a:t> </a:t>
            </a:r>
          </a:p>
          <a:p>
            <a:pPr marL="0" indent="0">
              <a:buNone/>
            </a:pPr>
            <a:r>
              <a:rPr lang="en-US" sz="2800" dirty="0">
                <a:effectLst/>
                <a:latin typeface="Calibri" panose="020F0502020204030204" pitchFamily="34" charset="0"/>
                <a:ea typeface="Calibri" panose="020F0502020204030204" pitchFamily="34" charset="0"/>
                <a:cs typeface="Calibri" panose="020F0502020204030204" pitchFamily="34" charset="0"/>
              </a:rPr>
              <a:t>This award will be presented at the State Convention or at a local venue.  </a:t>
            </a:r>
          </a:p>
          <a:p>
            <a:endParaRPr lang="en-US" dirty="0"/>
          </a:p>
        </p:txBody>
      </p:sp>
    </p:spTree>
    <p:extLst>
      <p:ext uri="{BB962C8B-B14F-4D97-AF65-F5344CB8AC3E}">
        <p14:creationId xmlns:p14="http://schemas.microsoft.com/office/powerpoint/2010/main" val="253948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70465-5CCC-291B-E2B5-BDE5B0E6DFB5}"/>
              </a:ext>
            </a:extLst>
          </p:cNvPr>
          <p:cNvSpPr>
            <a:spLocks noGrp="1"/>
          </p:cNvSpPr>
          <p:nvPr>
            <p:ph type="title"/>
          </p:nvPr>
        </p:nvSpPr>
        <p:spPr>
          <a:xfrm>
            <a:off x="160774" y="583893"/>
            <a:ext cx="12031226" cy="1293028"/>
          </a:xfrm>
        </p:spPr>
        <p:txBody>
          <a:bodyPr>
            <a:normAutofit/>
          </a:bodyPr>
          <a:lstStyle/>
          <a:p>
            <a:pPr algn="ctr"/>
            <a:r>
              <a:rPr lang="en-US" b="1" dirty="0">
                <a:effectLst/>
                <a:latin typeface="Calibri" panose="020F0502020204030204" pitchFamily="34" charset="0"/>
                <a:ea typeface="Calibri" panose="020F0502020204030204" pitchFamily="34" charset="0"/>
                <a:cs typeface="Calibri" panose="020F0502020204030204" pitchFamily="34" charset="0"/>
              </a:rPr>
              <a:t>LAW ENFORCEMENT OFFICER OF THE YEAR AWARD</a:t>
            </a:r>
            <a:r>
              <a:rPr lang="en-US" dirty="0">
                <a:effectLst/>
                <a:latin typeface="Calibri" panose="020F0502020204030204" pitchFamily="34" charset="0"/>
                <a:ea typeface="Calibri" panose="020F0502020204030204" pitchFamily="34" charset="0"/>
                <a:cs typeface="Calibri" panose="020F0502020204030204" pitchFamily="34" charset="0"/>
              </a:rPr>
              <a:t> </a:t>
            </a:r>
            <a:br>
              <a:rPr lang="en-US" sz="1800" dirty="0">
                <a:effectLst/>
                <a:latin typeface="Calibri" panose="020F0502020204030204" pitchFamily="34" charset="0"/>
                <a:ea typeface="Calibri" panose="020F0502020204030204" pitchFamily="34" charset="0"/>
                <a:cs typeface="Calibri" panose="020F0502020204030204" pitchFamily="34" charset="0"/>
              </a:rPr>
            </a:b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246258D-B343-4B19-5BFB-89F20083CE55}"/>
              </a:ext>
            </a:extLst>
          </p:cNvPr>
          <p:cNvSpPr>
            <a:spLocks noGrp="1"/>
          </p:cNvSpPr>
          <p:nvPr>
            <p:ph idx="1"/>
          </p:nvPr>
        </p:nvSpPr>
        <p:spPr>
          <a:xfrm>
            <a:off x="856622" y="1995456"/>
            <a:ext cx="10820400" cy="4024125"/>
          </a:xfrm>
        </p:spPr>
        <p:txBody>
          <a:bodyPr>
            <a:normAutofit/>
          </a:bodyPr>
          <a:lstStyle/>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800" dirty="0">
                <a:effectLst/>
                <a:latin typeface="Calibri" panose="020F0502020204030204" pitchFamily="34" charset="0"/>
                <a:ea typeface="Calibri" panose="020F0502020204030204" pitchFamily="34" charset="0"/>
                <a:cs typeface="Calibri" panose="020F0502020204030204" pitchFamily="34" charset="0"/>
              </a:rPr>
              <a:t>The Law Enforcement Officer of the Year is presented to the most outstanding law enforcement officer. The selectee will receive a plaque and a monetary award. The deadline for submission to State Headquarters is Thursday January 11, 2024. Send resumé of nominees’ background, resumé of background in law enforcement work, accomplishment in the field, title, and address to State Headquarters. </a:t>
            </a:r>
          </a:p>
          <a:p>
            <a:pPr marL="0" indent="0">
              <a:buNone/>
            </a:pPr>
            <a:r>
              <a:rPr lang="en-US" sz="2800" dirty="0">
                <a:effectLst/>
                <a:latin typeface="Calibri" panose="020F0502020204030204" pitchFamily="34" charset="0"/>
                <a:ea typeface="Calibri" panose="020F0502020204030204" pitchFamily="34" charset="0"/>
                <a:cs typeface="Calibri" panose="020F0502020204030204" pitchFamily="34" charset="0"/>
              </a:rPr>
              <a:t>This award will be presented at the State Convention or at a local venue.  </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301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52223-A293-99F5-2882-DC11CF64629B}"/>
              </a:ext>
            </a:extLst>
          </p:cNvPr>
          <p:cNvSpPr>
            <a:spLocks noGrp="1"/>
          </p:cNvSpPr>
          <p:nvPr>
            <p:ph type="title"/>
          </p:nvPr>
        </p:nvSpPr>
        <p:spPr>
          <a:xfrm>
            <a:off x="0" y="543317"/>
            <a:ext cx="12192000" cy="1293028"/>
          </a:xfrm>
        </p:spPr>
        <p:txBody>
          <a:bodyPr>
            <a:normAutofit/>
          </a:bodyPr>
          <a:lstStyle/>
          <a:p>
            <a:pPr algn="ctr"/>
            <a:r>
              <a:rPr lang="en-US" sz="3600" b="1" dirty="0">
                <a:effectLst/>
                <a:latin typeface="Calibri" panose="020F0502020204030204" pitchFamily="34" charset="0"/>
                <a:ea typeface="Calibri" panose="020F0502020204030204" pitchFamily="34" charset="0"/>
                <a:cs typeface="Calibri" panose="020F0502020204030204" pitchFamily="34" charset="0"/>
              </a:rPr>
              <a:t>911 DISPATCHER OF THE YEAR AWARD</a:t>
            </a:r>
            <a:r>
              <a:rPr lang="en-US" sz="3600" dirty="0">
                <a:effectLst/>
                <a:latin typeface="Calibri" panose="020F0502020204030204" pitchFamily="34" charset="0"/>
                <a:ea typeface="Calibri" panose="020F0502020204030204" pitchFamily="34" charset="0"/>
                <a:cs typeface="Calibri" panose="020F0502020204030204" pitchFamily="34" charset="0"/>
              </a:rPr>
              <a:t>  </a:t>
            </a:r>
            <a:br>
              <a:rPr lang="en-US" sz="18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320CF76F-7105-0E51-87F2-38844195BACB}"/>
              </a:ext>
            </a:extLst>
          </p:cNvPr>
          <p:cNvSpPr>
            <a:spLocks noGrp="1"/>
          </p:cNvSpPr>
          <p:nvPr>
            <p:ph idx="1"/>
          </p:nvPr>
        </p:nvSpPr>
        <p:spPr>
          <a:xfrm>
            <a:off x="685800" y="2247725"/>
            <a:ext cx="10820400" cy="4024125"/>
          </a:xfrm>
        </p:spPr>
        <p:txBody>
          <a:bodyPr/>
          <a:lstStyle/>
          <a:p>
            <a:pPr marL="0" marR="0" indent="0" fontAlgn="base">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marR="0" indent="0" fontAlgn="base">
              <a:spcBef>
                <a:spcPts val="0"/>
              </a:spcBef>
              <a:spcAft>
                <a:spcPts val="0"/>
              </a:spcAft>
              <a:buNone/>
            </a:pPr>
            <a:endParaRPr lang="en-US" sz="1800" dirty="0">
              <a:latin typeface="Times New Roman" panose="02020603050405020304" pitchFamily="18" charset="0"/>
              <a:ea typeface="Times New Roman" panose="02020603050405020304" pitchFamily="18" charset="0"/>
            </a:endParaRPr>
          </a:p>
          <a:p>
            <a:pPr marL="0" marR="0" indent="0" fontAlgn="base">
              <a:spcBef>
                <a:spcPts val="0"/>
              </a:spcBef>
              <a:spcAft>
                <a:spcPts val="0"/>
              </a:spcAft>
              <a:buNone/>
            </a:pPr>
            <a:r>
              <a:rPr lang="en-US" sz="2600" dirty="0">
                <a:effectLst/>
                <a:latin typeface="Calibri" panose="020F0502020204030204" pitchFamily="34" charset="0"/>
                <a:ea typeface="Calibri" panose="020F0502020204030204" pitchFamily="34" charset="0"/>
                <a:cs typeface="Calibri" panose="020F0502020204030204" pitchFamily="34" charset="0"/>
              </a:rPr>
              <a:t>The 911 Dispatcher of the Year is presented to the most outstanding dispatcher. The selectee will receive a plaque and a monetary award. The deadline for submission to State Headquarters is Thursday January 11, 2024. Send resum</a:t>
            </a:r>
            <a:r>
              <a:rPr lang="en-US" sz="2400" dirty="0">
                <a:effectLst/>
                <a:latin typeface="Calibri" panose="020F0502020204030204" pitchFamily="34" charset="0"/>
                <a:ea typeface="Calibri" panose="020F0502020204030204" pitchFamily="34" charset="0"/>
                <a:cs typeface="Calibri" panose="020F0502020204030204" pitchFamily="34" charset="0"/>
              </a:rPr>
              <a:t>é</a:t>
            </a:r>
            <a:r>
              <a:rPr lang="en-US" sz="2600" dirty="0">
                <a:effectLst/>
                <a:latin typeface="Calibri" panose="020F0502020204030204" pitchFamily="34" charset="0"/>
                <a:ea typeface="Calibri" panose="020F0502020204030204" pitchFamily="34" charset="0"/>
                <a:cs typeface="Calibri" panose="020F0502020204030204" pitchFamily="34" charset="0"/>
              </a:rPr>
              <a:t> of nominees’ background, resum</a:t>
            </a:r>
            <a:r>
              <a:rPr lang="en-US" sz="2400" dirty="0">
                <a:effectLst/>
                <a:latin typeface="Calibri" panose="020F0502020204030204" pitchFamily="34" charset="0"/>
                <a:ea typeface="Calibri" panose="020F0502020204030204" pitchFamily="34" charset="0"/>
                <a:cs typeface="Calibri" panose="020F0502020204030204" pitchFamily="34" charset="0"/>
              </a:rPr>
              <a:t>é</a:t>
            </a:r>
            <a:r>
              <a:rPr lang="en-US" sz="2600" dirty="0">
                <a:effectLst/>
                <a:latin typeface="Calibri" panose="020F0502020204030204" pitchFamily="34" charset="0"/>
                <a:ea typeface="Calibri" panose="020F0502020204030204" pitchFamily="34" charset="0"/>
                <a:cs typeface="Calibri" panose="020F0502020204030204" pitchFamily="34" charset="0"/>
              </a:rPr>
              <a:t> of background in emergency services, accomplishment in the field, title, and address to State Headquarters.</a:t>
            </a:r>
          </a:p>
          <a:p>
            <a:pPr marL="0" marR="0" indent="0" fontAlgn="base">
              <a:spcBef>
                <a:spcPts val="0"/>
              </a:spcBef>
              <a:spcAft>
                <a:spcPts val="0"/>
              </a:spcAft>
              <a:buNone/>
            </a:pPr>
            <a:r>
              <a:rPr lang="en-US" sz="2600" dirty="0">
                <a:effectLst/>
                <a:latin typeface="Calibri" panose="020F0502020204030204" pitchFamily="34" charset="0"/>
                <a:ea typeface="Calibri" panose="020F0502020204030204" pitchFamily="34" charset="0"/>
                <a:cs typeface="Calibri" panose="020F0502020204030204" pitchFamily="34" charset="0"/>
              </a:rPr>
              <a:t>  </a:t>
            </a:r>
          </a:p>
          <a:p>
            <a:pPr marL="0" marR="0" indent="0" fontAlgn="base">
              <a:spcBef>
                <a:spcPts val="0"/>
              </a:spcBef>
              <a:spcAft>
                <a:spcPts val="0"/>
              </a:spcAft>
              <a:buNone/>
            </a:pPr>
            <a:r>
              <a:rPr lang="en-US" sz="2600" dirty="0">
                <a:effectLst/>
                <a:latin typeface="Calibri" panose="020F0502020204030204" pitchFamily="34" charset="0"/>
                <a:ea typeface="Calibri" panose="020F0502020204030204" pitchFamily="34" charset="0"/>
                <a:cs typeface="Calibri" panose="020F0502020204030204" pitchFamily="34" charset="0"/>
              </a:rPr>
              <a:t>This award will be presented at the State Convention or at a local venue. </a:t>
            </a:r>
          </a:p>
          <a:p>
            <a:endParaRPr lang="en-US" dirty="0"/>
          </a:p>
        </p:txBody>
      </p:sp>
    </p:spTree>
    <p:extLst>
      <p:ext uri="{BB962C8B-B14F-4D97-AF65-F5344CB8AC3E}">
        <p14:creationId xmlns:p14="http://schemas.microsoft.com/office/powerpoint/2010/main" val="168382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EAE08-000C-22F6-79CE-B14B3BDE6216}"/>
              </a:ext>
            </a:extLst>
          </p:cNvPr>
          <p:cNvSpPr>
            <a:spLocks noGrp="1"/>
          </p:cNvSpPr>
          <p:nvPr>
            <p:ph type="title"/>
          </p:nvPr>
        </p:nvSpPr>
        <p:spPr/>
        <p:txBody>
          <a:bodyPr/>
          <a:lstStyle/>
          <a:p>
            <a:r>
              <a:rPr lang="en-US" dirty="0"/>
              <a:t>The VFW Application</a:t>
            </a:r>
          </a:p>
        </p:txBody>
      </p:sp>
      <p:sp>
        <p:nvSpPr>
          <p:cNvPr id="3" name="Content Placeholder 2">
            <a:extLst>
              <a:ext uri="{FF2B5EF4-FFF2-40B4-BE49-F238E27FC236}">
                <a16:creationId xmlns:a16="http://schemas.microsoft.com/office/drawing/2014/main" id="{93DCC42E-3CC8-1A9B-E8E6-FE7739237418}"/>
              </a:ext>
            </a:extLst>
          </p:cNvPr>
          <p:cNvSpPr>
            <a:spLocks noGrp="1"/>
          </p:cNvSpPr>
          <p:nvPr>
            <p:ph idx="1"/>
          </p:nvPr>
        </p:nvSpPr>
        <p:spPr/>
        <p:txBody>
          <a:bodyPr/>
          <a:lstStyle/>
          <a:p>
            <a:r>
              <a:rPr lang="en-US" sz="2800" dirty="0"/>
              <a:t>Please help your Quartermaster by having the applicant provide the require information.</a:t>
            </a:r>
          </a:p>
          <a:p>
            <a:endParaRPr lang="en-US" dirty="0"/>
          </a:p>
          <a:p>
            <a:r>
              <a:rPr lang="en-US" sz="2800" dirty="0"/>
              <a:t>Legibility counts big time</a:t>
            </a:r>
          </a:p>
          <a:p>
            <a:endParaRPr lang="en-US" dirty="0"/>
          </a:p>
          <a:p>
            <a:pPr lvl="1"/>
            <a:r>
              <a:rPr lang="en-US" dirty="0"/>
              <a:t>Too many applications contain illegible text</a:t>
            </a:r>
          </a:p>
          <a:p>
            <a:pPr lvl="1"/>
            <a:endParaRPr lang="en-US" dirty="0"/>
          </a:p>
          <a:p>
            <a:pPr lvl="1"/>
            <a:r>
              <a:rPr lang="en-US" dirty="0"/>
              <a:t>Please ensure the application is easily readable</a:t>
            </a:r>
          </a:p>
        </p:txBody>
      </p:sp>
    </p:spTree>
    <p:extLst>
      <p:ext uri="{BB962C8B-B14F-4D97-AF65-F5344CB8AC3E}">
        <p14:creationId xmlns:p14="http://schemas.microsoft.com/office/powerpoint/2010/main" val="82383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F9D1E-F3E3-3869-9182-C3245FAF3E9E}"/>
              </a:ext>
            </a:extLst>
          </p:cNvPr>
          <p:cNvSpPr>
            <a:spLocks noGrp="1"/>
          </p:cNvSpPr>
          <p:nvPr>
            <p:ph type="title"/>
          </p:nvPr>
        </p:nvSpPr>
        <p:spPr>
          <a:xfrm>
            <a:off x="0" y="732245"/>
            <a:ext cx="12192000" cy="1293028"/>
          </a:xfrm>
        </p:spPr>
        <p:txBody>
          <a:bodyPr>
            <a:noAutofit/>
          </a:bodyPr>
          <a:lstStyle/>
          <a:p>
            <a:pPr algn="ctr"/>
            <a:r>
              <a:rPr lang="en-US" sz="3600" b="1" dirty="0">
                <a:effectLst/>
                <a:latin typeface="Calibri" panose="020F0502020204030204" pitchFamily="34" charset="0"/>
                <a:ea typeface="Calibri" panose="020F0502020204030204" pitchFamily="34" charset="0"/>
                <a:cs typeface="Calibri" panose="020F0502020204030204" pitchFamily="34" charset="0"/>
              </a:rPr>
              <a:t>EMERGENCY MEDICAL TECHNICIAN </a:t>
            </a:r>
            <a:br>
              <a:rPr lang="en-US" sz="3600" b="1" dirty="0">
                <a:effectLst/>
                <a:latin typeface="Calibri" panose="020F0502020204030204" pitchFamily="34" charset="0"/>
                <a:ea typeface="Calibri" panose="020F0502020204030204" pitchFamily="34" charset="0"/>
                <a:cs typeface="Calibri" panose="020F0502020204030204" pitchFamily="34" charset="0"/>
              </a:rPr>
            </a:br>
            <a:r>
              <a:rPr lang="en-US" sz="3600" b="1" dirty="0">
                <a:effectLst/>
                <a:latin typeface="Calibri" panose="020F0502020204030204" pitchFamily="34" charset="0"/>
                <a:ea typeface="Calibri" panose="020F0502020204030204" pitchFamily="34" charset="0"/>
                <a:cs typeface="Calibri" panose="020F0502020204030204" pitchFamily="34" charset="0"/>
              </a:rPr>
              <a:t>OF THE YEAR AWARD</a:t>
            </a:r>
            <a:r>
              <a:rPr lang="en-US" sz="3000" b="1" dirty="0">
                <a:effectLst/>
                <a:latin typeface="Calibri" panose="020F0502020204030204" pitchFamily="34" charset="0"/>
                <a:ea typeface="Calibri" panose="020F0502020204030204" pitchFamily="34" charset="0"/>
                <a:cs typeface="Calibri" panose="020F0502020204030204" pitchFamily="34" charset="0"/>
              </a:rPr>
              <a:t> </a:t>
            </a:r>
            <a:r>
              <a:rPr lang="en-US" sz="3000" dirty="0">
                <a:effectLst/>
                <a:latin typeface="Calibri" panose="020F0502020204030204" pitchFamily="34" charset="0"/>
                <a:ea typeface="Calibri" panose="020F0502020204030204" pitchFamily="34" charset="0"/>
                <a:cs typeface="Calibri" panose="020F0502020204030204" pitchFamily="34" charset="0"/>
              </a:rPr>
              <a:t> </a:t>
            </a:r>
            <a:br>
              <a:rPr lang="en-US" sz="3000" dirty="0">
                <a:effectLst/>
                <a:latin typeface="Calibri" panose="020F0502020204030204" pitchFamily="34" charset="0"/>
                <a:ea typeface="Calibri" panose="020F0502020204030204" pitchFamily="34" charset="0"/>
                <a:cs typeface="Calibri" panose="020F0502020204030204" pitchFamily="34" charset="0"/>
              </a:rPr>
            </a:br>
            <a:endParaRPr lang="en-US" sz="3000"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C7C357C-A6CB-7F1E-5E2F-3AD97A1FBF28}"/>
              </a:ext>
            </a:extLst>
          </p:cNvPr>
          <p:cNvSpPr>
            <a:spLocks noGrp="1"/>
          </p:cNvSpPr>
          <p:nvPr>
            <p:ph idx="1"/>
          </p:nvPr>
        </p:nvSpPr>
        <p:spPr>
          <a:xfrm>
            <a:off x="685800" y="1981900"/>
            <a:ext cx="10820400" cy="4024125"/>
          </a:xfrm>
        </p:spPr>
        <p:txBody>
          <a:bodyPr>
            <a:normAutofit/>
          </a:bodyPr>
          <a:lstStyle/>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800" dirty="0">
                <a:effectLst/>
                <a:latin typeface="Calibri" panose="020F0502020204030204" pitchFamily="34" charset="0"/>
                <a:ea typeface="Calibri" panose="020F0502020204030204" pitchFamily="34" charset="0"/>
                <a:cs typeface="Calibri" panose="020F0502020204030204" pitchFamily="34" charset="0"/>
              </a:rPr>
              <a:t>The Emergency Medical technician of the Year is presented to the most outstanding Emergency Medical Technician. The selectee will receive a plaque and a monetary award. The deadline for submission to State Headquarters is Thursday January 11, 2024. Send resumé of nominees’ background, resumé of background in paramedic work, accomplishment in the field, title, and address to State Headquarters.</a:t>
            </a:r>
          </a:p>
          <a:p>
            <a:pPr marL="0" indent="0">
              <a:buNone/>
            </a:pPr>
            <a:r>
              <a:rPr lang="en-US" sz="2800" dirty="0">
                <a:effectLst/>
                <a:latin typeface="Calibri" panose="020F0502020204030204" pitchFamily="34" charset="0"/>
                <a:ea typeface="Calibri" panose="020F0502020204030204" pitchFamily="34" charset="0"/>
                <a:cs typeface="Calibri" panose="020F0502020204030204" pitchFamily="34" charset="0"/>
              </a:rPr>
              <a:t>This award will be presented at the State Convention or at a local venue.   </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974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A9D3D-7BAF-7551-1086-3F1A76E7565D}"/>
              </a:ext>
            </a:extLst>
          </p:cNvPr>
          <p:cNvSpPr>
            <a:spLocks noGrp="1"/>
          </p:cNvSpPr>
          <p:nvPr>
            <p:ph type="title"/>
          </p:nvPr>
        </p:nvSpPr>
        <p:spPr>
          <a:xfrm>
            <a:off x="0" y="543317"/>
            <a:ext cx="12192000" cy="1293028"/>
          </a:xfrm>
        </p:spPr>
        <p:txBody>
          <a:bodyPr/>
          <a:lstStyle/>
          <a:p>
            <a:pPr algn="ctr"/>
            <a:r>
              <a:rPr lang="en-US" sz="3600" b="1" dirty="0">
                <a:effectLst/>
                <a:latin typeface="Calibri" panose="020F0502020204030204" pitchFamily="34" charset="0"/>
                <a:ea typeface="Calibri" panose="020F0502020204030204" pitchFamily="34" charset="0"/>
                <a:cs typeface="Calibri" panose="020F0502020204030204" pitchFamily="34" charset="0"/>
              </a:rPr>
              <a:t>TEACHER OF THE YEAR AWARDS</a:t>
            </a:r>
            <a:r>
              <a:rPr lang="en-US" sz="3600" b="1" dirty="0">
                <a:effectLst/>
                <a:latin typeface="Times New Roman" panose="02020603050405020304" pitchFamily="18" charset="0"/>
                <a:ea typeface="Times New Roman" panose="02020603050405020304" pitchFamily="18" charset="0"/>
              </a:rPr>
              <a:t> </a:t>
            </a:r>
            <a:r>
              <a:rPr lang="en-US" sz="3600" dirty="0">
                <a:effectLst/>
                <a:latin typeface="Times New Roman" panose="02020603050405020304" pitchFamily="18" charset="0"/>
                <a:ea typeface="Times New Roman" panose="02020603050405020304" pitchFamily="18" charset="0"/>
              </a:rPr>
              <a:t> </a:t>
            </a:r>
            <a:br>
              <a:rPr lang="en-US" sz="18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1988A490-1DE9-6C74-3994-352255FA56C5}"/>
              </a:ext>
            </a:extLst>
          </p:cNvPr>
          <p:cNvSpPr>
            <a:spLocks noGrp="1"/>
          </p:cNvSpPr>
          <p:nvPr>
            <p:ph idx="1"/>
          </p:nvPr>
        </p:nvSpPr>
        <p:spPr>
          <a:xfrm>
            <a:off x="685800" y="1981900"/>
            <a:ext cx="10820400" cy="4024125"/>
          </a:xfrm>
        </p:spPr>
        <p:txBody>
          <a:bodyPr/>
          <a:lstStyle/>
          <a:p>
            <a:pPr marL="0" indent="0">
              <a:buNone/>
            </a:pPr>
            <a:endParaRPr lang="en-US" sz="1800" dirty="0">
              <a:effectLst/>
              <a:latin typeface="Times New Roman" panose="02020603050405020304" pitchFamily="18" charset="0"/>
              <a:ea typeface="Times New Roman" panose="02020603050405020304" pitchFamily="18" charset="0"/>
            </a:endParaRPr>
          </a:p>
          <a:p>
            <a:pPr marL="0" indent="0">
              <a:buNone/>
            </a:pPr>
            <a:endParaRPr lang="en-US" sz="1800" dirty="0">
              <a:latin typeface="Times New Roman" panose="02020603050405020304" pitchFamily="18" charset="0"/>
              <a:ea typeface="Times New Roman" panose="02020603050405020304" pitchFamily="18" charset="0"/>
            </a:endParaRPr>
          </a:p>
          <a:p>
            <a:pPr marL="0" indent="0">
              <a:buNone/>
            </a:pPr>
            <a:r>
              <a:rPr lang="en-US" sz="2800" dirty="0">
                <a:effectLst/>
                <a:latin typeface="Calibri" panose="020F0502020204030204" pitchFamily="34" charset="0"/>
                <a:ea typeface="Calibri" panose="020F0502020204030204" pitchFamily="34" charset="0"/>
                <a:cs typeface="Calibri" panose="020F0502020204030204" pitchFamily="34" charset="0"/>
              </a:rPr>
              <a:t>The Teacher of the Year awards are presented to the most outstanding Teachers. The selectees will receive an apple award, citation, and a monetary award. There are three winners – Kindergarten through 5th grade, 6th through 8th grade, and 9th through 12th grade. </a:t>
            </a:r>
          </a:p>
          <a:p>
            <a:pPr marL="0" indent="0">
              <a:buNone/>
            </a:pPr>
            <a:r>
              <a:rPr lang="en-US" sz="2800" dirty="0">
                <a:effectLst/>
                <a:latin typeface="Calibri" panose="020F0502020204030204" pitchFamily="34" charset="0"/>
                <a:ea typeface="Calibri" panose="020F0502020204030204" pitchFamily="34" charset="0"/>
                <a:cs typeface="Calibri" panose="020F0502020204030204" pitchFamily="34" charset="0"/>
              </a:rPr>
              <a:t>These awards will be presented at the Winter Council or State Convention.  </a:t>
            </a:r>
          </a:p>
          <a:p>
            <a:endParaRPr lang="en-US" dirty="0"/>
          </a:p>
        </p:txBody>
      </p:sp>
    </p:spTree>
    <p:extLst>
      <p:ext uri="{BB962C8B-B14F-4D97-AF65-F5344CB8AC3E}">
        <p14:creationId xmlns:p14="http://schemas.microsoft.com/office/powerpoint/2010/main" val="1517171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77244-B5D4-AC5C-A351-3560004CA115}"/>
              </a:ext>
            </a:extLst>
          </p:cNvPr>
          <p:cNvSpPr>
            <a:spLocks noGrp="1"/>
          </p:cNvSpPr>
          <p:nvPr>
            <p:ph type="title"/>
          </p:nvPr>
        </p:nvSpPr>
        <p:spPr>
          <a:xfrm>
            <a:off x="0" y="533269"/>
            <a:ext cx="12279086" cy="1293028"/>
          </a:xfrm>
        </p:spPr>
        <p:txBody>
          <a:bodyPr>
            <a:noAutofit/>
          </a:bodyPr>
          <a:lstStyle/>
          <a:p>
            <a:pPr algn="ctr"/>
            <a:r>
              <a:rPr lang="en-US" sz="3600" b="1" dirty="0">
                <a:effectLst/>
                <a:latin typeface="Calibri" panose="020F0502020204030204" pitchFamily="34" charset="0"/>
                <a:ea typeface="Calibri" panose="020F0502020204030204" pitchFamily="34" charset="0"/>
                <a:cs typeface="Calibri" panose="020F0502020204030204" pitchFamily="34" charset="0"/>
              </a:rPr>
              <a:t>THE W. I. WOODDELL MEMORIAL </a:t>
            </a:r>
            <a:br>
              <a:rPr lang="en-US" sz="3600" b="1" dirty="0">
                <a:effectLst/>
                <a:latin typeface="Calibri" panose="020F0502020204030204" pitchFamily="34" charset="0"/>
                <a:ea typeface="Calibri" panose="020F0502020204030204" pitchFamily="34" charset="0"/>
                <a:cs typeface="Calibri" panose="020F0502020204030204" pitchFamily="34" charset="0"/>
              </a:rPr>
            </a:br>
            <a:r>
              <a:rPr lang="en-US" sz="3600" b="1" dirty="0">
                <a:effectLst/>
                <a:latin typeface="Calibri" panose="020F0502020204030204" pitchFamily="34" charset="0"/>
                <a:ea typeface="Calibri" panose="020F0502020204030204" pitchFamily="34" charset="0"/>
                <a:cs typeface="Calibri" panose="020F0502020204030204" pitchFamily="34" charset="0"/>
              </a:rPr>
              <a:t>POST QUARTERMASTER AWARD</a:t>
            </a:r>
            <a:r>
              <a:rPr lang="en-US" sz="3600" dirty="0">
                <a:effectLst/>
                <a:latin typeface="Calibri" panose="020F0502020204030204" pitchFamily="34" charset="0"/>
                <a:ea typeface="Calibri" panose="020F0502020204030204" pitchFamily="34" charset="0"/>
                <a:cs typeface="Calibri" panose="020F0502020204030204" pitchFamily="34" charset="0"/>
              </a:rPr>
              <a:t> </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D82CBD6-BBAA-9F9A-8F25-ADCEFDFAC949}"/>
              </a:ext>
            </a:extLst>
          </p:cNvPr>
          <p:cNvSpPr>
            <a:spLocks noGrp="1"/>
          </p:cNvSpPr>
          <p:nvPr>
            <p:ph idx="1"/>
          </p:nvPr>
        </p:nvSpPr>
        <p:spPr>
          <a:xfrm>
            <a:off x="685800" y="2354055"/>
            <a:ext cx="10820400" cy="4024125"/>
          </a:xfrm>
        </p:spPr>
        <p:txBody>
          <a:bodyPr>
            <a:normAutofit fontScale="92500" lnSpcReduction="10000"/>
          </a:bodyPr>
          <a:lstStyle/>
          <a:p>
            <a:pPr marL="0" marR="0" indent="0" fontAlgn="base">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marR="0" indent="0" fontAlgn="base">
              <a:spcBef>
                <a:spcPts val="0"/>
              </a:spcBef>
              <a:spcAft>
                <a:spcPts val="0"/>
              </a:spcAft>
              <a:buNone/>
            </a:pPr>
            <a:endParaRPr lang="en-US" sz="1800" dirty="0">
              <a:latin typeface="Times New Roman" panose="02020603050405020304" pitchFamily="18" charset="0"/>
              <a:ea typeface="Times New Roman" panose="02020603050405020304" pitchFamily="18" charset="0"/>
            </a:endParaRPr>
          </a:p>
          <a:p>
            <a:pPr marL="0" marR="0" indent="0" fontAlgn="base">
              <a:spcBef>
                <a:spcPts val="0"/>
              </a:spcBef>
              <a:spcAft>
                <a:spcPts val="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The W. I. Woodall Memorial </a:t>
            </a:r>
            <a:r>
              <a:rPr lang="en-US" sz="2800" dirty="0">
                <a:latin typeface="Calibri" panose="020F0502020204030204" pitchFamily="34" charset="0"/>
                <a:ea typeface="Calibri" panose="020F0502020204030204" pitchFamily="34" charset="0"/>
                <a:cs typeface="Calibri" panose="020F0502020204030204" pitchFamily="34" charset="0"/>
              </a:rPr>
              <a:t>P</a:t>
            </a:r>
            <a:r>
              <a:rPr lang="en-US" sz="2800" dirty="0">
                <a:effectLst/>
                <a:latin typeface="Calibri" panose="020F0502020204030204" pitchFamily="34" charset="0"/>
                <a:ea typeface="Calibri" panose="020F0502020204030204" pitchFamily="34" charset="0"/>
                <a:cs typeface="Calibri" panose="020F0502020204030204" pitchFamily="34" charset="0"/>
              </a:rPr>
              <a:t>ost Quartermaster Award is presented to the post quartermaster who has shown outstanding dedication to his post and the Department. The post commander must send in a nominating letter on why the post quartermaster should be considered for quartermaster of the year. Submission must be received the day prior to the awards judging Friday, May 10, 2024. The recipient is to be selected by a committee headed by the State Quartermaster. The award will consist of a custom lettered citation, plus a check in the amount of $200 from the Department. </a:t>
            </a:r>
          </a:p>
          <a:p>
            <a:pPr marL="0" marR="0" indent="0" fontAlgn="base">
              <a:spcBef>
                <a:spcPts val="0"/>
              </a:spcBef>
              <a:spcAft>
                <a:spcPts val="0"/>
              </a:spcAft>
              <a:buNone/>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0" indent="0" fontAlgn="base">
              <a:spcBef>
                <a:spcPts val="0"/>
              </a:spcBef>
              <a:buNone/>
            </a:pPr>
            <a:r>
              <a:rPr lang="en-US" sz="2800" dirty="0">
                <a:effectLst/>
                <a:latin typeface="Calibri" panose="020F0502020204030204" pitchFamily="34" charset="0"/>
                <a:ea typeface="Calibri" panose="020F0502020204030204" pitchFamily="34" charset="0"/>
                <a:cs typeface="Calibri" panose="020F0502020204030204" pitchFamily="34" charset="0"/>
              </a:rPr>
              <a:t>This award will be presented at the State Convention.  </a:t>
            </a:r>
            <a:r>
              <a:rPr lang="en-US" sz="2400" dirty="0">
                <a:effectLst/>
                <a:latin typeface="Calibri" panose="020F0502020204030204" pitchFamily="34" charset="0"/>
                <a:ea typeface="Calibri" panose="020F0502020204030204" pitchFamily="34" charset="0"/>
                <a:cs typeface="Calibri" panose="020F0502020204030204" pitchFamily="34" charset="0"/>
              </a:rPr>
              <a:t> </a:t>
            </a:r>
          </a:p>
          <a:p>
            <a:endParaRPr lang="en-US" dirty="0"/>
          </a:p>
        </p:txBody>
      </p:sp>
    </p:spTree>
    <p:extLst>
      <p:ext uri="{BB962C8B-B14F-4D97-AF65-F5344CB8AC3E}">
        <p14:creationId xmlns:p14="http://schemas.microsoft.com/office/powerpoint/2010/main" val="2870748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FAD00-8A3E-349A-CA0F-A092270A084C}"/>
              </a:ext>
            </a:extLst>
          </p:cNvPr>
          <p:cNvSpPr>
            <a:spLocks noGrp="1"/>
          </p:cNvSpPr>
          <p:nvPr>
            <p:ph type="title"/>
          </p:nvPr>
        </p:nvSpPr>
        <p:spPr>
          <a:xfrm>
            <a:off x="0" y="820179"/>
            <a:ext cx="12192000" cy="1418086"/>
          </a:xfrm>
        </p:spPr>
        <p:txBody>
          <a:bodyPr>
            <a:normAutofit fontScale="90000"/>
          </a:bodyPr>
          <a:lstStyle/>
          <a:p>
            <a:pPr algn="ctr"/>
            <a:r>
              <a:rPr lang="en-US" b="1" dirty="0">
                <a:effectLst/>
                <a:latin typeface="Calibri" panose="020F0502020204030204" pitchFamily="34" charset="0"/>
                <a:ea typeface="Calibri" panose="020F0502020204030204" pitchFamily="34" charset="0"/>
                <a:cs typeface="Calibri" panose="020F0502020204030204" pitchFamily="34" charset="0"/>
              </a:rPr>
              <a:t>CLARENCE E. KELLEY MEMORIAL </a:t>
            </a:r>
            <a:br>
              <a:rPr lang="en-US" b="1" dirty="0">
                <a:effectLst/>
                <a:latin typeface="Calibri" panose="020F0502020204030204" pitchFamily="34" charset="0"/>
                <a:ea typeface="Calibri" panose="020F0502020204030204" pitchFamily="34" charset="0"/>
                <a:cs typeface="Calibri" panose="020F0502020204030204" pitchFamily="34" charset="0"/>
              </a:rPr>
            </a:br>
            <a:r>
              <a:rPr lang="en-US" b="1" dirty="0">
                <a:effectLst/>
                <a:latin typeface="Calibri" panose="020F0502020204030204" pitchFamily="34" charset="0"/>
                <a:ea typeface="Calibri" panose="020F0502020204030204" pitchFamily="34" charset="0"/>
                <a:cs typeface="Calibri" panose="020F0502020204030204" pitchFamily="34" charset="0"/>
              </a:rPr>
              <a:t>VOICE OF DEMOCRACY AWARD</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Times New Roman" panose="02020603050405020304" pitchFamily="18" charset="0"/>
                <a:ea typeface="Times New Roman" panose="02020603050405020304" pitchFamily="18" charset="0"/>
              </a:rPr>
              <a:t>  </a:t>
            </a:r>
            <a:br>
              <a:rPr lang="en-US" sz="18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CF1FDA33-E9D2-66DF-F9F3-59F058033280}"/>
              </a:ext>
            </a:extLst>
          </p:cNvPr>
          <p:cNvSpPr>
            <a:spLocks noGrp="1"/>
          </p:cNvSpPr>
          <p:nvPr>
            <p:ph idx="1"/>
          </p:nvPr>
        </p:nvSpPr>
        <p:spPr>
          <a:xfrm>
            <a:off x="685800" y="1981910"/>
            <a:ext cx="10820400" cy="4024125"/>
          </a:xfrm>
        </p:spPr>
        <p:txBody>
          <a:bodyPr/>
          <a:lstStyle/>
          <a:p>
            <a:pPr marL="0" indent="0">
              <a:buNone/>
            </a:pPr>
            <a:endParaRPr lang="en-US" sz="1800" dirty="0">
              <a:effectLst/>
              <a:latin typeface="Times New Roman" panose="02020603050405020304" pitchFamily="18" charset="0"/>
              <a:ea typeface="Times New Roman" panose="02020603050405020304" pitchFamily="18" charset="0"/>
            </a:endParaRPr>
          </a:p>
          <a:p>
            <a:pPr marL="0" indent="0">
              <a:buNone/>
            </a:pPr>
            <a:endParaRPr lang="en-US" sz="1800" dirty="0">
              <a:latin typeface="Times New Roman" panose="02020603050405020304" pitchFamily="18" charset="0"/>
              <a:ea typeface="Times New Roman" panose="02020603050405020304" pitchFamily="18" charset="0"/>
            </a:endParaRPr>
          </a:p>
          <a:p>
            <a:pPr marL="0" indent="0">
              <a:buNone/>
            </a:pPr>
            <a:r>
              <a:rPr lang="en-US" sz="2800" dirty="0">
                <a:effectLst/>
                <a:latin typeface="Calibri" panose="020F0502020204030204" pitchFamily="34" charset="0"/>
                <a:ea typeface="Calibri" panose="020F0502020204030204" pitchFamily="34" charset="0"/>
                <a:cs typeface="Calibri" panose="020F0502020204030204" pitchFamily="34" charset="0"/>
              </a:rPr>
              <a:t>The Clarence E. Kelley Memorial Voice of Democracy Award is presented to the post sponsoring the State’s first place VOD winner and is presented at the State Convention.  In addition, each post participating in the VOD program will receive a citation.  </a:t>
            </a:r>
          </a:p>
          <a:p>
            <a:endParaRPr lang="en-US" dirty="0"/>
          </a:p>
        </p:txBody>
      </p:sp>
    </p:spTree>
    <p:extLst>
      <p:ext uri="{BB962C8B-B14F-4D97-AF65-F5344CB8AC3E}">
        <p14:creationId xmlns:p14="http://schemas.microsoft.com/office/powerpoint/2010/main" val="92983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85593-4A25-8491-09B5-13F81AE66BB3}"/>
              </a:ext>
            </a:extLst>
          </p:cNvPr>
          <p:cNvSpPr>
            <a:spLocks noGrp="1"/>
          </p:cNvSpPr>
          <p:nvPr>
            <p:ph type="title"/>
          </p:nvPr>
        </p:nvSpPr>
        <p:spPr>
          <a:xfrm>
            <a:off x="0" y="764373"/>
            <a:ext cx="12192000" cy="1293028"/>
          </a:xfrm>
        </p:spPr>
        <p:txBody>
          <a:bodyPr>
            <a:normAutofit fontScale="90000"/>
          </a:bodyPr>
          <a:lstStyle/>
          <a:p>
            <a:pPr algn="ctr"/>
            <a:r>
              <a:rPr lang="en-US" b="1" dirty="0">
                <a:effectLst/>
                <a:latin typeface="Calibri" panose="020F0502020204030204" pitchFamily="34" charset="0"/>
                <a:ea typeface="Calibri" panose="020F0502020204030204" pitchFamily="34" charset="0"/>
                <a:cs typeface="Calibri" panose="020F0502020204030204" pitchFamily="34" charset="0"/>
              </a:rPr>
              <a:t>LARRY MATTERA MEMORIAL </a:t>
            </a:r>
            <a:br>
              <a:rPr lang="en-US" b="1" dirty="0">
                <a:effectLst/>
                <a:latin typeface="Calibri" panose="020F0502020204030204" pitchFamily="34" charset="0"/>
                <a:ea typeface="Calibri" panose="020F0502020204030204" pitchFamily="34" charset="0"/>
                <a:cs typeface="Calibri" panose="020F0502020204030204" pitchFamily="34" charset="0"/>
              </a:rPr>
            </a:br>
            <a:r>
              <a:rPr lang="en-US" b="1" dirty="0">
                <a:effectLst/>
                <a:latin typeface="Calibri" panose="020F0502020204030204" pitchFamily="34" charset="0"/>
                <a:ea typeface="Calibri" panose="020F0502020204030204" pitchFamily="34" charset="0"/>
                <a:cs typeface="Calibri" panose="020F0502020204030204" pitchFamily="34" charset="0"/>
              </a:rPr>
              <a:t>PATRIOT’S PEN AWARD</a:t>
            </a:r>
            <a:br>
              <a:rPr lang="en-US" sz="18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27D1B6E8-8EF0-CF2F-561F-62C73D55FF84}"/>
              </a:ext>
            </a:extLst>
          </p:cNvPr>
          <p:cNvSpPr>
            <a:spLocks noGrp="1"/>
          </p:cNvSpPr>
          <p:nvPr>
            <p:ph idx="1"/>
          </p:nvPr>
        </p:nvSpPr>
        <p:spPr>
          <a:xfrm>
            <a:off x="685800" y="2247725"/>
            <a:ext cx="10820400" cy="4024125"/>
          </a:xfrm>
        </p:spPr>
        <p:txBody>
          <a:bodyPr/>
          <a:lstStyle/>
          <a:p>
            <a:pPr marL="0" marR="0" indent="0" fontAlgn="base">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marR="0" indent="0" fontAlgn="base">
              <a:spcBef>
                <a:spcPts val="0"/>
              </a:spcBef>
              <a:spcAft>
                <a:spcPts val="0"/>
              </a:spcAft>
              <a:buNone/>
            </a:pPr>
            <a:endParaRPr lang="en-US" sz="1800" dirty="0">
              <a:latin typeface="Times New Roman" panose="02020603050405020304" pitchFamily="18" charset="0"/>
              <a:ea typeface="Times New Roman" panose="02020603050405020304" pitchFamily="18" charset="0"/>
            </a:endParaRPr>
          </a:p>
          <a:p>
            <a:pPr marL="0" marR="0" indent="0" fontAlgn="base">
              <a:spcBef>
                <a:spcPts val="0"/>
              </a:spcBef>
              <a:spcAft>
                <a:spcPts val="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The Larry Mattera Memorial Patriot’s Pen (PP) Award is presented to the post sponsoring the State’s first place Patriot’s Pen winner and will be presented at the State Convention. In addition, each post participating in the PP program will receive a citation.  </a:t>
            </a:r>
          </a:p>
          <a:p>
            <a:pPr marL="0" marR="0" indent="0" fontAlgn="base">
              <a:spcBef>
                <a:spcPts val="0"/>
              </a:spcBef>
              <a:spcAft>
                <a:spcPts val="0"/>
              </a:spcAft>
              <a:buNone/>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457200" marR="0" indent="0" fontAlgn="base">
              <a:spcBef>
                <a:spcPts val="0"/>
              </a:spcBef>
              <a:spcAft>
                <a:spcPts val="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Note: The State VOD and Patriots Pen winners will receive a plaque and monetary award for 1st, 2nd, and 3rd place to be presented at the Winter Council of Administration Banquet. The first three place winners are expected to attend the Banquet where the 1st, 2nd, and 3rd winners will be announced, and the 1</a:t>
            </a:r>
            <a:r>
              <a:rPr lang="en-US" sz="2400" baseline="30000" dirty="0">
                <a:effectLst/>
                <a:latin typeface="Calibri" panose="020F0502020204030204" pitchFamily="34" charset="0"/>
                <a:ea typeface="Calibri" panose="020F0502020204030204" pitchFamily="34" charset="0"/>
                <a:cs typeface="Calibri" panose="020F0502020204030204" pitchFamily="34" charset="0"/>
              </a:rPr>
              <a:t>st</a:t>
            </a:r>
            <a:r>
              <a:rPr lang="en-US" sz="2400" dirty="0">
                <a:effectLst/>
                <a:latin typeface="Calibri" panose="020F0502020204030204" pitchFamily="34" charset="0"/>
                <a:ea typeface="Calibri" panose="020F0502020204030204" pitchFamily="34" charset="0"/>
                <a:cs typeface="Calibri" panose="020F0502020204030204" pitchFamily="34" charset="0"/>
              </a:rPr>
              <a:t> place winner will read their essay.  </a:t>
            </a:r>
          </a:p>
          <a:p>
            <a:endParaRPr lang="en-US" dirty="0"/>
          </a:p>
        </p:txBody>
      </p:sp>
    </p:spTree>
    <p:extLst>
      <p:ext uri="{BB962C8B-B14F-4D97-AF65-F5344CB8AC3E}">
        <p14:creationId xmlns:p14="http://schemas.microsoft.com/office/powerpoint/2010/main" val="313305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B1C34-20AF-C0EB-7451-EFED9D2A8CFA}"/>
              </a:ext>
            </a:extLst>
          </p:cNvPr>
          <p:cNvSpPr>
            <a:spLocks noGrp="1"/>
          </p:cNvSpPr>
          <p:nvPr>
            <p:ph type="title"/>
          </p:nvPr>
        </p:nvSpPr>
        <p:spPr>
          <a:xfrm>
            <a:off x="0" y="547797"/>
            <a:ext cx="12192000" cy="1293028"/>
          </a:xfrm>
        </p:spPr>
        <p:txBody>
          <a:bodyPr/>
          <a:lstStyle/>
          <a:p>
            <a:pPr algn="ctr"/>
            <a:r>
              <a:rPr lang="en-US" sz="3600" b="1" dirty="0">
                <a:effectLst/>
                <a:latin typeface="Calibri" panose="020F0502020204030204" pitchFamily="34" charset="0"/>
                <a:ea typeface="Calibri" panose="020F0502020204030204" pitchFamily="34" charset="0"/>
                <a:cs typeface="Calibri" panose="020F0502020204030204" pitchFamily="34" charset="0"/>
              </a:rPr>
              <a:t>SCOUT OF THE YEAR AWARD</a:t>
            </a:r>
            <a:br>
              <a:rPr lang="en-US" sz="1800" dirty="0">
                <a:effectLst/>
                <a:latin typeface="Calibri" panose="020F0502020204030204" pitchFamily="34" charset="0"/>
                <a:ea typeface="Calibri" panose="020F0502020204030204" pitchFamily="34" charset="0"/>
                <a:cs typeface="Calibri" panose="020F0502020204030204" pitchFamily="34" charset="0"/>
              </a:rPr>
            </a:b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92F2D39-E648-FA7F-5E6E-6B816C818A21}"/>
              </a:ext>
            </a:extLst>
          </p:cNvPr>
          <p:cNvSpPr>
            <a:spLocks noGrp="1"/>
          </p:cNvSpPr>
          <p:nvPr>
            <p:ph idx="1"/>
          </p:nvPr>
        </p:nvSpPr>
        <p:spPr>
          <a:xfrm>
            <a:off x="685800" y="1992541"/>
            <a:ext cx="10820400" cy="4024125"/>
          </a:xfrm>
        </p:spPr>
        <p:txBody>
          <a:bodyPr/>
          <a:lstStyle/>
          <a:p>
            <a:pPr marL="0" marR="0" indent="0" fontAlgn="base">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p>
          <a:p>
            <a:pPr marL="0" marR="0" indent="0" fontAlgn="base">
              <a:spcBef>
                <a:spcPts val="0"/>
              </a:spcBef>
              <a:spcAft>
                <a:spcPts val="0"/>
              </a:spcAft>
              <a:buNone/>
            </a:pPr>
            <a:endParaRPr lang="en-US" sz="1800" dirty="0">
              <a:latin typeface="Times New Roman" panose="02020603050405020304" pitchFamily="18" charset="0"/>
              <a:ea typeface="Times New Roman" panose="02020603050405020304" pitchFamily="18" charset="0"/>
            </a:endParaRPr>
          </a:p>
          <a:p>
            <a:pPr marL="0" marR="0" indent="0" fontAlgn="base">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marR="0" indent="0" fontAlgn="base">
              <a:spcBef>
                <a:spcPts val="0"/>
              </a:spcBef>
              <a:spcAft>
                <a:spcPts val="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The Scout of the Year Award is presented to the State Scout of the Year winner. A plaque and a $500 monetary award will be presented. This award will be presented at the State Convention.  In addition, each post participating in the Scout Program will receive a citation. </a:t>
            </a:r>
          </a:p>
          <a:p>
            <a:pPr marL="0" marR="0" fontAlgn="base">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11442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94FDE-1D8E-B366-FBD2-F0C7E1C431BE}"/>
              </a:ext>
            </a:extLst>
          </p:cNvPr>
          <p:cNvSpPr>
            <a:spLocks noGrp="1"/>
          </p:cNvSpPr>
          <p:nvPr>
            <p:ph type="title"/>
          </p:nvPr>
        </p:nvSpPr>
        <p:spPr>
          <a:xfrm>
            <a:off x="0" y="547797"/>
            <a:ext cx="12192000" cy="1293028"/>
          </a:xfrm>
        </p:spPr>
        <p:txBody>
          <a:bodyPr>
            <a:normAutofit/>
          </a:bodyPr>
          <a:lstStyle/>
          <a:p>
            <a:pPr algn="ctr"/>
            <a:r>
              <a:rPr lang="en-US" sz="3600" b="1" dirty="0">
                <a:effectLst/>
                <a:latin typeface="Calibri" panose="020F0502020204030204" pitchFamily="34" charset="0"/>
                <a:ea typeface="Calibri" panose="020F0502020204030204" pitchFamily="34" charset="0"/>
                <a:cs typeface="Calibri" panose="020F0502020204030204" pitchFamily="34" charset="0"/>
              </a:rPr>
              <a:t>COMMUNITY SERVICE RECORD BOOK</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a:effectLst/>
                <a:latin typeface="Times New Roman" panose="02020603050405020304" pitchFamily="18" charset="0"/>
                <a:ea typeface="Times New Roman" panose="02020603050405020304" pitchFamily="18" charset="0"/>
              </a:rPr>
              <a:t> </a:t>
            </a:r>
            <a:br>
              <a:rPr lang="en-US" sz="18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1D5073F3-F4AB-8802-0D9B-31B9CC687975}"/>
              </a:ext>
            </a:extLst>
          </p:cNvPr>
          <p:cNvSpPr>
            <a:spLocks noGrp="1"/>
          </p:cNvSpPr>
          <p:nvPr>
            <p:ph idx="1"/>
          </p:nvPr>
        </p:nvSpPr>
        <p:spPr>
          <a:xfrm>
            <a:off x="685800" y="1981900"/>
            <a:ext cx="10820400" cy="4024125"/>
          </a:xfrm>
        </p:spPr>
        <p:txBody>
          <a:bodyPr>
            <a:normAutofit lnSpcReduction="10000"/>
          </a:bodyPr>
          <a:lstStyle/>
          <a:p>
            <a:pPr marL="0" indent="0">
              <a:buNone/>
            </a:pPr>
            <a:endParaRPr lang="en-US" sz="1800" dirty="0">
              <a:effectLst/>
              <a:latin typeface="Times New Roman" panose="02020603050405020304" pitchFamily="18" charset="0"/>
              <a:ea typeface="Times New Roman" panose="02020603050405020304" pitchFamily="18" charset="0"/>
            </a:endParaRPr>
          </a:p>
          <a:p>
            <a:pPr marL="0" indent="0">
              <a:buNone/>
            </a:pPr>
            <a:endParaRPr lang="en-US" sz="1800" dirty="0">
              <a:latin typeface="Times New Roman" panose="02020603050405020304" pitchFamily="18" charset="0"/>
              <a:ea typeface="Times New Roman" panose="02020603050405020304" pitchFamily="18" charset="0"/>
            </a:endParaRPr>
          </a:p>
          <a:p>
            <a:pPr marL="0" indent="0">
              <a:buNone/>
            </a:pPr>
            <a:r>
              <a:rPr lang="en-US" sz="2800" dirty="0">
                <a:effectLst/>
                <a:latin typeface="Calibri" panose="020F0502020204030204" pitchFamily="34" charset="0"/>
                <a:ea typeface="Calibri" panose="020F0502020204030204" pitchFamily="34" charset="0"/>
                <a:cs typeface="Calibri" panose="020F0502020204030204" pitchFamily="34" charset="0"/>
              </a:rPr>
              <a:t>The Community Service Record Book should be kept from May 1, 2023, to April 30, 2024, for State judging. Plaques will be awarded to the top three entries at the State Convention. Special Citations will be awarded to the fourth through tenth place winners. Electronic submissions will be accepted this year.  Electronic entries must be submitted on a thumb drive. </a:t>
            </a:r>
          </a:p>
          <a:p>
            <a:pPr marL="0" indent="0">
              <a:buNone/>
            </a:pPr>
            <a:r>
              <a:rPr lang="en-US" sz="2800" dirty="0">
                <a:latin typeface="Calibri" panose="020F0502020204030204" pitchFamily="34" charset="0"/>
                <a:ea typeface="Calibri" panose="020F0502020204030204" pitchFamily="34" charset="0"/>
                <a:cs typeface="Calibri" panose="020F0502020204030204" pitchFamily="34" charset="0"/>
              </a:rPr>
              <a:t>The community service book </a:t>
            </a:r>
            <a:r>
              <a:rPr lang="en-US" sz="2800" dirty="0">
                <a:effectLst/>
                <a:latin typeface="Calibri" panose="020F0502020204030204" pitchFamily="34" charset="0"/>
                <a:ea typeface="Calibri" panose="020F0502020204030204" pitchFamily="34" charset="0"/>
                <a:cs typeface="Calibri" panose="020F0502020204030204" pitchFamily="34" charset="0"/>
              </a:rPr>
              <a:t>is not a requirement </a:t>
            </a:r>
            <a:r>
              <a:rPr lang="en-US" sz="2800" dirty="0">
                <a:latin typeface="Calibri" panose="020F0502020204030204" pitchFamily="34" charset="0"/>
                <a:ea typeface="Calibri" panose="020F0502020204030204" pitchFamily="34" charset="0"/>
                <a:cs typeface="Calibri" panose="020F0502020204030204" pitchFamily="34" charset="0"/>
              </a:rPr>
              <a:t>for</a:t>
            </a:r>
            <a:r>
              <a:rPr lang="en-US" sz="2800" dirty="0">
                <a:effectLst/>
                <a:latin typeface="Calibri" panose="020F0502020204030204" pitchFamily="34" charset="0"/>
                <a:ea typeface="Calibri" panose="020F0502020204030204" pitchFamily="34" charset="0"/>
                <a:cs typeface="Calibri" panose="020F0502020204030204" pitchFamily="34" charset="0"/>
              </a:rPr>
              <a:t> All-State but is highly recommended to preserve Post history.  </a:t>
            </a:r>
          </a:p>
          <a:p>
            <a:endParaRPr lang="en-US" dirty="0"/>
          </a:p>
        </p:txBody>
      </p:sp>
    </p:spTree>
    <p:extLst>
      <p:ext uri="{BB962C8B-B14F-4D97-AF65-F5344CB8AC3E}">
        <p14:creationId xmlns:p14="http://schemas.microsoft.com/office/powerpoint/2010/main" val="1199149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F3B4F2-56B7-B6B1-4ABC-720F367AEBAD}"/>
              </a:ext>
            </a:extLst>
          </p:cNvPr>
          <p:cNvSpPr>
            <a:spLocks noGrp="1"/>
          </p:cNvSpPr>
          <p:nvPr>
            <p:ph idx="1"/>
          </p:nvPr>
        </p:nvSpPr>
        <p:spPr>
          <a:xfrm>
            <a:off x="685800" y="1229915"/>
            <a:ext cx="10820400" cy="4024125"/>
          </a:xfrm>
        </p:spPr>
        <p:txBody>
          <a:bodyPr/>
          <a:lstStyle/>
          <a:p>
            <a:endParaRPr lang="en-US" dirty="0"/>
          </a:p>
          <a:p>
            <a:endParaRPr lang="en-US" dirty="0"/>
          </a:p>
          <a:p>
            <a:pPr marL="0" indent="0" algn="ctr">
              <a:buNone/>
            </a:pPr>
            <a:r>
              <a:rPr lang="en-US" sz="6000" dirty="0"/>
              <a:t>THAT’S ALL FOLKS</a:t>
            </a:r>
          </a:p>
          <a:p>
            <a:pPr marL="0" indent="0" algn="ctr">
              <a:buNone/>
            </a:pPr>
            <a:br>
              <a:rPr lang="en-US" sz="6000" dirty="0"/>
            </a:br>
            <a:r>
              <a:rPr lang="en-US" sz="6000" dirty="0"/>
              <a:t>HAVE A GREAT YEAR</a:t>
            </a:r>
          </a:p>
        </p:txBody>
      </p:sp>
    </p:spTree>
    <p:extLst>
      <p:ext uri="{BB962C8B-B14F-4D97-AF65-F5344CB8AC3E}">
        <p14:creationId xmlns:p14="http://schemas.microsoft.com/office/powerpoint/2010/main" val="979404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36756E-32A4-F467-774B-03115E55E47F}"/>
              </a:ext>
            </a:extLst>
          </p:cNvPr>
          <p:cNvSpPr txBox="1"/>
          <p:nvPr/>
        </p:nvSpPr>
        <p:spPr>
          <a:xfrm>
            <a:off x="3048838" y="2967335"/>
            <a:ext cx="6094324" cy="923330"/>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0" i="0" u="none" strike="noStrike" kern="1200" cap="none" spc="0" normalizeH="0" baseline="0" noProof="0" dirty="0">
                <a:ln>
                  <a:noFill/>
                </a:ln>
                <a:solidFill>
                  <a:prstClr val="white"/>
                </a:solidFill>
                <a:effectLst/>
                <a:uLnTx/>
                <a:uFillTx/>
                <a:latin typeface="Century Gothic" panose="020B0502020202020204"/>
                <a:ea typeface="+mn-ea"/>
                <a:cs typeface="+mn-cs"/>
              </a:rPr>
              <a:t>THE END</a:t>
            </a:r>
          </a:p>
        </p:txBody>
      </p:sp>
    </p:spTree>
    <p:extLst>
      <p:ext uri="{BB962C8B-B14F-4D97-AF65-F5344CB8AC3E}">
        <p14:creationId xmlns:p14="http://schemas.microsoft.com/office/powerpoint/2010/main" val="100622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152B6-5BF5-39B4-9B7C-602E20ABF63E}"/>
              </a:ext>
            </a:extLst>
          </p:cNvPr>
          <p:cNvSpPr>
            <a:spLocks noGrp="1"/>
          </p:cNvSpPr>
          <p:nvPr>
            <p:ph type="title"/>
          </p:nvPr>
        </p:nvSpPr>
        <p:spPr/>
        <p:txBody>
          <a:bodyPr/>
          <a:lstStyle/>
          <a:p>
            <a:r>
              <a:rPr lang="en-US" dirty="0"/>
              <a:t>Some thoughts on reporting</a:t>
            </a:r>
          </a:p>
        </p:txBody>
      </p:sp>
      <p:sp>
        <p:nvSpPr>
          <p:cNvPr id="3" name="Content Placeholder 2">
            <a:extLst>
              <a:ext uri="{FF2B5EF4-FFF2-40B4-BE49-F238E27FC236}">
                <a16:creationId xmlns:a16="http://schemas.microsoft.com/office/drawing/2014/main" id="{FE8E08F7-DDBA-EF6C-4636-A5974ABE1155}"/>
              </a:ext>
            </a:extLst>
          </p:cNvPr>
          <p:cNvSpPr>
            <a:spLocks noGrp="1"/>
          </p:cNvSpPr>
          <p:nvPr>
            <p:ph idx="1"/>
          </p:nvPr>
        </p:nvSpPr>
        <p:spPr>
          <a:xfrm>
            <a:off x="685799" y="2194560"/>
            <a:ext cx="11250561" cy="4024125"/>
          </a:xfrm>
        </p:spPr>
        <p:txBody>
          <a:bodyPr/>
          <a:lstStyle/>
          <a:p>
            <a:r>
              <a:rPr lang="en-US" sz="2800" dirty="0"/>
              <a:t>The question of how to report mileage continues to come up.</a:t>
            </a:r>
          </a:p>
          <a:p>
            <a:pPr marL="457200" lvl="1" indent="0">
              <a:buNone/>
            </a:pPr>
            <a:br>
              <a:rPr lang="en-US" dirty="0"/>
            </a:br>
            <a:r>
              <a:rPr lang="en-US" dirty="0"/>
              <a:t>A guideline is to report only the actual mile driven regardless of how many people are in the vehicle.</a:t>
            </a:r>
          </a:p>
          <a:p>
            <a:pPr marL="457200" lvl="1" indent="0">
              <a:buNone/>
            </a:pPr>
            <a:endParaRPr lang="en-US" dirty="0"/>
          </a:p>
          <a:p>
            <a:pPr marL="457200" lvl="1" indent="0">
              <a:buNone/>
            </a:pPr>
            <a:r>
              <a:rPr lang="en-US" dirty="0"/>
              <a:t>Example:  A busload of 50 people travelled 200 miles round trip.  </a:t>
            </a:r>
          </a:p>
          <a:p>
            <a:pPr marL="457200" lvl="1" indent="0">
              <a:buNone/>
            </a:pPr>
            <a:endParaRPr lang="en-US" dirty="0"/>
          </a:p>
          <a:p>
            <a:pPr marL="457200" lvl="1" indent="0">
              <a:buNone/>
            </a:pPr>
            <a:r>
              <a:rPr lang="en-US" dirty="0"/>
              <a:t>	Its NOT 10,000 miles!  Its 200 miles plus any cost incurred for the bus.</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4150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C9B60-CC2F-1E4F-045A-7EC5B493BC8E}"/>
              </a:ext>
            </a:extLst>
          </p:cNvPr>
          <p:cNvSpPr>
            <a:spLocks noGrp="1"/>
          </p:cNvSpPr>
          <p:nvPr>
            <p:ph type="title"/>
          </p:nvPr>
        </p:nvSpPr>
        <p:spPr/>
        <p:txBody>
          <a:bodyPr/>
          <a:lstStyle/>
          <a:p>
            <a:r>
              <a:rPr lang="en-US" dirty="0"/>
              <a:t>More on Reporting</a:t>
            </a:r>
          </a:p>
        </p:txBody>
      </p:sp>
      <p:sp>
        <p:nvSpPr>
          <p:cNvPr id="3" name="Content Placeholder 2">
            <a:extLst>
              <a:ext uri="{FF2B5EF4-FFF2-40B4-BE49-F238E27FC236}">
                <a16:creationId xmlns:a16="http://schemas.microsoft.com/office/drawing/2014/main" id="{23955E77-DE78-54D1-B3DE-CB5A0825A9E3}"/>
              </a:ext>
            </a:extLst>
          </p:cNvPr>
          <p:cNvSpPr>
            <a:spLocks noGrp="1"/>
          </p:cNvSpPr>
          <p:nvPr>
            <p:ph idx="1"/>
          </p:nvPr>
        </p:nvSpPr>
        <p:spPr/>
        <p:txBody>
          <a:bodyPr/>
          <a:lstStyle/>
          <a:p>
            <a:r>
              <a:rPr lang="en-US" sz="2800" dirty="0"/>
              <a:t>You conducted a program on safety tips for an audience of 50 people.</a:t>
            </a:r>
            <a:br>
              <a:rPr lang="en-US" dirty="0"/>
            </a:br>
            <a:endParaRPr lang="en-US" dirty="0"/>
          </a:p>
          <a:p>
            <a:r>
              <a:rPr lang="en-US" dirty="0"/>
              <a:t>There were 2 presenters, and each contributed 3 hours.</a:t>
            </a:r>
          </a:p>
          <a:p>
            <a:endParaRPr lang="en-US" dirty="0"/>
          </a:p>
          <a:p>
            <a:pPr lvl="1"/>
            <a:r>
              <a:rPr lang="en-US" dirty="0"/>
              <a:t>Do not report 52 people for 3 hours totaling 156 hours. </a:t>
            </a:r>
          </a:p>
          <a:p>
            <a:pPr lvl="1"/>
            <a:endParaRPr lang="en-US" dirty="0"/>
          </a:p>
          <a:p>
            <a:pPr lvl="1"/>
            <a:r>
              <a:rPr lang="en-US" dirty="0"/>
              <a:t>Instead report 2 people at 3 hours each for 6 hours.</a:t>
            </a:r>
          </a:p>
          <a:p>
            <a:pPr lvl="1"/>
            <a:endParaRPr lang="en-US" dirty="0"/>
          </a:p>
          <a:p>
            <a:pPr lvl="1"/>
            <a:r>
              <a:rPr lang="en-US" dirty="0"/>
              <a:t>Mileage would be the total miles from home and return for each presenter.</a:t>
            </a:r>
          </a:p>
        </p:txBody>
      </p:sp>
    </p:spTree>
    <p:extLst>
      <p:ext uri="{BB962C8B-B14F-4D97-AF65-F5344CB8AC3E}">
        <p14:creationId xmlns:p14="http://schemas.microsoft.com/office/powerpoint/2010/main" val="846550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C05E4-8553-BB94-A2F5-C14B1956236A}"/>
              </a:ext>
            </a:extLst>
          </p:cNvPr>
          <p:cNvSpPr>
            <a:spLocks noGrp="1"/>
          </p:cNvSpPr>
          <p:nvPr>
            <p:ph type="title"/>
          </p:nvPr>
        </p:nvSpPr>
        <p:spPr/>
        <p:txBody>
          <a:bodyPr/>
          <a:lstStyle/>
          <a:p>
            <a:r>
              <a:rPr lang="en-US" dirty="0"/>
              <a:t>And one </a:t>
            </a:r>
            <a:r>
              <a:rPr lang="en-US" dirty="0" err="1"/>
              <a:t>morE</a:t>
            </a:r>
            <a:endParaRPr lang="en-US" dirty="0"/>
          </a:p>
        </p:txBody>
      </p:sp>
      <p:sp>
        <p:nvSpPr>
          <p:cNvPr id="3" name="Content Placeholder 2">
            <a:extLst>
              <a:ext uri="{FF2B5EF4-FFF2-40B4-BE49-F238E27FC236}">
                <a16:creationId xmlns:a16="http://schemas.microsoft.com/office/drawing/2014/main" id="{C38BE2A2-05B0-8D1C-5B8F-8DF0E9094415}"/>
              </a:ext>
            </a:extLst>
          </p:cNvPr>
          <p:cNvSpPr>
            <a:spLocks noGrp="1"/>
          </p:cNvSpPr>
          <p:nvPr>
            <p:ph idx="1"/>
          </p:nvPr>
        </p:nvSpPr>
        <p:spPr/>
        <p:txBody>
          <a:bodyPr/>
          <a:lstStyle/>
          <a:p>
            <a:r>
              <a:rPr lang="en-US" sz="2800" dirty="0"/>
              <a:t>You participated in a color guard.</a:t>
            </a:r>
          </a:p>
          <a:p>
            <a:endParaRPr lang="en-US" dirty="0"/>
          </a:p>
          <a:p>
            <a:pPr lvl="1"/>
            <a:r>
              <a:rPr lang="en-US" dirty="0"/>
              <a:t>Report under Americanism</a:t>
            </a:r>
          </a:p>
          <a:p>
            <a:pPr lvl="1"/>
            <a:endParaRPr lang="en-US" dirty="0"/>
          </a:p>
          <a:p>
            <a:pPr lvl="1"/>
            <a:r>
              <a:rPr lang="en-US" dirty="0"/>
              <a:t>Report only under one topic</a:t>
            </a:r>
          </a:p>
          <a:p>
            <a:pPr marL="457200" lvl="1" indent="0">
              <a:buNone/>
            </a:pPr>
            <a:endParaRPr lang="en-US" dirty="0"/>
          </a:p>
          <a:p>
            <a:pPr marL="457200" lvl="1" indent="0">
              <a:buNone/>
            </a:pPr>
            <a:r>
              <a:rPr lang="en-US" dirty="0"/>
              <a:t>Reporting under multiple topics for the same event is bogus and discredits the VFW.</a:t>
            </a:r>
          </a:p>
        </p:txBody>
      </p:sp>
    </p:spTree>
    <p:extLst>
      <p:ext uri="{BB962C8B-B14F-4D97-AF65-F5344CB8AC3E}">
        <p14:creationId xmlns:p14="http://schemas.microsoft.com/office/powerpoint/2010/main" val="369321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9388</TotalTime>
  <Words>5682</Words>
  <Application>Microsoft Macintosh PowerPoint</Application>
  <PresentationFormat>Widescreen</PresentationFormat>
  <Paragraphs>548</Paragraphs>
  <Slides>68</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Arial</vt:lpstr>
      <vt:lpstr>Calibri</vt:lpstr>
      <vt:lpstr>Century Gothic</vt:lpstr>
      <vt:lpstr>Courier New</vt:lpstr>
      <vt:lpstr>Helvetica</vt:lpstr>
      <vt:lpstr>Times New Roman</vt:lpstr>
      <vt:lpstr>Wingdings</vt:lpstr>
      <vt:lpstr>Vapor Trail</vt:lpstr>
      <vt:lpstr>DEPARTMENT School OF INSTRUCTION 2023-2024</vt:lpstr>
      <vt:lpstr>Who You can call:</vt:lpstr>
      <vt:lpstr>PowerPoint Presentation</vt:lpstr>
      <vt:lpstr>The VFW Application</vt:lpstr>
      <vt:lpstr>PowerPoint Presentation</vt:lpstr>
      <vt:lpstr>The VFW Application</vt:lpstr>
      <vt:lpstr>Some thoughts on reporting</vt:lpstr>
      <vt:lpstr>More on Reporting</vt:lpstr>
      <vt:lpstr>And one morE</vt:lpstr>
      <vt:lpstr>FINALLY</vt:lpstr>
      <vt:lpstr>National &amp; department membership programs and awards </vt:lpstr>
      <vt:lpstr>VFW National  Membership  Program</vt:lpstr>
      <vt:lpstr>Duane T. Sarmiento Commander-in-Chief</vt:lpstr>
      <vt:lpstr>Duane T. Sarmiento Commander-in-Chief</vt:lpstr>
      <vt:lpstr>Duane T. Sarmiento Commander-in-Chief</vt:lpstr>
      <vt:lpstr>National  Membership  Program</vt:lpstr>
      <vt:lpstr>National  Membership  Program</vt:lpstr>
      <vt:lpstr>National  Membership  Program</vt:lpstr>
      <vt:lpstr>National  Membership  Program</vt:lpstr>
      <vt:lpstr>National  Membership  Program</vt:lpstr>
      <vt:lpstr>National  Membership  Program</vt:lpstr>
      <vt:lpstr>But wait there’s more…</vt:lpstr>
      <vt:lpstr>Legacy Life  Membership Acquisition </vt:lpstr>
      <vt:lpstr>Recruiting</vt:lpstr>
      <vt:lpstr>Recruiting</vt:lpstr>
      <vt:lpstr>All-American</vt:lpstr>
      <vt:lpstr>All-American post Award</vt:lpstr>
      <vt:lpstr>All-American District</vt:lpstr>
      <vt:lpstr>All-American District</vt:lpstr>
      <vt:lpstr>All-American District</vt:lpstr>
      <vt:lpstr>All-American District</vt:lpstr>
      <vt:lpstr> District Membership Divisions and Minimum Qualifying Percentages  </vt:lpstr>
      <vt:lpstr>PowerPoint Presentation</vt:lpstr>
      <vt:lpstr>PowerPoint Presentation</vt:lpstr>
      <vt:lpstr>All State Plan 2023-24</vt:lpstr>
      <vt:lpstr>All State Plan 2023-24</vt:lpstr>
      <vt:lpstr>All State Plan 2023-24</vt:lpstr>
      <vt:lpstr>All State Plan 2023-24</vt:lpstr>
      <vt:lpstr>All State post Requirements</vt:lpstr>
      <vt:lpstr>All State post Requirements</vt:lpstr>
      <vt:lpstr>All State post Requirements</vt:lpstr>
      <vt:lpstr>All State post Requirements</vt:lpstr>
      <vt:lpstr>All State post Requirements</vt:lpstr>
      <vt:lpstr>All State post Awards</vt:lpstr>
      <vt:lpstr>All State post Awards</vt:lpstr>
      <vt:lpstr>All State post Awards</vt:lpstr>
      <vt:lpstr>2023-2024 DISTRICT ALL STATE REQUIREMENTS </vt:lpstr>
      <vt:lpstr>2023-2024 DISTRICT ALL STATE REQUIREMENTS </vt:lpstr>
      <vt:lpstr>2023-2024 DISTRICT ALL STATE Awards </vt:lpstr>
      <vt:lpstr>INDIVIDUAL MEMBERSHIP AWARDS </vt:lpstr>
      <vt:lpstr>INDIVIDUAL MEMBERSHIP AWARDS </vt:lpstr>
      <vt:lpstr>INDIVIDUAL MEMBERSHIP AWARDS </vt:lpstr>
      <vt:lpstr>POST COMMANDER MEMBERSHIP AWARD </vt:lpstr>
      <vt:lpstr>INDIVIDUAL RECRUITER AWARDS </vt:lpstr>
      <vt:lpstr>THE SAMUEL B. DeVAUGHAN MEMBERSHIP AWARDS </vt:lpstr>
      <vt:lpstr>THE GEORGE E. McCracken HONOR GUARD/COLOR GUARD AWARD  </vt:lpstr>
      <vt:lpstr>FIREFIGHTER OF THE YEAR AWARD   </vt:lpstr>
      <vt:lpstr>LAW ENFORCEMENT OFFICER OF THE YEAR AWARD  </vt:lpstr>
      <vt:lpstr>911 DISPATCHER OF THE YEAR AWARD   </vt:lpstr>
      <vt:lpstr>EMERGENCY MEDICAL TECHNICIAN  OF THE YEAR AWARD   </vt:lpstr>
      <vt:lpstr>TEACHER OF THE YEAR AWARDS   </vt:lpstr>
      <vt:lpstr>THE W. I. WOODDELL MEMORIAL  POST QUARTERMASTER AWARD </vt:lpstr>
      <vt:lpstr>CLARENCE E. KELLEY MEMORIAL  VOICE OF DEMOCRACY AWARD     </vt:lpstr>
      <vt:lpstr>LARRY MATTERA MEMORIAL  PATRIOT’S PEN AWARD </vt:lpstr>
      <vt:lpstr>SCOUT OF THE YEAR AWARD </vt:lpstr>
      <vt:lpstr>COMMUNITY SERVICE RECORD BOOK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 Commanders School 2023-2024</dc:title>
  <dc:creator>Gary Adams</dc:creator>
  <cp:lastModifiedBy>Gary Adams</cp:lastModifiedBy>
  <cp:revision>42</cp:revision>
  <dcterms:created xsi:type="dcterms:W3CDTF">2023-04-26T12:00:38Z</dcterms:created>
  <dcterms:modified xsi:type="dcterms:W3CDTF">2023-07-17T13:24:09Z</dcterms:modified>
</cp:coreProperties>
</file>