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29"/>
  </p:notesMasterIdLst>
  <p:sldIdLst>
    <p:sldId id="256" r:id="rId2"/>
    <p:sldId id="257" r:id="rId3"/>
    <p:sldId id="266" r:id="rId4"/>
    <p:sldId id="292" r:id="rId5"/>
    <p:sldId id="288" r:id="rId6"/>
    <p:sldId id="268" r:id="rId7"/>
    <p:sldId id="293" r:id="rId8"/>
    <p:sldId id="294" r:id="rId9"/>
    <p:sldId id="295" r:id="rId10"/>
    <p:sldId id="296" r:id="rId11"/>
    <p:sldId id="297" r:id="rId12"/>
    <p:sldId id="298" r:id="rId13"/>
    <p:sldId id="299" r:id="rId14"/>
    <p:sldId id="290" r:id="rId15"/>
    <p:sldId id="291" r:id="rId16"/>
    <p:sldId id="278" r:id="rId17"/>
    <p:sldId id="300" r:id="rId18"/>
    <p:sldId id="281" r:id="rId19"/>
    <p:sldId id="287" r:id="rId20"/>
    <p:sldId id="284" r:id="rId21"/>
    <p:sldId id="285" r:id="rId22"/>
    <p:sldId id="286" r:id="rId23"/>
    <p:sldId id="283" r:id="rId24"/>
    <p:sldId id="264" r:id="rId25"/>
    <p:sldId id="272" r:id="rId26"/>
    <p:sldId id="261" r:id="rId27"/>
    <p:sldId id="262" r:id="rId28"/>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718" autoAdjust="0"/>
  </p:normalViewPr>
  <p:slideViewPr>
    <p:cSldViewPr>
      <p:cViewPr varScale="1">
        <p:scale>
          <a:sx n="78" d="100"/>
          <a:sy n="78" d="100"/>
        </p:scale>
        <p:origin x="854" y="67"/>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lley, Thomas (DVS)" userId="dc3e212f-d433-4168-ae0e-3432e10b7de8" providerId="ADAL" clId="{6F2B707E-91B9-4078-9AC9-AF364266FCB1}"/>
    <pc:docChg chg="custSel modSld">
      <pc:chgData name="Holley, Thomas (DVS)" userId="dc3e212f-d433-4168-ae0e-3432e10b7de8" providerId="ADAL" clId="{6F2B707E-91B9-4078-9AC9-AF364266FCB1}" dt="2025-10-03T19:00:47.912" v="86" actId="255"/>
      <pc:docMkLst>
        <pc:docMk/>
      </pc:docMkLst>
      <pc:sldChg chg="modSp mod">
        <pc:chgData name="Holley, Thomas (DVS)" userId="dc3e212f-d433-4168-ae0e-3432e10b7de8" providerId="ADAL" clId="{6F2B707E-91B9-4078-9AC9-AF364266FCB1}" dt="2025-10-03T19:00:47.912" v="86" actId="255"/>
        <pc:sldMkLst>
          <pc:docMk/>
          <pc:sldMk cId="0" sldId="256"/>
        </pc:sldMkLst>
        <pc:spChg chg="mod">
          <ac:chgData name="Holley, Thomas (DVS)" userId="dc3e212f-d433-4168-ae0e-3432e10b7de8" providerId="ADAL" clId="{6F2B707E-91B9-4078-9AC9-AF364266FCB1}" dt="2025-10-03T19:00:47.912" v="86" actId="255"/>
          <ac:spMkLst>
            <pc:docMk/>
            <pc:sldMk cId="0" sldId="256"/>
            <ac:spMk id="3" creationId="{00000000-0000-0000-0000-000000000000}"/>
          </ac:spMkLst>
        </pc:spChg>
      </pc:sldChg>
    </pc:docChg>
  </pc:docChgLst>
</pc:chgInfo>
</file>

<file path=ppt/diagrams/_rels/data1.xml.rels><?xml version="1.0" encoding="UTF-8" standalone="yes"?>
<Relationships xmlns="http://schemas.openxmlformats.org/package/2006/relationships"><Relationship Id="rId1" Type="http://schemas.openxmlformats.org/officeDocument/2006/relationships/image" Target="../media/image2.png"/></Relationships>
</file>

<file path=ppt/diagrams/_rels/drawing1.xml.rels><?xml version="1.0" encoding="UTF-8" standalone="yes"?>
<Relationships xmlns="http://schemas.openxmlformats.org/package/2006/relationships"><Relationship Id="rId1" Type="http://schemas.openxmlformats.org/officeDocument/2006/relationships/image" Target="../media/image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8F00ED-581E-4F95-A219-E089787F093C}" type="doc">
      <dgm:prSet loTypeId="urn:microsoft.com/office/officeart/2005/8/layout/orgChart1" loCatId="hierarchy" qsTypeId="urn:microsoft.com/office/officeart/2005/8/quickstyle/simple2" qsCatId="simple" csTypeId="urn:microsoft.com/office/officeart/2005/8/colors/accent1_2" csCatId="accent1" phldr="1"/>
      <dgm:spPr/>
      <dgm:t>
        <a:bodyPr/>
        <a:lstStyle/>
        <a:p>
          <a:endParaRPr lang="en-US"/>
        </a:p>
      </dgm:t>
    </dgm:pt>
    <dgm:pt modelId="{B49268BD-C8A1-4A57-BAAE-4965C4473BCB}">
      <dgm:prSet phldrT="[Text]"/>
      <dgm:spPr>
        <a:blipFill rotWithShape="0">
          <a:blip xmlns:r="http://schemas.openxmlformats.org/officeDocument/2006/relationships" r:embed="rId1"/>
          <a:stretch>
            <a:fillRect/>
          </a:stretch>
        </a:blipFill>
      </dgm:spPr>
      <dgm:t>
        <a:bodyPr/>
        <a:lstStyle/>
        <a:p>
          <a:endParaRPr lang="en-US" dirty="0"/>
        </a:p>
      </dgm:t>
    </dgm:pt>
    <dgm:pt modelId="{18C113C9-1250-4D4F-9C8F-714D1A753C54}" type="parTrans" cxnId="{3FCEC05E-E05F-446E-ABE6-3C00704EB860}">
      <dgm:prSet/>
      <dgm:spPr/>
      <dgm:t>
        <a:bodyPr/>
        <a:lstStyle/>
        <a:p>
          <a:endParaRPr lang="en-US"/>
        </a:p>
      </dgm:t>
    </dgm:pt>
    <dgm:pt modelId="{DE56D95D-B1CE-4E45-823D-1E879DB7B0FB}" type="sibTrans" cxnId="{3FCEC05E-E05F-446E-ABE6-3C00704EB860}">
      <dgm:prSet/>
      <dgm:spPr/>
      <dgm:t>
        <a:bodyPr/>
        <a:lstStyle/>
        <a:p>
          <a:endParaRPr lang="en-US"/>
        </a:p>
      </dgm:t>
    </dgm:pt>
    <dgm:pt modelId="{EDBB3D05-B108-432E-839C-D2C7F6B9D14B}">
      <dgm:prSet phldrT="[Text]" custT="1"/>
      <dgm:spPr/>
      <dgm:t>
        <a:bodyPr/>
        <a:lstStyle/>
        <a:p>
          <a:r>
            <a:rPr lang="en-US" sz="1100" b="1" dirty="0">
              <a:latin typeface="Book Antiqua" panose="02040602050305030304" pitchFamily="18" charset="0"/>
            </a:rPr>
            <a:t>Benefits</a:t>
          </a:r>
        </a:p>
      </dgm:t>
    </dgm:pt>
    <dgm:pt modelId="{DE03A3B6-611A-4E21-8232-D33EFAD5D38E}" type="parTrans" cxnId="{4AEE37C9-0C3E-44C4-8166-991A6856C559}">
      <dgm:prSet/>
      <dgm:spPr/>
      <dgm:t>
        <a:bodyPr/>
        <a:lstStyle/>
        <a:p>
          <a:endParaRPr lang="en-US"/>
        </a:p>
      </dgm:t>
    </dgm:pt>
    <dgm:pt modelId="{0FEE0CBA-543E-4C05-9B96-4AF27DFAD51E}" type="sibTrans" cxnId="{4AEE37C9-0C3E-44C4-8166-991A6856C559}">
      <dgm:prSet/>
      <dgm:spPr/>
      <dgm:t>
        <a:bodyPr/>
        <a:lstStyle/>
        <a:p>
          <a:endParaRPr lang="en-US"/>
        </a:p>
      </dgm:t>
    </dgm:pt>
    <dgm:pt modelId="{E14463F9-AD7B-48FF-9F40-24B7FDBC4FC5}">
      <dgm:prSet phldrT="[Text]" custT="1"/>
      <dgm:spPr/>
      <dgm:t>
        <a:bodyPr/>
        <a:lstStyle/>
        <a:p>
          <a:r>
            <a:rPr lang="en-US" sz="1100" b="1" dirty="0">
              <a:latin typeface="Book Antiqua" panose="02040602050305030304" pitchFamily="18" charset="0"/>
            </a:rPr>
            <a:t>Veteran and Family Support </a:t>
          </a:r>
        </a:p>
      </dgm:t>
    </dgm:pt>
    <dgm:pt modelId="{608174B5-49C4-4256-8202-A231AB8871A5}" type="parTrans" cxnId="{DBCB8FDE-9D6B-41E8-8725-718BE4C29782}">
      <dgm:prSet/>
      <dgm:spPr/>
      <dgm:t>
        <a:bodyPr/>
        <a:lstStyle/>
        <a:p>
          <a:endParaRPr lang="en-US"/>
        </a:p>
      </dgm:t>
    </dgm:pt>
    <dgm:pt modelId="{B1923BDC-B6C5-4D42-B1CE-8C9FA894A196}" type="sibTrans" cxnId="{DBCB8FDE-9D6B-41E8-8725-718BE4C29782}">
      <dgm:prSet/>
      <dgm:spPr/>
      <dgm:t>
        <a:bodyPr/>
        <a:lstStyle/>
        <a:p>
          <a:endParaRPr lang="en-US"/>
        </a:p>
      </dgm:t>
    </dgm:pt>
    <dgm:pt modelId="{D1534A94-5267-434C-AD0D-5BC766B8350E}">
      <dgm:prSet phldrT="[Text]" custT="1"/>
      <dgm:spPr/>
      <dgm:t>
        <a:bodyPr/>
        <a:lstStyle/>
        <a:p>
          <a:r>
            <a:rPr lang="en-US" sz="1100" b="1" dirty="0">
              <a:latin typeface="Book Antiqua" panose="02040602050305030304" pitchFamily="18" charset="0"/>
            </a:rPr>
            <a:t>Cemeteries</a:t>
          </a:r>
        </a:p>
      </dgm:t>
    </dgm:pt>
    <dgm:pt modelId="{98651FC6-03F7-40C3-A4A6-C6B391FA93E4}" type="parTrans" cxnId="{8B512CE8-47A1-48AB-AB49-8FC53A66BF21}">
      <dgm:prSet/>
      <dgm:spPr/>
      <dgm:t>
        <a:bodyPr/>
        <a:lstStyle/>
        <a:p>
          <a:endParaRPr lang="en-US"/>
        </a:p>
      </dgm:t>
    </dgm:pt>
    <dgm:pt modelId="{A0F28365-B2E7-44B6-AD7C-31F581458879}" type="sibTrans" cxnId="{8B512CE8-47A1-48AB-AB49-8FC53A66BF21}">
      <dgm:prSet/>
      <dgm:spPr/>
      <dgm:t>
        <a:bodyPr/>
        <a:lstStyle/>
        <a:p>
          <a:endParaRPr lang="en-US"/>
        </a:p>
      </dgm:t>
    </dgm:pt>
    <dgm:pt modelId="{2A838545-2892-44B1-80CB-644B66AC5C21}">
      <dgm:prSet phldrT="[Text]" custT="1"/>
      <dgm:spPr/>
      <dgm:t>
        <a:bodyPr/>
        <a:lstStyle/>
        <a:p>
          <a:r>
            <a:rPr lang="en-US" sz="1100" b="1" dirty="0">
              <a:latin typeface="Book Antiqua" panose="02040602050305030304" pitchFamily="18" charset="0"/>
            </a:rPr>
            <a:t>Care Centers </a:t>
          </a:r>
        </a:p>
      </dgm:t>
    </dgm:pt>
    <dgm:pt modelId="{E3E9635C-C003-4AEF-B2EB-A1FE32792EA8}" type="parTrans" cxnId="{58317384-8C32-49D6-8046-B55DDD1E73C1}">
      <dgm:prSet/>
      <dgm:spPr/>
      <dgm:t>
        <a:bodyPr/>
        <a:lstStyle/>
        <a:p>
          <a:endParaRPr lang="en-US"/>
        </a:p>
      </dgm:t>
    </dgm:pt>
    <dgm:pt modelId="{62485237-C491-41AE-9D43-DB79EB70CCB3}" type="sibTrans" cxnId="{58317384-8C32-49D6-8046-B55DDD1E73C1}">
      <dgm:prSet/>
      <dgm:spPr/>
      <dgm:t>
        <a:bodyPr/>
        <a:lstStyle/>
        <a:p>
          <a:endParaRPr lang="en-US"/>
        </a:p>
      </dgm:t>
    </dgm:pt>
    <dgm:pt modelId="{AE14ECEE-25A6-4A11-A742-46CB4DF9645A}">
      <dgm:prSet phldrT="[Text]" custT="1"/>
      <dgm:spPr/>
      <dgm:t>
        <a:bodyPr/>
        <a:lstStyle/>
        <a:p>
          <a:r>
            <a:rPr lang="en-US" sz="1100" b="1" dirty="0">
              <a:latin typeface="Book Antiqua" panose="02040602050305030304" pitchFamily="18" charset="0"/>
            </a:rPr>
            <a:t>Education</a:t>
          </a:r>
        </a:p>
      </dgm:t>
    </dgm:pt>
    <dgm:pt modelId="{DBD18BD5-36D3-42D2-9C13-3C81D8FD99B6}" type="parTrans" cxnId="{219415EB-C4E5-45B1-829C-A96CE42A2302}">
      <dgm:prSet/>
      <dgm:spPr/>
      <dgm:t>
        <a:bodyPr/>
        <a:lstStyle/>
        <a:p>
          <a:endParaRPr lang="en-US"/>
        </a:p>
      </dgm:t>
    </dgm:pt>
    <dgm:pt modelId="{21B310F4-6A5C-41EB-BF53-895BA4318881}" type="sibTrans" cxnId="{219415EB-C4E5-45B1-829C-A96CE42A2302}">
      <dgm:prSet/>
      <dgm:spPr/>
      <dgm:t>
        <a:bodyPr/>
        <a:lstStyle/>
        <a:p>
          <a:endParaRPr lang="en-US"/>
        </a:p>
      </dgm:t>
    </dgm:pt>
    <dgm:pt modelId="{E54FBF1D-1B0A-45F9-9D16-037C29CA22AC}">
      <dgm:prSet phldrT="[Text]" custT="1"/>
      <dgm:spPr/>
      <dgm:t>
        <a:bodyPr/>
        <a:lstStyle/>
        <a:p>
          <a:r>
            <a:rPr lang="en-US" sz="1100" b="1" dirty="0">
              <a:latin typeface="Book Antiqua" panose="02040602050305030304" pitchFamily="18" charset="0"/>
            </a:rPr>
            <a:t>Employment &amp; Transition</a:t>
          </a:r>
        </a:p>
      </dgm:t>
    </dgm:pt>
    <dgm:pt modelId="{28BAC0BC-F957-41F7-B2E7-78411F53801A}" type="parTrans" cxnId="{FFF8868C-BB25-4528-AA3A-B3507A4DC844}">
      <dgm:prSet/>
      <dgm:spPr/>
      <dgm:t>
        <a:bodyPr/>
        <a:lstStyle/>
        <a:p>
          <a:endParaRPr lang="en-US"/>
        </a:p>
      </dgm:t>
    </dgm:pt>
    <dgm:pt modelId="{1071755F-ED6D-4B9D-AEA0-8FD0624F1198}" type="sibTrans" cxnId="{FFF8868C-BB25-4528-AA3A-B3507A4DC844}">
      <dgm:prSet/>
      <dgm:spPr/>
      <dgm:t>
        <a:bodyPr/>
        <a:lstStyle/>
        <a:p>
          <a:endParaRPr lang="en-US"/>
        </a:p>
      </dgm:t>
    </dgm:pt>
    <dgm:pt modelId="{C39BD773-6963-43F1-81CB-C7E7F4EB351C}">
      <dgm:prSet phldrT="[Text]" custT="1"/>
      <dgm:spPr/>
      <dgm:t>
        <a:bodyPr/>
        <a:lstStyle/>
        <a:p>
          <a:r>
            <a:rPr lang="en-US" sz="1100" b="1" dirty="0">
              <a:latin typeface="Book Antiqua" panose="02040602050305030304" pitchFamily="18" charset="0"/>
            </a:rPr>
            <a:t>Virginia War Memorial </a:t>
          </a:r>
        </a:p>
      </dgm:t>
    </dgm:pt>
    <dgm:pt modelId="{A4C01777-D116-474B-97E8-034D62B1FE1D}" type="parTrans" cxnId="{DC728A21-2924-4123-9E66-D97EA760E7D6}">
      <dgm:prSet/>
      <dgm:spPr/>
      <dgm:t>
        <a:bodyPr/>
        <a:lstStyle/>
        <a:p>
          <a:endParaRPr lang="en-US"/>
        </a:p>
      </dgm:t>
    </dgm:pt>
    <dgm:pt modelId="{3BF44822-CC33-43EF-8679-53D1E3ABCAFD}" type="sibTrans" cxnId="{DC728A21-2924-4123-9E66-D97EA760E7D6}">
      <dgm:prSet/>
      <dgm:spPr/>
      <dgm:t>
        <a:bodyPr/>
        <a:lstStyle/>
        <a:p>
          <a:endParaRPr lang="en-US"/>
        </a:p>
      </dgm:t>
    </dgm:pt>
    <dgm:pt modelId="{583485D8-0F5D-44CD-95EB-50472EAF74BF}" type="pres">
      <dgm:prSet presAssocID="{BC8F00ED-581E-4F95-A219-E089787F093C}" presName="hierChild1" presStyleCnt="0">
        <dgm:presLayoutVars>
          <dgm:orgChart val="1"/>
          <dgm:chPref val="1"/>
          <dgm:dir/>
          <dgm:animOne val="branch"/>
          <dgm:animLvl val="lvl"/>
          <dgm:resizeHandles/>
        </dgm:presLayoutVars>
      </dgm:prSet>
      <dgm:spPr/>
    </dgm:pt>
    <dgm:pt modelId="{95C9A007-4750-4217-A071-54577BBF51CC}" type="pres">
      <dgm:prSet presAssocID="{B49268BD-C8A1-4A57-BAAE-4965C4473BCB}" presName="hierRoot1" presStyleCnt="0">
        <dgm:presLayoutVars>
          <dgm:hierBranch val="init"/>
        </dgm:presLayoutVars>
      </dgm:prSet>
      <dgm:spPr/>
    </dgm:pt>
    <dgm:pt modelId="{835C2519-5DB0-4127-8629-7CE76AEEF118}" type="pres">
      <dgm:prSet presAssocID="{B49268BD-C8A1-4A57-BAAE-4965C4473BCB}" presName="rootComposite1" presStyleCnt="0"/>
      <dgm:spPr/>
    </dgm:pt>
    <dgm:pt modelId="{9D120AC8-3352-4280-B5DE-D2C3BE13A7AB}" type="pres">
      <dgm:prSet presAssocID="{B49268BD-C8A1-4A57-BAAE-4965C4473BCB}" presName="rootText1" presStyleLbl="node0" presStyleIdx="0" presStyleCnt="1" custScaleX="405419" custScaleY="299153">
        <dgm:presLayoutVars>
          <dgm:chPref val="3"/>
        </dgm:presLayoutVars>
      </dgm:prSet>
      <dgm:spPr/>
    </dgm:pt>
    <dgm:pt modelId="{B151B49E-584C-446D-84AC-D9D79C093C9C}" type="pres">
      <dgm:prSet presAssocID="{B49268BD-C8A1-4A57-BAAE-4965C4473BCB}" presName="rootConnector1" presStyleLbl="node1" presStyleIdx="0" presStyleCnt="0"/>
      <dgm:spPr/>
    </dgm:pt>
    <dgm:pt modelId="{D2590058-3A12-4982-AC61-92577D667996}" type="pres">
      <dgm:prSet presAssocID="{B49268BD-C8A1-4A57-BAAE-4965C4473BCB}" presName="hierChild2" presStyleCnt="0"/>
      <dgm:spPr/>
    </dgm:pt>
    <dgm:pt modelId="{14003857-BFA1-4E59-94D2-601A4E02A47F}" type="pres">
      <dgm:prSet presAssocID="{DE03A3B6-611A-4E21-8232-D33EFAD5D38E}" presName="Name37" presStyleLbl="parChTrans1D2" presStyleIdx="0" presStyleCnt="7"/>
      <dgm:spPr/>
    </dgm:pt>
    <dgm:pt modelId="{FEC1005F-C241-4AA3-BDE7-3BBFE14BF827}" type="pres">
      <dgm:prSet presAssocID="{EDBB3D05-B108-432E-839C-D2C7F6B9D14B}" presName="hierRoot2" presStyleCnt="0">
        <dgm:presLayoutVars>
          <dgm:hierBranch val="init"/>
        </dgm:presLayoutVars>
      </dgm:prSet>
      <dgm:spPr/>
    </dgm:pt>
    <dgm:pt modelId="{1A1EFE88-6B7E-4095-9295-61C6E11AAC11}" type="pres">
      <dgm:prSet presAssocID="{EDBB3D05-B108-432E-839C-D2C7F6B9D14B}" presName="rootComposite" presStyleCnt="0"/>
      <dgm:spPr/>
    </dgm:pt>
    <dgm:pt modelId="{5051DEB9-25D0-4FA9-91CB-527D26AE658A}" type="pres">
      <dgm:prSet presAssocID="{EDBB3D05-B108-432E-839C-D2C7F6B9D14B}" presName="rootText" presStyleLbl="node2" presStyleIdx="0" presStyleCnt="7">
        <dgm:presLayoutVars>
          <dgm:chPref val="3"/>
        </dgm:presLayoutVars>
      </dgm:prSet>
      <dgm:spPr/>
    </dgm:pt>
    <dgm:pt modelId="{BA032433-035F-4B0F-891B-365DF9B4596B}" type="pres">
      <dgm:prSet presAssocID="{EDBB3D05-B108-432E-839C-D2C7F6B9D14B}" presName="rootConnector" presStyleLbl="node2" presStyleIdx="0" presStyleCnt="7"/>
      <dgm:spPr/>
    </dgm:pt>
    <dgm:pt modelId="{A63A3A9B-0BFB-4FCD-9E46-561BB85ADC56}" type="pres">
      <dgm:prSet presAssocID="{EDBB3D05-B108-432E-839C-D2C7F6B9D14B}" presName="hierChild4" presStyleCnt="0"/>
      <dgm:spPr/>
    </dgm:pt>
    <dgm:pt modelId="{994325CE-32AF-4BDD-BFB3-6C0F49892548}" type="pres">
      <dgm:prSet presAssocID="{EDBB3D05-B108-432E-839C-D2C7F6B9D14B}" presName="hierChild5" presStyleCnt="0"/>
      <dgm:spPr/>
    </dgm:pt>
    <dgm:pt modelId="{E0D4ABB4-0831-4858-9367-654D4E0E3854}" type="pres">
      <dgm:prSet presAssocID="{608174B5-49C4-4256-8202-A231AB8871A5}" presName="Name37" presStyleLbl="parChTrans1D2" presStyleIdx="1" presStyleCnt="7"/>
      <dgm:spPr/>
    </dgm:pt>
    <dgm:pt modelId="{80423714-AEDC-4676-A33B-3A4FB6C499B0}" type="pres">
      <dgm:prSet presAssocID="{E14463F9-AD7B-48FF-9F40-24B7FDBC4FC5}" presName="hierRoot2" presStyleCnt="0">
        <dgm:presLayoutVars>
          <dgm:hierBranch val="init"/>
        </dgm:presLayoutVars>
      </dgm:prSet>
      <dgm:spPr/>
    </dgm:pt>
    <dgm:pt modelId="{D1096FD7-1774-4ED0-BAC8-EB2F4100DCB6}" type="pres">
      <dgm:prSet presAssocID="{E14463F9-AD7B-48FF-9F40-24B7FDBC4FC5}" presName="rootComposite" presStyleCnt="0"/>
      <dgm:spPr/>
    </dgm:pt>
    <dgm:pt modelId="{3C29FE90-3AFC-44A4-892C-65083BCA4DB2}" type="pres">
      <dgm:prSet presAssocID="{E14463F9-AD7B-48FF-9F40-24B7FDBC4FC5}" presName="rootText" presStyleLbl="node2" presStyleIdx="1" presStyleCnt="7">
        <dgm:presLayoutVars>
          <dgm:chPref val="3"/>
        </dgm:presLayoutVars>
      </dgm:prSet>
      <dgm:spPr/>
    </dgm:pt>
    <dgm:pt modelId="{7115BDD4-DF9B-4E0A-BFBF-6C95C0F27CFC}" type="pres">
      <dgm:prSet presAssocID="{E14463F9-AD7B-48FF-9F40-24B7FDBC4FC5}" presName="rootConnector" presStyleLbl="node2" presStyleIdx="1" presStyleCnt="7"/>
      <dgm:spPr/>
    </dgm:pt>
    <dgm:pt modelId="{D803E216-6BCB-4E1D-B266-C99C25AD2F3B}" type="pres">
      <dgm:prSet presAssocID="{E14463F9-AD7B-48FF-9F40-24B7FDBC4FC5}" presName="hierChild4" presStyleCnt="0"/>
      <dgm:spPr/>
    </dgm:pt>
    <dgm:pt modelId="{32F66643-F1F6-4432-A311-8EE6613FFC70}" type="pres">
      <dgm:prSet presAssocID="{E14463F9-AD7B-48FF-9F40-24B7FDBC4FC5}" presName="hierChild5" presStyleCnt="0"/>
      <dgm:spPr/>
    </dgm:pt>
    <dgm:pt modelId="{206C6DAA-5044-45E6-AAF8-F04939D0DE4E}" type="pres">
      <dgm:prSet presAssocID="{98651FC6-03F7-40C3-A4A6-C6B391FA93E4}" presName="Name37" presStyleLbl="parChTrans1D2" presStyleIdx="2" presStyleCnt="7"/>
      <dgm:spPr/>
    </dgm:pt>
    <dgm:pt modelId="{76650D6E-7374-4CA4-9281-1B37ECD49D2E}" type="pres">
      <dgm:prSet presAssocID="{D1534A94-5267-434C-AD0D-5BC766B8350E}" presName="hierRoot2" presStyleCnt="0">
        <dgm:presLayoutVars>
          <dgm:hierBranch val="init"/>
        </dgm:presLayoutVars>
      </dgm:prSet>
      <dgm:spPr/>
    </dgm:pt>
    <dgm:pt modelId="{5D619965-B6E7-4A24-9AA2-92A677167E7D}" type="pres">
      <dgm:prSet presAssocID="{D1534A94-5267-434C-AD0D-5BC766B8350E}" presName="rootComposite" presStyleCnt="0"/>
      <dgm:spPr/>
    </dgm:pt>
    <dgm:pt modelId="{A20211E5-D052-42DB-9D7D-19C82CD8BD9C}" type="pres">
      <dgm:prSet presAssocID="{D1534A94-5267-434C-AD0D-5BC766B8350E}" presName="rootText" presStyleLbl="node2" presStyleIdx="2" presStyleCnt="7">
        <dgm:presLayoutVars>
          <dgm:chPref val="3"/>
        </dgm:presLayoutVars>
      </dgm:prSet>
      <dgm:spPr/>
    </dgm:pt>
    <dgm:pt modelId="{34C3EDC9-F5E4-44E2-8172-7D822E0AFB83}" type="pres">
      <dgm:prSet presAssocID="{D1534A94-5267-434C-AD0D-5BC766B8350E}" presName="rootConnector" presStyleLbl="node2" presStyleIdx="2" presStyleCnt="7"/>
      <dgm:spPr/>
    </dgm:pt>
    <dgm:pt modelId="{6FFF513D-E06F-4467-AABA-CCB72DA18B63}" type="pres">
      <dgm:prSet presAssocID="{D1534A94-5267-434C-AD0D-5BC766B8350E}" presName="hierChild4" presStyleCnt="0"/>
      <dgm:spPr/>
    </dgm:pt>
    <dgm:pt modelId="{30629B23-296E-4537-A08A-0F664023E92B}" type="pres">
      <dgm:prSet presAssocID="{D1534A94-5267-434C-AD0D-5BC766B8350E}" presName="hierChild5" presStyleCnt="0"/>
      <dgm:spPr/>
    </dgm:pt>
    <dgm:pt modelId="{4985029C-64FD-4CC3-BC8D-7E78337464B1}" type="pres">
      <dgm:prSet presAssocID="{E3E9635C-C003-4AEF-B2EB-A1FE32792EA8}" presName="Name37" presStyleLbl="parChTrans1D2" presStyleIdx="3" presStyleCnt="7"/>
      <dgm:spPr/>
    </dgm:pt>
    <dgm:pt modelId="{8490BBB7-D74D-441E-A2C6-8A1F66E16EB1}" type="pres">
      <dgm:prSet presAssocID="{2A838545-2892-44B1-80CB-644B66AC5C21}" presName="hierRoot2" presStyleCnt="0">
        <dgm:presLayoutVars>
          <dgm:hierBranch val="init"/>
        </dgm:presLayoutVars>
      </dgm:prSet>
      <dgm:spPr/>
    </dgm:pt>
    <dgm:pt modelId="{09EC60DA-3040-4D5F-92A5-A04539002188}" type="pres">
      <dgm:prSet presAssocID="{2A838545-2892-44B1-80CB-644B66AC5C21}" presName="rootComposite" presStyleCnt="0"/>
      <dgm:spPr/>
    </dgm:pt>
    <dgm:pt modelId="{EBFA563D-9DF3-432C-B4DF-4072C38FA13B}" type="pres">
      <dgm:prSet presAssocID="{2A838545-2892-44B1-80CB-644B66AC5C21}" presName="rootText" presStyleLbl="node2" presStyleIdx="3" presStyleCnt="7">
        <dgm:presLayoutVars>
          <dgm:chPref val="3"/>
        </dgm:presLayoutVars>
      </dgm:prSet>
      <dgm:spPr/>
    </dgm:pt>
    <dgm:pt modelId="{DDD01665-F3DF-4FE2-B3B0-C68FDF845FE6}" type="pres">
      <dgm:prSet presAssocID="{2A838545-2892-44B1-80CB-644B66AC5C21}" presName="rootConnector" presStyleLbl="node2" presStyleIdx="3" presStyleCnt="7"/>
      <dgm:spPr/>
    </dgm:pt>
    <dgm:pt modelId="{4385A009-FCCC-49BB-8482-A855D4DFE912}" type="pres">
      <dgm:prSet presAssocID="{2A838545-2892-44B1-80CB-644B66AC5C21}" presName="hierChild4" presStyleCnt="0"/>
      <dgm:spPr/>
    </dgm:pt>
    <dgm:pt modelId="{7659CB11-4712-4F7B-909A-B5C9D70EF925}" type="pres">
      <dgm:prSet presAssocID="{2A838545-2892-44B1-80CB-644B66AC5C21}" presName="hierChild5" presStyleCnt="0"/>
      <dgm:spPr/>
    </dgm:pt>
    <dgm:pt modelId="{F2B674DC-F80B-41CE-82B7-226DB7537760}" type="pres">
      <dgm:prSet presAssocID="{DBD18BD5-36D3-42D2-9C13-3C81D8FD99B6}" presName="Name37" presStyleLbl="parChTrans1D2" presStyleIdx="4" presStyleCnt="7"/>
      <dgm:spPr/>
    </dgm:pt>
    <dgm:pt modelId="{AEE4DD15-6364-4880-91D0-04F51821E6DE}" type="pres">
      <dgm:prSet presAssocID="{AE14ECEE-25A6-4A11-A742-46CB4DF9645A}" presName="hierRoot2" presStyleCnt="0">
        <dgm:presLayoutVars>
          <dgm:hierBranch val="init"/>
        </dgm:presLayoutVars>
      </dgm:prSet>
      <dgm:spPr/>
    </dgm:pt>
    <dgm:pt modelId="{7A98A999-7462-43FB-8C9E-B042327E867B}" type="pres">
      <dgm:prSet presAssocID="{AE14ECEE-25A6-4A11-A742-46CB4DF9645A}" presName="rootComposite" presStyleCnt="0"/>
      <dgm:spPr/>
    </dgm:pt>
    <dgm:pt modelId="{BB9ADE63-ABB4-4C60-B2D5-F2E4474034FB}" type="pres">
      <dgm:prSet presAssocID="{AE14ECEE-25A6-4A11-A742-46CB4DF9645A}" presName="rootText" presStyleLbl="node2" presStyleIdx="4" presStyleCnt="7">
        <dgm:presLayoutVars>
          <dgm:chPref val="3"/>
        </dgm:presLayoutVars>
      </dgm:prSet>
      <dgm:spPr/>
    </dgm:pt>
    <dgm:pt modelId="{2C995B7E-0665-46FD-A8F0-93D6DA5E9C07}" type="pres">
      <dgm:prSet presAssocID="{AE14ECEE-25A6-4A11-A742-46CB4DF9645A}" presName="rootConnector" presStyleLbl="node2" presStyleIdx="4" presStyleCnt="7"/>
      <dgm:spPr/>
    </dgm:pt>
    <dgm:pt modelId="{9FF8DDF1-079B-4508-8D36-3CCBC5A41D91}" type="pres">
      <dgm:prSet presAssocID="{AE14ECEE-25A6-4A11-A742-46CB4DF9645A}" presName="hierChild4" presStyleCnt="0"/>
      <dgm:spPr/>
    </dgm:pt>
    <dgm:pt modelId="{8DB722A8-0FCB-48DB-B5D8-CBE1BCFD0CED}" type="pres">
      <dgm:prSet presAssocID="{AE14ECEE-25A6-4A11-A742-46CB4DF9645A}" presName="hierChild5" presStyleCnt="0"/>
      <dgm:spPr/>
    </dgm:pt>
    <dgm:pt modelId="{86A62903-48D7-4568-A2D8-7BC19F0E5968}" type="pres">
      <dgm:prSet presAssocID="{28BAC0BC-F957-41F7-B2E7-78411F53801A}" presName="Name37" presStyleLbl="parChTrans1D2" presStyleIdx="5" presStyleCnt="7"/>
      <dgm:spPr/>
    </dgm:pt>
    <dgm:pt modelId="{15CD191F-B6A4-44E8-9C4E-56A61C2AA5D8}" type="pres">
      <dgm:prSet presAssocID="{E54FBF1D-1B0A-45F9-9D16-037C29CA22AC}" presName="hierRoot2" presStyleCnt="0">
        <dgm:presLayoutVars>
          <dgm:hierBranch val="init"/>
        </dgm:presLayoutVars>
      </dgm:prSet>
      <dgm:spPr/>
    </dgm:pt>
    <dgm:pt modelId="{FFE817F8-ECCE-4513-821B-B4469F685AE0}" type="pres">
      <dgm:prSet presAssocID="{E54FBF1D-1B0A-45F9-9D16-037C29CA22AC}" presName="rootComposite" presStyleCnt="0"/>
      <dgm:spPr/>
    </dgm:pt>
    <dgm:pt modelId="{5E505E7D-BB2B-4418-9F1D-237D6DEDA789}" type="pres">
      <dgm:prSet presAssocID="{E54FBF1D-1B0A-45F9-9D16-037C29CA22AC}" presName="rootText" presStyleLbl="node2" presStyleIdx="5" presStyleCnt="7">
        <dgm:presLayoutVars>
          <dgm:chPref val="3"/>
        </dgm:presLayoutVars>
      </dgm:prSet>
      <dgm:spPr/>
    </dgm:pt>
    <dgm:pt modelId="{179421D1-28B4-42F9-AB4A-541F01E169D2}" type="pres">
      <dgm:prSet presAssocID="{E54FBF1D-1B0A-45F9-9D16-037C29CA22AC}" presName="rootConnector" presStyleLbl="node2" presStyleIdx="5" presStyleCnt="7"/>
      <dgm:spPr/>
    </dgm:pt>
    <dgm:pt modelId="{2EC7673A-E9E1-4D64-AAF9-2D58829F5087}" type="pres">
      <dgm:prSet presAssocID="{E54FBF1D-1B0A-45F9-9D16-037C29CA22AC}" presName="hierChild4" presStyleCnt="0"/>
      <dgm:spPr/>
    </dgm:pt>
    <dgm:pt modelId="{6B946F9F-CF76-4AB9-86D5-80D45F90A11A}" type="pres">
      <dgm:prSet presAssocID="{E54FBF1D-1B0A-45F9-9D16-037C29CA22AC}" presName="hierChild5" presStyleCnt="0"/>
      <dgm:spPr/>
    </dgm:pt>
    <dgm:pt modelId="{7411BBF5-FACA-43EA-8B11-00CE7049DC59}" type="pres">
      <dgm:prSet presAssocID="{A4C01777-D116-474B-97E8-034D62B1FE1D}" presName="Name37" presStyleLbl="parChTrans1D2" presStyleIdx="6" presStyleCnt="7"/>
      <dgm:spPr/>
    </dgm:pt>
    <dgm:pt modelId="{477F32FE-FA3A-48A3-9536-019AF9BD4498}" type="pres">
      <dgm:prSet presAssocID="{C39BD773-6963-43F1-81CB-C7E7F4EB351C}" presName="hierRoot2" presStyleCnt="0">
        <dgm:presLayoutVars>
          <dgm:hierBranch val="init"/>
        </dgm:presLayoutVars>
      </dgm:prSet>
      <dgm:spPr/>
    </dgm:pt>
    <dgm:pt modelId="{0E074B48-3358-4B2C-B04D-19928FDF438B}" type="pres">
      <dgm:prSet presAssocID="{C39BD773-6963-43F1-81CB-C7E7F4EB351C}" presName="rootComposite" presStyleCnt="0"/>
      <dgm:spPr/>
    </dgm:pt>
    <dgm:pt modelId="{8521691B-4F99-40F5-83BD-7CAD94FF8350}" type="pres">
      <dgm:prSet presAssocID="{C39BD773-6963-43F1-81CB-C7E7F4EB351C}" presName="rootText" presStyleLbl="node2" presStyleIdx="6" presStyleCnt="7">
        <dgm:presLayoutVars>
          <dgm:chPref val="3"/>
        </dgm:presLayoutVars>
      </dgm:prSet>
      <dgm:spPr/>
    </dgm:pt>
    <dgm:pt modelId="{BA8BC896-817C-4199-AFA0-9A2253944C63}" type="pres">
      <dgm:prSet presAssocID="{C39BD773-6963-43F1-81CB-C7E7F4EB351C}" presName="rootConnector" presStyleLbl="node2" presStyleIdx="6" presStyleCnt="7"/>
      <dgm:spPr/>
    </dgm:pt>
    <dgm:pt modelId="{49EBC0C7-4F6C-48C4-844C-512260FA7EC3}" type="pres">
      <dgm:prSet presAssocID="{C39BD773-6963-43F1-81CB-C7E7F4EB351C}" presName="hierChild4" presStyleCnt="0"/>
      <dgm:spPr/>
    </dgm:pt>
    <dgm:pt modelId="{BDADADFC-A737-4E23-B79A-3863096DB705}" type="pres">
      <dgm:prSet presAssocID="{C39BD773-6963-43F1-81CB-C7E7F4EB351C}" presName="hierChild5" presStyleCnt="0"/>
      <dgm:spPr/>
    </dgm:pt>
    <dgm:pt modelId="{6BC0906F-ED9C-48B9-8E0B-A58C2969B3CA}" type="pres">
      <dgm:prSet presAssocID="{B49268BD-C8A1-4A57-BAAE-4965C4473BCB}" presName="hierChild3" presStyleCnt="0"/>
      <dgm:spPr/>
    </dgm:pt>
  </dgm:ptLst>
  <dgm:cxnLst>
    <dgm:cxn modelId="{EAC46F10-F263-4EA1-A500-7F3F61B580F0}" type="presOf" srcId="{608174B5-49C4-4256-8202-A231AB8871A5}" destId="{E0D4ABB4-0831-4858-9367-654D4E0E3854}" srcOrd="0" destOrd="0" presId="urn:microsoft.com/office/officeart/2005/8/layout/orgChart1"/>
    <dgm:cxn modelId="{7E79BC12-0528-4D86-A0D3-78857821437D}" type="presOf" srcId="{C39BD773-6963-43F1-81CB-C7E7F4EB351C}" destId="{8521691B-4F99-40F5-83BD-7CAD94FF8350}" srcOrd="0" destOrd="0" presId="urn:microsoft.com/office/officeart/2005/8/layout/orgChart1"/>
    <dgm:cxn modelId="{88AF1914-4AAF-4E00-A4D0-FC121C18B856}" type="presOf" srcId="{C39BD773-6963-43F1-81CB-C7E7F4EB351C}" destId="{BA8BC896-817C-4199-AFA0-9A2253944C63}" srcOrd="1" destOrd="0" presId="urn:microsoft.com/office/officeart/2005/8/layout/orgChart1"/>
    <dgm:cxn modelId="{DC728A21-2924-4123-9E66-D97EA760E7D6}" srcId="{B49268BD-C8A1-4A57-BAAE-4965C4473BCB}" destId="{C39BD773-6963-43F1-81CB-C7E7F4EB351C}" srcOrd="6" destOrd="0" parTransId="{A4C01777-D116-474B-97E8-034D62B1FE1D}" sibTransId="{3BF44822-CC33-43EF-8679-53D1E3ABCAFD}"/>
    <dgm:cxn modelId="{548CF525-F4CE-4C44-B54D-593217653455}" type="presOf" srcId="{E14463F9-AD7B-48FF-9F40-24B7FDBC4FC5}" destId="{7115BDD4-DF9B-4E0A-BFBF-6C95C0F27CFC}" srcOrd="1" destOrd="0" presId="urn:microsoft.com/office/officeart/2005/8/layout/orgChart1"/>
    <dgm:cxn modelId="{88AB9E27-359A-4EE4-B972-A76C5C7DB809}" type="presOf" srcId="{B49268BD-C8A1-4A57-BAAE-4965C4473BCB}" destId="{9D120AC8-3352-4280-B5DE-D2C3BE13A7AB}" srcOrd="0" destOrd="0" presId="urn:microsoft.com/office/officeart/2005/8/layout/orgChart1"/>
    <dgm:cxn modelId="{3FCEC05E-E05F-446E-ABE6-3C00704EB860}" srcId="{BC8F00ED-581E-4F95-A219-E089787F093C}" destId="{B49268BD-C8A1-4A57-BAAE-4965C4473BCB}" srcOrd="0" destOrd="0" parTransId="{18C113C9-1250-4D4F-9C8F-714D1A753C54}" sibTransId="{DE56D95D-B1CE-4E45-823D-1E879DB7B0FB}"/>
    <dgm:cxn modelId="{65E1EB67-FDEA-415E-AE06-21240F1FDDC0}" type="presOf" srcId="{DBD18BD5-36D3-42D2-9C13-3C81D8FD99B6}" destId="{F2B674DC-F80B-41CE-82B7-226DB7537760}" srcOrd="0" destOrd="0" presId="urn:microsoft.com/office/officeart/2005/8/layout/orgChart1"/>
    <dgm:cxn modelId="{C005536A-9362-4BC4-9089-65F22296654C}" type="presOf" srcId="{2A838545-2892-44B1-80CB-644B66AC5C21}" destId="{EBFA563D-9DF3-432C-B4DF-4072C38FA13B}" srcOrd="0" destOrd="0" presId="urn:microsoft.com/office/officeart/2005/8/layout/orgChart1"/>
    <dgm:cxn modelId="{5A8D204B-ED4E-444C-A608-5BCEC075981E}" type="presOf" srcId="{E54FBF1D-1B0A-45F9-9D16-037C29CA22AC}" destId="{179421D1-28B4-42F9-AB4A-541F01E169D2}" srcOrd="1" destOrd="0" presId="urn:microsoft.com/office/officeart/2005/8/layout/orgChart1"/>
    <dgm:cxn modelId="{4CF5494F-4E06-4BC2-BB94-E6282C64F15E}" type="presOf" srcId="{E14463F9-AD7B-48FF-9F40-24B7FDBC4FC5}" destId="{3C29FE90-3AFC-44A4-892C-65083BCA4DB2}" srcOrd="0" destOrd="0" presId="urn:microsoft.com/office/officeart/2005/8/layout/orgChart1"/>
    <dgm:cxn modelId="{1D113571-39AA-40B2-A443-B12CF2D4AA66}" type="presOf" srcId="{AE14ECEE-25A6-4A11-A742-46CB4DF9645A}" destId="{BB9ADE63-ABB4-4C60-B2D5-F2E4474034FB}" srcOrd="0" destOrd="0" presId="urn:microsoft.com/office/officeart/2005/8/layout/orgChart1"/>
    <dgm:cxn modelId="{DD7FA073-AA87-403A-A13B-3F88E03DE896}" type="presOf" srcId="{EDBB3D05-B108-432E-839C-D2C7F6B9D14B}" destId="{5051DEB9-25D0-4FA9-91CB-527D26AE658A}" srcOrd="0" destOrd="0" presId="urn:microsoft.com/office/officeart/2005/8/layout/orgChart1"/>
    <dgm:cxn modelId="{B29CAA73-D749-477B-8F91-798A71D83CDA}" type="presOf" srcId="{AE14ECEE-25A6-4A11-A742-46CB4DF9645A}" destId="{2C995B7E-0665-46FD-A8F0-93D6DA5E9C07}" srcOrd="1" destOrd="0" presId="urn:microsoft.com/office/officeart/2005/8/layout/orgChart1"/>
    <dgm:cxn modelId="{356A015A-352E-4F9E-8638-6B93F6623B2D}" type="presOf" srcId="{BC8F00ED-581E-4F95-A219-E089787F093C}" destId="{583485D8-0F5D-44CD-95EB-50472EAF74BF}" srcOrd="0" destOrd="0" presId="urn:microsoft.com/office/officeart/2005/8/layout/orgChart1"/>
    <dgm:cxn modelId="{58317384-8C32-49D6-8046-B55DDD1E73C1}" srcId="{B49268BD-C8A1-4A57-BAAE-4965C4473BCB}" destId="{2A838545-2892-44B1-80CB-644B66AC5C21}" srcOrd="3" destOrd="0" parTransId="{E3E9635C-C003-4AEF-B2EB-A1FE32792EA8}" sibTransId="{62485237-C491-41AE-9D43-DB79EB70CCB3}"/>
    <dgm:cxn modelId="{9C424C86-722C-4BC8-A5F5-C2066EFFD76D}" type="presOf" srcId="{A4C01777-D116-474B-97E8-034D62B1FE1D}" destId="{7411BBF5-FACA-43EA-8B11-00CE7049DC59}" srcOrd="0" destOrd="0" presId="urn:microsoft.com/office/officeart/2005/8/layout/orgChart1"/>
    <dgm:cxn modelId="{FFF8868C-BB25-4528-AA3A-B3507A4DC844}" srcId="{B49268BD-C8A1-4A57-BAAE-4965C4473BCB}" destId="{E54FBF1D-1B0A-45F9-9D16-037C29CA22AC}" srcOrd="5" destOrd="0" parTransId="{28BAC0BC-F957-41F7-B2E7-78411F53801A}" sibTransId="{1071755F-ED6D-4B9D-AEA0-8FD0624F1198}"/>
    <dgm:cxn modelId="{22B0389E-FD26-45EE-9A10-4737E1CED3B8}" type="presOf" srcId="{EDBB3D05-B108-432E-839C-D2C7F6B9D14B}" destId="{BA032433-035F-4B0F-891B-365DF9B4596B}" srcOrd="1" destOrd="0" presId="urn:microsoft.com/office/officeart/2005/8/layout/orgChart1"/>
    <dgm:cxn modelId="{10F035A1-98AA-4F1E-ACEE-06C4AB2CC9A6}" type="presOf" srcId="{2A838545-2892-44B1-80CB-644B66AC5C21}" destId="{DDD01665-F3DF-4FE2-B3B0-C68FDF845FE6}" srcOrd="1" destOrd="0" presId="urn:microsoft.com/office/officeart/2005/8/layout/orgChart1"/>
    <dgm:cxn modelId="{887936A6-DAB1-4C1C-AD23-4E8C07EB9E6D}" type="presOf" srcId="{E3E9635C-C003-4AEF-B2EB-A1FE32792EA8}" destId="{4985029C-64FD-4CC3-BC8D-7E78337464B1}" srcOrd="0" destOrd="0" presId="urn:microsoft.com/office/officeart/2005/8/layout/orgChart1"/>
    <dgm:cxn modelId="{D3B55FA9-B142-4C5A-BB3C-AC66E7EB8FA4}" type="presOf" srcId="{98651FC6-03F7-40C3-A4A6-C6B391FA93E4}" destId="{206C6DAA-5044-45E6-AAF8-F04939D0DE4E}" srcOrd="0" destOrd="0" presId="urn:microsoft.com/office/officeart/2005/8/layout/orgChart1"/>
    <dgm:cxn modelId="{A5A4D1C0-6A0B-4479-8373-A18EC7A9721B}" type="presOf" srcId="{E54FBF1D-1B0A-45F9-9D16-037C29CA22AC}" destId="{5E505E7D-BB2B-4418-9F1D-237D6DEDA789}" srcOrd="0" destOrd="0" presId="urn:microsoft.com/office/officeart/2005/8/layout/orgChart1"/>
    <dgm:cxn modelId="{4AEE37C9-0C3E-44C4-8166-991A6856C559}" srcId="{B49268BD-C8A1-4A57-BAAE-4965C4473BCB}" destId="{EDBB3D05-B108-432E-839C-D2C7F6B9D14B}" srcOrd="0" destOrd="0" parTransId="{DE03A3B6-611A-4E21-8232-D33EFAD5D38E}" sibTransId="{0FEE0CBA-543E-4C05-9B96-4AF27DFAD51E}"/>
    <dgm:cxn modelId="{1BF628CA-9A6D-47C7-B99C-7A332BCB1E26}" type="presOf" srcId="{DE03A3B6-611A-4E21-8232-D33EFAD5D38E}" destId="{14003857-BFA1-4E59-94D2-601A4E02A47F}" srcOrd="0" destOrd="0" presId="urn:microsoft.com/office/officeart/2005/8/layout/orgChart1"/>
    <dgm:cxn modelId="{CC2945DE-3067-434C-A143-06E4DFD88BAD}" type="presOf" srcId="{28BAC0BC-F957-41F7-B2E7-78411F53801A}" destId="{86A62903-48D7-4568-A2D8-7BC19F0E5968}" srcOrd="0" destOrd="0" presId="urn:microsoft.com/office/officeart/2005/8/layout/orgChart1"/>
    <dgm:cxn modelId="{DBCB8FDE-9D6B-41E8-8725-718BE4C29782}" srcId="{B49268BD-C8A1-4A57-BAAE-4965C4473BCB}" destId="{E14463F9-AD7B-48FF-9F40-24B7FDBC4FC5}" srcOrd="1" destOrd="0" parTransId="{608174B5-49C4-4256-8202-A231AB8871A5}" sibTransId="{B1923BDC-B6C5-4D42-B1CE-8C9FA894A196}"/>
    <dgm:cxn modelId="{8B512CE8-47A1-48AB-AB49-8FC53A66BF21}" srcId="{B49268BD-C8A1-4A57-BAAE-4965C4473BCB}" destId="{D1534A94-5267-434C-AD0D-5BC766B8350E}" srcOrd="2" destOrd="0" parTransId="{98651FC6-03F7-40C3-A4A6-C6B391FA93E4}" sibTransId="{A0F28365-B2E7-44B6-AD7C-31F581458879}"/>
    <dgm:cxn modelId="{F846FBE8-39DD-40A0-82FC-1D15E14BE0A3}" type="presOf" srcId="{D1534A94-5267-434C-AD0D-5BC766B8350E}" destId="{A20211E5-D052-42DB-9D7D-19C82CD8BD9C}" srcOrd="0" destOrd="0" presId="urn:microsoft.com/office/officeart/2005/8/layout/orgChart1"/>
    <dgm:cxn modelId="{219415EB-C4E5-45B1-829C-A96CE42A2302}" srcId="{B49268BD-C8A1-4A57-BAAE-4965C4473BCB}" destId="{AE14ECEE-25A6-4A11-A742-46CB4DF9645A}" srcOrd="4" destOrd="0" parTransId="{DBD18BD5-36D3-42D2-9C13-3C81D8FD99B6}" sibTransId="{21B310F4-6A5C-41EB-BF53-895BA4318881}"/>
    <dgm:cxn modelId="{82B51FF2-C973-4690-8FC3-1D906ECEF7D1}" type="presOf" srcId="{B49268BD-C8A1-4A57-BAAE-4965C4473BCB}" destId="{B151B49E-584C-446D-84AC-D9D79C093C9C}" srcOrd="1" destOrd="0" presId="urn:microsoft.com/office/officeart/2005/8/layout/orgChart1"/>
    <dgm:cxn modelId="{635A5CFF-4A67-4A11-B03D-327F7070736E}" type="presOf" srcId="{D1534A94-5267-434C-AD0D-5BC766B8350E}" destId="{34C3EDC9-F5E4-44E2-8172-7D822E0AFB83}" srcOrd="1" destOrd="0" presId="urn:microsoft.com/office/officeart/2005/8/layout/orgChart1"/>
    <dgm:cxn modelId="{A18ADE03-61BE-4172-A473-2D7B2862E0DA}" type="presParOf" srcId="{583485D8-0F5D-44CD-95EB-50472EAF74BF}" destId="{95C9A007-4750-4217-A071-54577BBF51CC}" srcOrd="0" destOrd="0" presId="urn:microsoft.com/office/officeart/2005/8/layout/orgChart1"/>
    <dgm:cxn modelId="{12F3E78C-943D-4F91-82BA-01B86DCEC52B}" type="presParOf" srcId="{95C9A007-4750-4217-A071-54577BBF51CC}" destId="{835C2519-5DB0-4127-8629-7CE76AEEF118}" srcOrd="0" destOrd="0" presId="urn:microsoft.com/office/officeart/2005/8/layout/orgChart1"/>
    <dgm:cxn modelId="{9A692CCC-7DDC-4DF6-AC14-C8BDE464D887}" type="presParOf" srcId="{835C2519-5DB0-4127-8629-7CE76AEEF118}" destId="{9D120AC8-3352-4280-B5DE-D2C3BE13A7AB}" srcOrd="0" destOrd="0" presId="urn:microsoft.com/office/officeart/2005/8/layout/orgChart1"/>
    <dgm:cxn modelId="{E6F512FE-A979-4803-ABA2-4061B363D046}" type="presParOf" srcId="{835C2519-5DB0-4127-8629-7CE76AEEF118}" destId="{B151B49E-584C-446D-84AC-D9D79C093C9C}" srcOrd="1" destOrd="0" presId="urn:microsoft.com/office/officeart/2005/8/layout/orgChart1"/>
    <dgm:cxn modelId="{F08C1D6B-A34F-402B-896F-3D889D2CC6CF}" type="presParOf" srcId="{95C9A007-4750-4217-A071-54577BBF51CC}" destId="{D2590058-3A12-4982-AC61-92577D667996}" srcOrd="1" destOrd="0" presId="urn:microsoft.com/office/officeart/2005/8/layout/orgChart1"/>
    <dgm:cxn modelId="{59A3F73B-6C46-4EAC-833F-7E969EA5733D}" type="presParOf" srcId="{D2590058-3A12-4982-AC61-92577D667996}" destId="{14003857-BFA1-4E59-94D2-601A4E02A47F}" srcOrd="0" destOrd="0" presId="urn:microsoft.com/office/officeart/2005/8/layout/orgChart1"/>
    <dgm:cxn modelId="{14A64481-695F-4832-AECC-0A7C237C5665}" type="presParOf" srcId="{D2590058-3A12-4982-AC61-92577D667996}" destId="{FEC1005F-C241-4AA3-BDE7-3BBFE14BF827}" srcOrd="1" destOrd="0" presId="urn:microsoft.com/office/officeart/2005/8/layout/orgChart1"/>
    <dgm:cxn modelId="{C97EAC02-EFEA-4960-93DC-518B38FA32E3}" type="presParOf" srcId="{FEC1005F-C241-4AA3-BDE7-3BBFE14BF827}" destId="{1A1EFE88-6B7E-4095-9295-61C6E11AAC11}" srcOrd="0" destOrd="0" presId="urn:microsoft.com/office/officeart/2005/8/layout/orgChart1"/>
    <dgm:cxn modelId="{D3107BC0-9E01-4A3F-A187-616E7CA407E9}" type="presParOf" srcId="{1A1EFE88-6B7E-4095-9295-61C6E11AAC11}" destId="{5051DEB9-25D0-4FA9-91CB-527D26AE658A}" srcOrd="0" destOrd="0" presId="urn:microsoft.com/office/officeart/2005/8/layout/orgChart1"/>
    <dgm:cxn modelId="{B612C353-5D58-4C29-9F0A-0F797A7B8920}" type="presParOf" srcId="{1A1EFE88-6B7E-4095-9295-61C6E11AAC11}" destId="{BA032433-035F-4B0F-891B-365DF9B4596B}" srcOrd="1" destOrd="0" presId="urn:microsoft.com/office/officeart/2005/8/layout/orgChart1"/>
    <dgm:cxn modelId="{38C11D52-4DCE-47FA-950C-3587BBC642E0}" type="presParOf" srcId="{FEC1005F-C241-4AA3-BDE7-3BBFE14BF827}" destId="{A63A3A9B-0BFB-4FCD-9E46-561BB85ADC56}" srcOrd="1" destOrd="0" presId="urn:microsoft.com/office/officeart/2005/8/layout/orgChart1"/>
    <dgm:cxn modelId="{C3ADF87B-922B-4869-A515-1AE80B32E771}" type="presParOf" srcId="{FEC1005F-C241-4AA3-BDE7-3BBFE14BF827}" destId="{994325CE-32AF-4BDD-BFB3-6C0F49892548}" srcOrd="2" destOrd="0" presId="urn:microsoft.com/office/officeart/2005/8/layout/orgChart1"/>
    <dgm:cxn modelId="{ECB992ED-D8C2-42FA-BA8B-FCD7EB2616EF}" type="presParOf" srcId="{D2590058-3A12-4982-AC61-92577D667996}" destId="{E0D4ABB4-0831-4858-9367-654D4E0E3854}" srcOrd="2" destOrd="0" presId="urn:microsoft.com/office/officeart/2005/8/layout/orgChart1"/>
    <dgm:cxn modelId="{B6D4A7F8-9911-4460-BB44-0BCD3C6E3583}" type="presParOf" srcId="{D2590058-3A12-4982-AC61-92577D667996}" destId="{80423714-AEDC-4676-A33B-3A4FB6C499B0}" srcOrd="3" destOrd="0" presId="urn:microsoft.com/office/officeart/2005/8/layout/orgChart1"/>
    <dgm:cxn modelId="{F3D5A581-0741-4909-975C-52297DE43F69}" type="presParOf" srcId="{80423714-AEDC-4676-A33B-3A4FB6C499B0}" destId="{D1096FD7-1774-4ED0-BAC8-EB2F4100DCB6}" srcOrd="0" destOrd="0" presId="urn:microsoft.com/office/officeart/2005/8/layout/orgChart1"/>
    <dgm:cxn modelId="{6F8359C3-BBE9-4018-B372-5CBF73C398A8}" type="presParOf" srcId="{D1096FD7-1774-4ED0-BAC8-EB2F4100DCB6}" destId="{3C29FE90-3AFC-44A4-892C-65083BCA4DB2}" srcOrd="0" destOrd="0" presId="urn:microsoft.com/office/officeart/2005/8/layout/orgChart1"/>
    <dgm:cxn modelId="{6E019A91-38F0-4858-9D73-98D872F0DAEC}" type="presParOf" srcId="{D1096FD7-1774-4ED0-BAC8-EB2F4100DCB6}" destId="{7115BDD4-DF9B-4E0A-BFBF-6C95C0F27CFC}" srcOrd="1" destOrd="0" presId="urn:microsoft.com/office/officeart/2005/8/layout/orgChart1"/>
    <dgm:cxn modelId="{1C463A98-7989-4D71-8FF9-658E6FE7B8A5}" type="presParOf" srcId="{80423714-AEDC-4676-A33B-3A4FB6C499B0}" destId="{D803E216-6BCB-4E1D-B266-C99C25AD2F3B}" srcOrd="1" destOrd="0" presId="urn:microsoft.com/office/officeart/2005/8/layout/orgChart1"/>
    <dgm:cxn modelId="{7196C192-CB48-4FF8-8B5D-D2525AB4DDFA}" type="presParOf" srcId="{80423714-AEDC-4676-A33B-3A4FB6C499B0}" destId="{32F66643-F1F6-4432-A311-8EE6613FFC70}" srcOrd="2" destOrd="0" presId="urn:microsoft.com/office/officeart/2005/8/layout/orgChart1"/>
    <dgm:cxn modelId="{AD162C72-3F6B-4DCE-ACB8-FB0318C87465}" type="presParOf" srcId="{D2590058-3A12-4982-AC61-92577D667996}" destId="{206C6DAA-5044-45E6-AAF8-F04939D0DE4E}" srcOrd="4" destOrd="0" presId="urn:microsoft.com/office/officeart/2005/8/layout/orgChart1"/>
    <dgm:cxn modelId="{01D7C7E4-2F87-49E8-ADF1-B6E0B998640E}" type="presParOf" srcId="{D2590058-3A12-4982-AC61-92577D667996}" destId="{76650D6E-7374-4CA4-9281-1B37ECD49D2E}" srcOrd="5" destOrd="0" presId="urn:microsoft.com/office/officeart/2005/8/layout/orgChart1"/>
    <dgm:cxn modelId="{0C1204BC-C2B4-4C21-8819-C8B198DCC986}" type="presParOf" srcId="{76650D6E-7374-4CA4-9281-1B37ECD49D2E}" destId="{5D619965-B6E7-4A24-9AA2-92A677167E7D}" srcOrd="0" destOrd="0" presId="urn:microsoft.com/office/officeart/2005/8/layout/orgChart1"/>
    <dgm:cxn modelId="{45323710-6AB5-4EDB-B676-A2D2F34FE9B6}" type="presParOf" srcId="{5D619965-B6E7-4A24-9AA2-92A677167E7D}" destId="{A20211E5-D052-42DB-9D7D-19C82CD8BD9C}" srcOrd="0" destOrd="0" presId="urn:microsoft.com/office/officeart/2005/8/layout/orgChart1"/>
    <dgm:cxn modelId="{FB6DAABD-95E5-4CD0-ACF7-F247B9D21C48}" type="presParOf" srcId="{5D619965-B6E7-4A24-9AA2-92A677167E7D}" destId="{34C3EDC9-F5E4-44E2-8172-7D822E0AFB83}" srcOrd="1" destOrd="0" presId="urn:microsoft.com/office/officeart/2005/8/layout/orgChart1"/>
    <dgm:cxn modelId="{1A08CB82-B08E-40D6-A720-2EBCC36ED70E}" type="presParOf" srcId="{76650D6E-7374-4CA4-9281-1B37ECD49D2E}" destId="{6FFF513D-E06F-4467-AABA-CCB72DA18B63}" srcOrd="1" destOrd="0" presId="urn:microsoft.com/office/officeart/2005/8/layout/orgChart1"/>
    <dgm:cxn modelId="{55165428-3EFC-4F0E-9EB4-A121E39ABCC3}" type="presParOf" srcId="{76650D6E-7374-4CA4-9281-1B37ECD49D2E}" destId="{30629B23-296E-4537-A08A-0F664023E92B}" srcOrd="2" destOrd="0" presId="urn:microsoft.com/office/officeart/2005/8/layout/orgChart1"/>
    <dgm:cxn modelId="{98B72B4D-1F6D-4C99-A4EF-30C7934C4332}" type="presParOf" srcId="{D2590058-3A12-4982-AC61-92577D667996}" destId="{4985029C-64FD-4CC3-BC8D-7E78337464B1}" srcOrd="6" destOrd="0" presId="urn:microsoft.com/office/officeart/2005/8/layout/orgChart1"/>
    <dgm:cxn modelId="{9B77F5F6-6E62-4252-AB75-8683849C12AE}" type="presParOf" srcId="{D2590058-3A12-4982-AC61-92577D667996}" destId="{8490BBB7-D74D-441E-A2C6-8A1F66E16EB1}" srcOrd="7" destOrd="0" presId="urn:microsoft.com/office/officeart/2005/8/layout/orgChart1"/>
    <dgm:cxn modelId="{AB7C793B-2288-43CC-B174-A1B4B578AFE2}" type="presParOf" srcId="{8490BBB7-D74D-441E-A2C6-8A1F66E16EB1}" destId="{09EC60DA-3040-4D5F-92A5-A04539002188}" srcOrd="0" destOrd="0" presId="urn:microsoft.com/office/officeart/2005/8/layout/orgChart1"/>
    <dgm:cxn modelId="{78B376F2-5BC5-4EC7-ADC4-36FE52448D2E}" type="presParOf" srcId="{09EC60DA-3040-4D5F-92A5-A04539002188}" destId="{EBFA563D-9DF3-432C-B4DF-4072C38FA13B}" srcOrd="0" destOrd="0" presId="urn:microsoft.com/office/officeart/2005/8/layout/orgChart1"/>
    <dgm:cxn modelId="{5BCD2525-5177-4003-B00D-EA511F49506A}" type="presParOf" srcId="{09EC60DA-3040-4D5F-92A5-A04539002188}" destId="{DDD01665-F3DF-4FE2-B3B0-C68FDF845FE6}" srcOrd="1" destOrd="0" presId="urn:microsoft.com/office/officeart/2005/8/layout/orgChart1"/>
    <dgm:cxn modelId="{877A9999-183E-457A-8DC3-F0327031755C}" type="presParOf" srcId="{8490BBB7-D74D-441E-A2C6-8A1F66E16EB1}" destId="{4385A009-FCCC-49BB-8482-A855D4DFE912}" srcOrd="1" destOrd="0" presId="urn:microsoft.com/office/officeart/2005/8/layout/orgChart1"/>
    <dgm:cxn modelId="{098A21AC-C2ED-4838-AED4-B29626C70BE3}" type="presParOf" srcId="{8490BBB7-D74D-441E-A2C6-8A1F66E16EB1}" destId="{7659CB11-4712-4F7B-909A-B5C9D70EF925}" srcOrd="2" destOrd="0" presId="urn:microsoft.com/office/officeart/2005/8/layout/orgChart1"/>
    <dgm:cxn modelId="{7FA2FB1C-66C8-403F-8657-500878010C50}" type="presParOf" srcId="{D2590058-3A12-4982-AC61-92577D667996}" destId="{F2B674DC-F80B-41CE-82B7-226DB7537760}" srcOrd="8" destOrd="0" presId="urn:microsoft.com/office/officeart/2005/8/layout/orgChart1"/>
    <dgm:cxn modelId="{B12F7423-6B2C-4474-9F4B-357C4CD7F5F6}" type="presParOf" srcId="{D2590058-3A12-4982-AC61-92577D667996}" destId="{AEE4DD15-6364-4880-91D0-04F51821E6DE}" srcOrd="9" destOrd="0" presId="urn:microsoft.com/office/officeart/2005/8/layout/orgChart1"/>
    <dgm:cxn modelId="{46985817-59B0-4002-BA66-3AC22AAEB03D}" type="presParOf" srcId="{AEE4DD15-6364-4880-91D0-04F51821E6DE}" destId="{7A98A999-7462-43FB-8C9E-B042327E867B}" srcOrd="0" destOrd="0" presId="urn:microsoft.com/office/officeart/2005/8/layout/orgChart1"/>
    <dgm:cxn modelId="{8CB43584-798C-425A-815D-54AE2CCA347F}" type="presParOf" srcId="{7A98A999-7462-43FB-8C9E-B042327E867B}" destId="{BB9ADE63-ABB4-4C60-B2D5-F2E4474034FB}" srcOrd="0" destOrd="0" presId="urn:microsoft.com/office/officeart/2005/8/layout/orgChart1"/>
    <dgm:cxn modelId="{3BE49D53-1923-4854-AC62-0CFC1C94CDAF}" type="presParOf" srcId="{7A98A999-7462-43FB-8C9E-B042327E867B}" destId="{2C995B7E-0665-46FD-A8F0-93D6DA5E9C07}" srcOrd="1" destOrd="0" presId="urn:microsoft.com/office/officeart/2005/8/layout/orgChart1"/>
    <dgm:cxn modelId="{59C6D864-9AFB-4D9E-A60C-0CA6EA3604A8}" type="presParOf" srcId="{AEE4DD15-6364-4880-91D0-04F51821E6DE}" destId="{9FF8DDF1-079B-4508-8D36-3CCBC5A41D91}" srcOrd="1" destOrd="0" presId="urn:microsoft.com/office/officeart/2005/8/layout/orgChart1"/>
    <dgm:cxn modelId="{247DE05F-ADDB-40D7-8DE5-A64ED0EDB853}" type="presParOf" srcId="{AEE4DD15-6364-4880-91D0-04F51821E6DE}" destId="{8DB722A8-0FCB-48DB-B5D8-CBE1BCFD0CED}" srcOrd="2" destOrd="0" presId="urn:microsoft.com/office/officeart/2005/8/layout/orgChart1"/>
    <dgm:cxn modelId="{487C46F3-8A09-4174-B728-E0CB7E896E3F}" type="presParOf" srcId="{D2590058-3A12-4982-AC61-92577D667996}" destId="{86A62903-48D7-4568-A2D8-7BC19F0E5968}" srcOrd="10" destOrd="0" presId="urn:microsoft.com/office/officeart/2005/8/layout/orgChart1"/>
    <dgm:cxn modelId="{0343AC8C-65B9-4942-A3DD-E8F1BC4E449E}" type="presParOf" srcId="{D2590058-3A12-4982-AC61-92577D667996}" destId="{15CD191F-B6A4-44E8-9C4E-56A61C2AA5D8}" srcOrd="11" destOrd="0" presId="urn:microsoft.com/office/officeart/2005/8/layout/orgChart1"/>
    <dgm:cxn modelId="{F4EBC8A9-75A2-4849-B22A-6A08294EBFF3}" type="presParOf" srcId="{15CD191F-B6A4-44E8-9C4E-56A61C2AA5D8}" destId="{FFE817F8-ECCE-4513-821B-B4469F685AE0}" srcOrd="0" destOrd="0" presId="urn:microsoft.com/office/officeart/2005/8/layout/orgChart1"/>
    <dgm:cxn modelId="{ECBF60BC-E0EB-419F-8966-DEFA77FC8C8F}" type="presParOf" srcId="{FFE817F8-ECCE-4513-821B-B4469F685AE0}" destId="{5E505E7D-BB2B-4418-9F1D-237D6DEDA789}" srcOrd="0" destOrd="0" presId="urn:microsoft.com/office/officeart/2005/8/layout/orgChart1"/>
    <dgm:cxn modelId="{B2DEA4C1-5A9E-4E6D-997E-862F33099167}" type="presParOf" srcId="{FFE817F8-ECCE-4513-821B-B4469F685AE0}" destId="{179421D1-28B4-42F9-AB4A-541F01E169D2}" srcOrd="1" destOrd="0" presId="urn:microsoft.com/office/officeart/2005/8/layout/orgChart1"/>
    <dgm:cxn modelId="{9E41FBB1-706B-4F27-B4C8-592EDC685954}" type="presParOf" srcId="{15CD191F-B6A4-44E8-9C4E-56A61C2AA5D8}" destId="{2EC7673A-E9E1-4D64-AAF9-2D58829F5087}" srcOrd="1" destOrd="0" presId="urn:microsoft.com/office/officeart/2005/8/layout/orgChart1"/>
    <dgm:cxn modelId="{4D48E4A9-2854-4F35-B735-9275D87AA799}" type="presParOf" srcId="{15CD191F-B6A4-44E8-9C4E-56A61C2AA5D8}" destId="{6B946F9F-CF76-4AB9-86D5-80D45F90A11A}" srcOrd="2" destOrd="0" presId="urn:microsoft.com/office/officeart/2005/8/layout/orgChart1"/>
    <dgm:cxn modelId="{77B78936-6E12-4863-A9EF-D1749FB411E6}" type="presParOf" srcId="{D2590058-3A12-4982-AC61-92577D667996}" destId="{7411BBF5-FACA-43EA-8B11-00CE7049DC59}" srcOrd="12" destOrd="0" presId="urn:microsoft.com/office/officeart/2005/8/layout/orgChart1"/>
    <dgm:cxn modelId="{D61CA1FC-34CC-4873-BA93-A51E231612E5}" type="presParOf" srcId="{D2590058-3A12-4982-AC61-92577D667996}" destId="{477F32FE-FA3A-48A3-9536-019AF9BD4498}" srcOrd="13" destOrd="0" presId="urn:microsoft.com/office/officeart/2005/8/layout/orgChart1"/>
    <dgm:cxn modelId="{680C4139-D1BC-4655-B0AF-CCD5E1FB6239}" type="presParOf" srcId="{477F32FE-FA3A-48A3-9536-019AF9BD4498}" destId="{0E074B48-3358-4B2C-B04D-19928FDF438B}" srcOrd="0" destOrd="0" presId="urn:microsoft.com/office/officeart/2005/8/layout/orgChart1"/>
    <dgm:cxn modelId="{8434DE26-0B1C-4472-9A1A-9357AA1785B9}" type="presParOf" srcId="{0E074B48-3358-4B2C-B04D-19928FDF438B}" destId="{8521691B-4F99-40F5-83BD-7CAD94FF8350}" srcOrd="0" destOrd="0" presId="urn:microsoft.com/office/officeart/2005/8/layout/orgChart1"/>
    <dgm:cxn modelId="{521DE866-D787-4FEE-8416-62C0FC1E022B}" type="presParOf" srcId="{0E074B48-3358-4B2C-B04D-19928FDF438B}" destId="{BA8BC896-817C-4199-AFA0-9A2253944C63}" srcOrd="1" destOrd="0" presId="urn:microsoft.com/office/officeart/2005/8/layout/orgChart1"/>
    <dgm:cxn modelId="{7CA150D5-7266-4993-BCE1-4E3001C58BAA}" type="presParOf" srcId="{477F32FE-FA3A-48A3-9536-019AF9BD4498}" destId="{49EBC0C7-4F6C-48C4-844C-512260FA7EC3}" srcOrd="1" destOrd="0" presId="urn:microsoft.com/office/officeart/2005/8/layout/orgChart1"/>
    <dgm:cxn modelId="{8A3BEF95-8866-4D9D-AAFF-6CEAEFABA151}" type="presParOf" srcId="{477F32FE-FA3A-48A3-9536-019AF9BD4498}" destId="{BDADADFC-A737-4E23-B79A-3863096DB705}" srcOrd="2" destOrd="0" presId="urn:microsoft.com/office/officeart/2005/8/layout/orgChart1"/>
    <dgm:cxn modelId="{BBAF8E32-9840-46FA-BA31-BC0D48117BF1}" type="presParOf" srcId="{95C9A007-4750-4217-A071-54577BBF51CC}" destId="{6BC0906F-ED9C-48B9-8E0B-A58C2969B3C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013338-AB14-45B0-8F82-FA11F433832C}" type="doc">
      <dgm:prSet loTypeId="urn:microsoft.com/office/officeart/2005/8/layout/hierarchy6" loCatId="hierarchy" qsTypeId="urn:microsoft.com/office/officeart/2005/8/quickstyle/simple5" qsCatId="simple" csTypeId="urn:microsoft.com/office/officeart/2005/8/colors/accent0_3" csCatId="mainScheme" phldr="1"/>
      <dgm:spPr/>
      <dgm:t>
        <a:bodyPr/>
        <a:lstStyle/>
        <a:p>
          <a:endParaRPr lang="en-US"/>
        </a:p>
      </dgm:t>
    </dgm:pt>
    <dgm:pt modelId="{5E48C51E-B3FE-41EF-B15C-B850257F855B}">
      <dgm:prSet phldrT="[Text]"/>
      <dgm:spPr/>
      <dgm:t>
        <a:bodyPr/>
        <a:lstStyle/>
        <a:p>
          <a:r>
            <a:rPr lang="en-US" dirty="0"/>
            <a:t>VA Benefits</a:t>
          </a:r>
        </a:p>
      </dgm:t>
    </dgm:pt>
    <dgm:pt modelId="{33628B66-99AF-4B01-8FEB-4AE6C0AC5A77}" type="parTrans" cxnId="{A13F1D08-2189-4BAB-9825-4B422548729B}">
      <dgm:prSet/>
      <dgm:spPr/>
      <dgm:t>
        <a:bodyPr/>
        <a:lstStyle/>
        <a:p>
          <a:endParaRPr lang="en-US"/>
        </a:p>
      </dgm:t>
    </dgm:pt>
    <dgm:pt modelId="{E4301510-B536-4E60-B106-E951600F61C7}" type="sibTrans" cxnId="{A13F1D08-2189-4BAB-9825-4B422548729B}">
      <dgm:prSet/>
      <dgm:spPr/>
      <dgm:t>
        <a:bodyPr/>
        <a:lstStyle/>
        <a:p>
          <a:endParaRPr lang="en-US"/>
        </a:p>
      </dgm:t>
    </dgm:pt>
    <dgm:pt modelId="{B177A01C-8E3E-4731-96C2-A86C557CB656}">
      <dgm:prSet phldrT="[Text]"/>
      <dgm:spPr/>
      <dgm:t>
        <a:bodyPr/>
        <a:lstStyle/>
        <a:p>
          <a:r>
            <a:rPr lang="en-US" dirty="0"/>
            <a:t>Disability</a:t>
          </a:r>
        </a:p>
      </dgm:t>
    </dgm:pt>
    <dgm:pt modelId="{DF2A9C50-AA64-431F-90F3-C130AD1FCAFD}" type="parTrans" cxnId="{2BDE8080-9120-4C0B-9369-D25DF604069C}">
      <dgm:prSet/>
      <dgm:spPr/>
      <dgm:t>
        <a:bodyPr/>
        <a:lstStyle/>
        <a:p>
          <a:endParaRPr lang="en-US"/>
        </a:p>
      </dgm:t>
    </dgm:pt>
    <dgm:pt modelId="{3AC82B59-7A19-43A4-BBB3-3751838E052E}" type="sibTrans" cxnId="{2BDE8080-9120-4C0B-9369-D25DF604069C}">
      <dgm:prSet/>
      <dgm:spPr/>
      <dgm:t>
        <a:bodyPr/>
        <a:lstStyle/>
        <a:p>
          <a:endParaRPr lang="en-US"/>
        </a:p>
      </dgm:t>
    </dgm:pt>
    <dgm:pt modelId="{93B9560F-031C-4448-983E-24949537C526}">
      <dgm:prSet phldrT="[Text]"/>
      <dgm:spPr/>
      <dgm:t>
        <a:bodyPr/>
        <a:lstStyle/>
        <a:p>
          <a:r>
            <a:rPr lang="en-US" dirty="0"/>
            <a:t>Pension</a:t>
          </a:r>
        </a:p>
      </dgm:t>
    </dgm:pt>
    <dgm:pt modelId="{F75FB644-435A-4397-90B2-B96F58AB5FB4}" type="parTrans" cxnId="{1B3B875E-3522-47E1-A3CA-0F6E11A9B412}">
      <dgm:prSet/>
      <dgm:spPr/>
      <dgm:t>
        <a:bodyPr/>
        <a:lstStyle/>
        <a:p>
          <a:endParaRPr lang="en-US"/>
        </a:p>
      </dgm:t>
    </dgm:pt>
    <dgm:pt modelId="{C0B4DC34-FE60-4D10-89F6-24C125EFA1AC}" type="sibTrans" cxnId="{1B3B875E-3522-47E1-A3CA-0F6E11A9B412}">
      <dgm:prSet/>
      <dgm:spPr/>
      <dgm:t>
        <a:bodyPr/>
        <a:lstStyle/>
        <a:p>
          <a:endParaRPr lang="en-US"/>
        </a:p>
      </dgm:t>
    </dgm:pt>
    <dgm:pt modelId="{1ABCD1B9-B78A-4EE6-870D-4722EEC93B5D}">
      <dgm:prSet/>
      <dgm:spPr/>
      <dgm:t>
        <a:bodyPr/>
        <a:lstStyle/>
        <a:p>
          <a:r>
            <a:rPr lang="en-US" dirty="0"/>
            <a:t>Service Connection</a:t>
          </a:r>
        </a:p>
      </dgm:t>
    </dgm:pt>
    <dgm:pt modelId="{E2D6E77C-B07A-4B1D-994C-D647838E1035}" type="parTrans" cxnId="{319218CF-F281-48E3-9ED0-3EA42F467A8F}">
      <dgm:prSet/>
      <dgm:spPr/>
      <dgm:t>
        <a:bodyPr/>
        <a:lstStyle/>
        <a:p>
          <a:endParaRPr lang="en-US"/>
        </a:p>
      </dgm:t>
    </dgm:pt>
    <dgm:pt modelId="{9D0080AE-AF6D-4C94-9927-BC9B2C74DF45}" type="sibTrans" cxnId="{319218CF-F281-48E3-9ED0-3EA42F467A8F}">
      <dgm:prSet/>
      <dgm:spPr/>
      <dgm:t>
        <a:bodyPr/>
        <a:lstStyle/>
        <a:p>
          <a:endParaRPr lang="en-US"/>
        </a:p>
      </dgm:t>
    </dgm:pt>
    <dgm:pt modelId="{EE025330-DADB-45DD-9DB4-88341A6E652A}">
      <dgm:prSet/>
      <dgm:spPr/>
      <dgm:t>
        <a:bodyPr/>
        <a:lstStyle/>
        <a:p>
          <a:r>
            <a:rPr lang="en-US" dirty="0"/>
            <a:t>Increase Rating</a:t>
          </a:r>
        </a:p>
      </dgm:t>
    </dgm:pt>
    <dgm:pt modelId="{5B88D317-1827-46D2-9C99-FB9519B8612A}" type="parTrans" cxnId="{3D456CBF-30E4-4B4B-A558-DB159FB360BE}">
      <dgm:prSet/>
      <dgm:spPr/>
      <dgm:t>
        <a:bodyPr/>
        <a:lstStyle/>
        <a:p>
          <a:endParaRPr lang="en-US"/>
        </a:p>
      </dgm:t>
    </dgm:pt>
    <dgm:pt modelId="{B800BCF9-1DAF-4906-AB8B-888F5B08BEA2}" type="sibTrans" cxnId="{3D456CBF-30E4-4B4B-A558-DB159FB360BE}">
      <dgm:prSet/>
      <dgm:spPr/>
      <dgm:t>
        <a:bodyPr/>
        <a:lstStyle/>
        <a:p>
          <a:endParaRPr lang="en-US"/>
        </a:p>
      </dgm:t>
    </dgm:pt>
    <dgm:pt modelId="{11EC09C7-45C8-4941-8E62-B2C983068150}">
      <dgm:prSet/>
      <dgm:spPr/>
      <dgm:t>
        <a:bodyPr/>
        <a:lstStyle/>
        <a:p>
          <a:r>
            <a:rPr lang="en-US" dirty="0"/>
            <a:t>Aid &amp; Attendance </a:t>
          </a:r>
        </a:p>
      </dgm:t>
    </dgm:pt>
    <dgm:pt modelId="{5A4D49BE-C9A6-428D-96FB-DE3091A0FE64}" type="parTrans" cxnId="{B8ADFD98-38B0-4AEC-B54E-A5E051077625}">
      <dgm:prSet/>
      <dgm:spPr/>
      <dgm:t>
        <a:bodyPr/>
        <a:lstStyle/>
        <a:p>
          <a:endParaRPr lang="en-US"/>
        </a:p>
      </dgm:t>
    </dgm:pt>
    <dgm:pt modelId="{113E4663-081B-4C0D-98CD-4DEDA8B0AA0C}" type="sibTrans" cxnId="{B8ADFD98-38B0-4AEC-B54E-A5E051077625}">
      <dgm:prSet/>
      <dgm:spPr/>
      <dgm:t>
        <a:bodyPr/>
        <a:lstStyle/>
        <a:p>
          <a:endParaRPr lang="en-US"/>
        </a:p>
      </dgm:t>
    </dgm:pt>
    <dgm:pt modelId="{3BA8CB91-4B97-46EE-861F-904CAF91BC5B}">
      <dgm:prSet phldrT="[Text]"/>
      <dgm:spPr/>
      <dgm:t>
        <a:bodyPr/>
        <a:lstStyle/>
        <a:p>
          <a:r>
            <a:rPr lang="en-US" dirty="0"/>
            <a:t>Aid &amp; Attendance</a:t>
          </a:r>
        </a:p>
      </dgm:t>
    </dgm:pt>
    <dgm:pt modelId="{C0051385-3885-4725-81C2-02041EAA79D0}" type="parTrans" cxnId="{9C19E4D9-4A00-44F3-9AD3-4E785EEE9CCE}">
      <dgm:prSet/>
      <dgm:spPr/>
      <dgm:t>
        <a:bodyPr/>
        <a:lstStyle/>
        <a:p>
          <a:endParaRPr lang="en-US"/>
        </a:p>
      </dgm:t>
    </dgm:pt>
    <dgm:pt modelId="{211EF0C3-FFB2-45C4-8CED-C9F40E4E5DE4}" type="sibTrans" cxnId="{9C19E4D9-4A00-44F3-9AD3-4E785EEE9CCE}">
      <dgm:prSet/>
      <dgm:spPr/>
      <dgm:t>
        <a:bodyPr/>
        <a:lstStyle/>
        <a:p>
          <a:endParaRPr lang="en-US"/>
        </a:p>
      </dgm:t>
    </dgm:pt>
    <dgm:pt modelId="{CED452E7-1362-425F-B427-7E84998989D6}" type="pres">
      <dgm:prSet presAssocID="{29013338-AB14-45B0-8F82-FA11F433832C}" presName="mainComposite" presStyleCnt="0">
        <dgm:presLayoutVars>
          <dgm:chPref val="1"/>
          <dgm:dir/>
          <dgm:animOne val="branch"/>
          <dgm:animLvl val="lvl"/>
          <dgm:resizeHandles val="exact"/>
        </dgm:presLayoutVars>
      </dgm:prSet>
      <dgm:spPr/>
    </dgm:pt>
    <dgm:pt modelId="{F6EE34FC-DDE2-4680-8D2E-AED9F4DA3F83}" type="pres">
      <dgm:prSet presAssocID="{29013338-AB14-45B0-8F82-FA11F433832C}" presName="hierFlow" presStyleCnt="0"/>
      <dgm:spPr/>
    </dgm:pt>
    <dgm:pt modelId="{C58D309E-F943-48AE-AFC6-66711EC9CCBC}" type="pres">
      <dgm:prSet presAssocID="{29013338-AB14-45B0-8F82-FA11F433832C}" presName="hierChild1" presStyleCnt="0">
        <dgm:presLayoutVars>
          <dgm:chPref val="1"/>
          <dgm:animOne val="branch"/>
          <dgm:animLvl val="lvl"/>
        </dgm:presLayoutVars>
      </dgm:prSet>
      <dgm:spPr/>
    </dgm:pt>
    <dgm:pt modelId="{2B253A94-3CC6-4087-9955-591B7E9A3F55}" type="pres">
      <dgm:prSet presAssocID="{5E48C51E-B3FE-41EF-B15C-B850257F855B}" presName="Name14" presStyleCnt="0"/>
      <dgm:spPr/>
    </dgm:pt>
    <dgm:pt modelId="{9C8908E4-AA69-4244-9E5C-CD8709D8F1B3}" type="pres">
      <dgm:prSet presAssocID="{5E48C51E-B3FE-41EF-B15C-B850257F855B}" presName="level1Shape" presStyleLbl="node0" presStyleIdx="0" presStyleCnt="1">
        <dgm:presLayoutVars>
          <dgm:chPref val="3"/>
        </dgm:presLayoutVars>
      </dgm:prSet>
      <dgm:spPr/>
    </dgm:pt>
    <dgm:pt modelId="{8083C3F0-44BA-4D4D-B7D1-B616D4B9378F}" type="pres">
      <dgm:prSet presAssocID="{5E48C51E-B3FE-41EF-B15C-B850257F855B}" presName="hierChild2" presStyleCnt="0"/>
      <dgm:spPr/>
    </dgm:pt>
    <dgm:pt modelId="{53C85822-796B-4D03-9248-4AF14E10D557}" type="pres">
      <dgm:prSet presAssocID="{DF2A9C50-AA64-431F-90F3-C130AD1FCAFD}" presName="Name19" presStyleLbl="parChTrans1D2" presStyleIdx="0" presStyleCnt="2"/>
      <dgm:spPr/>
    </dgm:pt>
    <dgm:pt modelId="{A9DC3D40-F193-4662-80ED-E765FBF2B6D1}" type="pres">
      <dgm:prSet presAssocID="{B177A01C-8E3E-4731-96C2-A86C557CB656}" presName="Name21" presStyleCnt="0"/>
      <dgm:spPr/>
    </dgm:pt>
    <dgm:pt modelId="{71D268B3-AE1C-4A94-AE1E-858D495240B5}" type="pres">
      <dgm:prSet presAssocID="{B177A01C-8E3E-4731-96C2-A86C557CB656}" presName="level2Shape" presStyleLbl="node2" presStyleIdx="0" presStyleCnt="2"/>
      <dgm:spPr/>
    </dgm:pt>
    <dgm:pt modelId="{880A3B1B-FA03-4D58-9D12-3BB4FDC560C1}" type="pres">
      <dgm:prSet presAssocID="{B177A01C-8E3E-4731-96C2-A86C557CB656}" presName="hierChild3" presStyleCnt="0"/>
      <dgm:spPr/>
    </dgm:pt>
    <dgm:pt modelId="{B9358ED2-BCF9-48BA-864A-BD38B1F7AE95}" type="pres">
      <dgm:prSet presAssocID="{E2D6E77C-B07A-4B1D-994C-D647838E1035}" presName="Name19" presStyleLbl="parChTrans1D3" presStyleIdx="0" presStyleCnt="3"/>
      <dgm:spPr/>
    </dgm:pt>
    <dgm:pt modelId="{F0D75374-48FD-4C48-8648-7CCBC13E893C}" type="pres">
      <dgm:prSet presAssocID="{1ABCD1B9-B78A-4EE6-870D-4722EEC93B5D}" presName="Name21" presStyleCnt="0"/>
      <dgm:spPr/>
    </dgm:pt>
    <dgm:pt modelId="{8A9285B2-C727-4A0D-BCB4-64E480E44A4B}" type="pres">
      <dgm:prSet presAssocID="{1ABCD1B9-B78A-4EE6-870D-4722EEC93B5D}" presName="level2Shape" presStyleLbl="node3" presStyleIdx="0" presStyleCnt="3"/>
      <dgm:spPr/>
    </dgm:pt>
    <dgm:pt modelId="{D687CE31-AA18-44C1-B7A9-DBB7BEE63E99}" type="pres">
      <dgm:prSet presAssocID="{1ABCD1B9-B78A-4EE6-870D-4722EEC93B5D}" presName="hierChild3" presStyleCnt="0"/>
      <dgm:spPr/>
    </dgm:pt>
    <dgm:pt modelId="{B0E13749-A3A7-4060-A448-5A42DC3427E2}" type="pres">
      <dgm:prSet presAssocID="{5B88D317-1827-46D2-9C99-FB9519B8612A}" presName="Name19" presStyleLbl="parChTrans1D3" presStyleIdx="1" presStyleCnt="3"/>
      <dgm:spPr/>
    </dgm:pt>
    <dgm:pt modelId="{1CCDDD5A-65DF-4834-8D63-31370A025164}" type="pres">
      <dgm:prSet presAssocID="{EE025330-DADB-45DD-9DB4-88341A6E652A}" presName="Name21" presStyleCnt="0"/>
      <dgm:spPr/>
    </dgm:pt>
    <dgm:pt modelId="{DA795177-3BEF-491E-B049-772AAD5E2988}" type="pres">
      <dgm:prSet presAssocID="{EE025330-DADB-45DD-9DB4-88341A6E652A}" presName="level2Shape" presStyleLbl="node3" presStyleIdx="1" presStyleCnt="3"/>
      <dgm:spPr/>
    </dgm:pt>
    <dgm:pt modelId="{D20BAFFE-9930-4B84-B614-22217C62D6FE}" type="pres">
      <dgm:prSet presAssocID="{EE025330-DADB-45DD-9DB4-88341A6E652A}" presName="hierChild3" presStyleCnt="0"/>
      <dgm:spPr/>
    </dgm:pt>
    <dgm:pt modelId="{ABF2672A-1C50-4EA1-9ED0-21BC01907B5D}" type="pres">
      <dgm:prSet presAssocID="{5A4D49BE-C9A6-428D-96FB-DE3091A0FE64}" presName="Name19" presStyleLbl="parChTrans1D4" presStyleIdx="0" presStyleCnt="1"/>
      <dgm:spPr/>
    </dgm:pt>
    <dgm:pt modelId="{58C64498-8344-4DF8-80DB-E324E8988636}" type="pres">
      <dgm:prSet presAssocID="{11EC09C7-45C8-4941-8E62-B2C983068150}" presName="Name21" presStyleCnt="0"/>
      <dgm:spPr/>
    </dgm:pt>
    <dgm:pt modelId="{C2F80860-3F21-4CE1-B54F-A41AE576C194}" type="pres">
      <dgm:prSet presAssocID="{11EC09C7-45C8-4941-8E62-B2C983068150}" presName="level2Shape" presStyleLbl="node4" presStyleIdx="0" presStyleCnt="1"/>
      <dgm:spPr/>
    </dgm:pt>
    <dgm:pt modelId="{108F606B-3C1D-4ABE-8F21-2400FD17FD68}" type="pres">
      <dgm:prSet presAssocID="{11EC09C7-45C8-4941-8E62-B2C983068150}" presName="hierChild3" presStyleCnt="0"/>
      <dgm:spPr/>
    </dgm:pt>
    <dgm:pt modelId="{D024D0B4-0BBF-4D52-BE30-F7413F300CB0}" type="pres">
      <dgm:prSet presAssocID="{F75FB644-435A-4397-90B2-B96F58AB5FB4}" presName="Name19" presStyleLbl="parChTrans1D2" presStyleIdx="1" presStyleCnt="2"/>
      <dgm:spPr/>
    </dgm:pt>
    <dgm:pt modelId="{B52DC584-3B28-4347-9A9C-140645FB4208}" type="pres">
      <dgm:prSet presAssocID="{93B9560F-031C-4448-983E-24949537C526}" presName="Name21" presStyleCnt="0"/>
      <dgm:spPr/>
    </dgm:pt>
    <dgm:pt modelId="{E8701D02-0159-4005-957A-A33A24F7FBFE}" type="pres">
      <dgm:prSet presAssocID="{93B9560F-031C-4448-983E-24949537C526}" presName="level2Shape" presStyleLbl="node2" presStyleIdx="1" presStyleCnt="2"/>
      <dgm:spPr/>
    </dgm:pt>
    <dgm:pt modelId="{CFB14D7F-06B2-470E-B66A-116A89933104}" type="pres">
      <dgm:prSet presAssocID="{93B9560F-031C-4448-983E-24949537C526}" presName="hierChild3" presStyleCnt="0"/>
      <dgm:spPr/>
    </dgm:pt>
    <dgm:pt modelId="{9334464C-301A-4855-8EA0-4E4C859BC223}" type="pres">
      <dgm:prSet presAssocID="{C0051385-3885-4725-81C2-02041EAA79D0}" presName="Name19" presStyleLbl="parChTrans1D3" presStyleIdx="2" presStyleCnt="3"/>
      <dgm:spPr/>
    </dgm:pt>
    <dgm:pt modelId="{5D05E5AB-5F13-41CF-A046-93896DB8110A}" type="pres">
      <dgm:prSet presAssocID="{3BA8CB91-4B97-46EE-861F-904CAF91BC5B}" presName="Name21" presStyleCnt="0"/>
      <dgm:spPr/>
    </dgm:pt>
    <dgm:pt modelId="{925BE696-D3E6-435A-A95F-782937FF7EB4}" type="pres">
      <dgm:prSet presAssocID="{3BA8CB91-4B97-46EE-861F-904CAF91BC5B}" presName="level2Shape" presStyleLbl="node3" presStyleIdx="2" presStyleCnt="3"/>
      <dgm:spPr/>
    </dgm:pt>
    <dgm:pt modelId="{A388C39B-23BB-4AC0-B883-7EF30145D645}" type="pres">
      <dgm:prSet presAssocID="{3BA8CB91-4B97-46EE-861F-904CAF91BC5B}" presName="hierChild3" presStyleCnt="0"/>
      <dgm:spPr/>
    </dgm:pt>
    <dgm:pt modelId="{50D085DF-3D74-42AE-9520-C8340DB31FBC}" type="pres">
      <dgm:prSet presAssocID="{29013338-AB14-45B0-8F82-FA11F433832C}" presName="bgShapesFlow" presStyleCnt="0"/>
      <dgm:spPr/>
    </dgm:pt>
  </dgm:ptLst>
  <dgm:cxnLst>
    <dgm:cxn modelId="{64F75600-A571-430E-B3B5-7CE40D289CE1}" type="presOf" srcId="{5E48C51E-B3FE-41EF-B15C-B850257F855B}" destId="{9C8908E4-AA69-4244-9E5C-CD8709D8F1B3}" srcOrd="0" destOrd="0" presId="urn:microsoft.com/office/officeart/2005/8/layout/hierarchy6"/>
    <dgm:cxn modelId="{A13F1D08-2189-4BAB-9825-4B422548729B}" srcId="{29013338-AB14-45B0-8F82-FA11F433832C}" destId="{5E48C51E-B3FE-41EF-B15C-B850257F855B}" srcOrd="0" destOrd="0" parTransId="{33628B66-99AF-4B01-8FEB-4AE6C0AC5A77}" sibTransId="{E4301510-B536-4E60-B106-E951600F61C7}"/>
    <dgm:cxn modelId="{BC65FC22-E6CD-42A8-B6A9-878FC2582617}" type="presOf" srcId="{93B9560F-031C-4448-983E-24949537C526}" destId="{E8701D02-0159-4005-957A-A33A24F7FBFE}" srcOrd="0" destOrd="0" presId="urn:microsoft.com/office/officeart/2005/8/layout/hierarchy6"/>
    <dgm:cxn modelId="{1B3B875E-3522-47E1-A3CA-0F6E11A9B412}" srcId="{5E48C51E-B3FE-41EF-B15C-B850257F855B}" destId="{93B9560F-031C-4448-983E-24949537C526}" srcOrd="1" destOrd="0" parTransId="{F75FB644-435A-4397-90B2-B96F58AB5FB4}" sibTransId="{C0B4DC34-FE60-4D10-89F6-24C125EFA1AC}"/>
    <dgm:cxn modelId="{BC4C616E-F30C-4123-BA5F-5287F80E20EA}" type="presOf" srcId="{5A4D49BE-C9A6-428D-96FB-DE3091A0FE64}" destId="{ABF2672A-1C50-4EA1-9ED0-21BC01907B5D}" srcOrd="0" destOrd="0" presId="urn:microsoft.com/office/officeart/2005/8/layout/hierarchy6"/>
    <dgm:cxn modelId="{3BBC617F-618C-4519-827E-480F6A88057B}" type="presOf" srcId="{11EC09C7-45C8-4941-8E62-B2C983068150}" destId="{C2F80860-3F21-4CE1-B54F-A41AE576C194}" srcOrd="0" destOrd="0" presId="urn:microsoft.com/office/officeart/2005/8/layout/hierarchy6"/>
    <dgm:cxn modelId="{2BDE8080-9120-4C0B-9369-D25DF604069C}" srcId="{5E48C51E-B3FE-41EF-B15C-B850257F855B}" destId="{B177A01C-8E3E-4731-96C2-A86C557CB656}" srcOrd="0" destOrd="0" parTransId="{DF2A9C50-AA64-431F-90F3-C130AD1FCAFD}" sibTransId="{3AC82B59-7A19-43A4-BBB3-3751838E052E}"/>
    <dgm:cxn modelId="{B2B0EE8B-9F79-48F3-8BC7-75D1E852CC8C}" type="presOf" srcId="{C0051385-3885-4725-81C2-02041EAA79D0}" destId="{9334464C-301A-4855-8EA0-4E4C859BC223}" srcOrd="0" destOrd="0" presId="urn:microsoft.com/office/officeart/2005/8/layout/hierarchy6"/>
    <dgm:cxn modelId="{B8ADFD98-38B0-4AEC-B54E-A5E051077625}" srcId="{EE025330-DADB-45DD-9DB4-88341A6E652A}" destId="{11EC09C7-45C8-4941-8E62-B2C983068150}" srcOrd="0" destOrd="0" parTransId="{5A4D49BE-C9A6-428D-96FB-DE3091A0FE64}" sibTransId="{113E4663-081B-4C0D-98CD-4DEDA8B0AA0C}"/>
    <dgm:cxn modelId="{3A7D1CA9-F5A3-4FBC-A23F-16E76D23AF7D}" type="presOf" srcId="{B177A01C-8E3E-4731-96C2-A86C557CB656}" destId="{71D268B3-AE1C-4A94-AE1E-858D495240B5}" srcOrd="0" destOrd="0" presId="urn:microsoft.com/office/officeart/2005/8/layout/hierarchy6"/>
    <dgm:cxn modelId="{BC19FBB6-0A0C-4588-86BD-78535968ED42}" type="presOf" srcId="{5B88D317-1827-46D2-9C99-FB9519B8612A}" destId="{B0E13749-A3A7-4060-A448-5A42DC3427E2}" srcOrd="0" destOrd="0" presId="urn:microsoft.com/office/officeart/2005/8/layout/hierarchy6"/>
    <dgm:cxn modelId="{D730BABB-6DE8-4C2B-A0D8-5081A6B33D49}" type="presOf" srcId="{3BA8CB91-4B97-46EE-861F-904CAF91BC5B}" destId="{925BE696-D3E6-435A-A95F-782937FF7EB4}" srcOrd="0" destOrd="0" presId="urn:microsoft.com/office/officeart/2005/8/layout/hierarchy6"/>
    <dgm:cxn modelId="{3D456CBF-30E4-4B4B-A558-DB159FB360BE}" srcId="{B177A01C-8E3E-4731-96C2-A86C557CB656}" destId="{EE025330-DADB-45DD-9DB4-88341A6E652A}" srcOrd="1" destOrd="0" parTransId="{5B88D317-1827-46D2-9C99-FB9519B8612A}" sibTransId="{B800BCF9-1DAF-4906-AB8B-888F5B08BEA2}"/>
    <dgm:cxn modelId="{DD207BC0-6433-4B5D-8D00-791BB2D8760D}" type="presOf" srcId="{29013338-AB14-45B0-8F82-FA11F433832C}" destId="{CED452E7-1362-425F-B427-7E84998989D6}" srcOrd="0" destOrd="0" presId="urn:microsoft.com/office/officeart/2005/8/layout/hierarchy6"/>
    <dgm:cxn modelId="{319218CF-F281-48E3-9ED0-3EA42F467A8F}" srcId="{B177A01C-8E3E-4731-96C2-A86C557CB656}" destId="{1ABCD1B9-B78A-4EE6-870D-4722EEC93B5D}" srcOrd="0" destOrd="0" parTransId="{E2D6E77C-B07A-4B1D-994C-D647838E1035}" sibTransId="{9D0080AE-AF6D-4C94-9927-BC9B2C74DF45}"/>
    <dgm:cxn modelId="{C5E894CF-1678-4BD0-8700-D50AD5BFD5B0}" type="presOf" srcId="{1ABCD1B9-B78A-4EE6-870D-4722EEC93B5D}" destId="{8A9285B2-C727-4A0D-BCB4-64E480E44A4B}" srcOrd="0" destOrd="0" presId="urn:microsoft.com/office/officeart/2005/8/layout/hierarchy6"/>
    <dgm:cxn modelId="{82C3DBD6-5ECB-4C44-9179-890F3E4A79D2}" type="presOf" srcId="{E2D6E77C-B07A-4B1D-994C-D647838E1035}" destId="{B9358ED2-BCF9-48BA-864A-BD38B1F7AE95}" srcOrd="0" destOrd="0" presId="urn:microsoft.com/office/officeart/2005/8/layout/hierarchy6"/>
    <dgm:cxn modelId="{9C19E4D9-4A00-44F3-9AD3-4E785EEE9CCE}" srcId="{93B9560F-031C-4448-983E-24949537C526}" destId="{3BA8CB91-4B97-46EE-861F-904CAF91BC5B}" srcOrd="0" destOrd="0" parTransId="{C0051385-3885-4725-81C2-02041EAA79D0}" sibTransId="{211EF0C3-FFB2-45C4-8CED-C9F40E4E5DE4}"/>
    <dgm:cxn modelId="{6736B9E4-27A9-4954-A2B9-042D96A1F81E}" type="presOf" srcId="{F75FB644-435A-4397-90B2-B96F58AB5FB4}" destId="{D024D0B4-0BBF-4D52-BE30-F7413F300CB0}" srcOrd="0" destOrd="0" presId="urn:microsoft.com/office/officeart/2005/8/layout/hierarchy6"/>
    <dgm:cxn modelId="{9FDCE4E4-9B59-403D-AD72-B62662790C70}" type="presOf" srcId="{EE025330-DADB-45DD-9DB4-88341A6E652A}" destId="{DA795177-3BEF-491E-B049-772AAD5E2988}" srcOrd="0" destOrd="0" presId="urn:microsoft.com/office/officeart/2005/8/layout/hierarchy6"/>
    <dgm:cxn modelId="{1E0978F4-899C-4A1A-828C-40F21C61DB26}" type="presOf" srcId="{DF2A9C50-AA64-431F-90F3-C130AD1FCAFD}" destId="{53C85822-796B-4D03-9248-4AF14E10D557}" srcOrd="0" destOrd="0" presId="urn:microsoft.com/office/officeart/2005/8/layout/hierarchy6"/>
    <dgm:cxn modelId="{2768B54D-E181-421C-9E5B-49783B57C40E}" type="presParOf" srcId="{CED452E7-1362-425F-B427-7E84998989D6}" destId="{F6EE34FC-DDE2-4680-8D2E-AED9F4DA3F83}" srcOrd="0" destOrd="0" presId="urn:microsoft.com/office/officeart/2005/8/layout/hierarchy6"/>
    <dgm:cxn modelId="{717948D1-0D6C-4315-B710-9170330C93E7}" type="presParOf" srcId="{F6EE34FC-DDE2-4680-8D2E-AED9F4DA3F83}" destId="{C58D309E-F943-48AE-AFC6-66711EC9CCBC}" srcOrd="0" destOrd="0" presId="urn:microsoft.com/office/officeart/2005/8/layout/hierarchy6"/>
    <dgm:cxn modelId="{19B8CAB2-2D1E-4A48-8694-7E5EF7CA1E34}" type="presParOf" srcId="{C58D309E-F943-48AE-AFC6-66711EC9CCBC}" destId="{2B253A94-3CC6-4087-9955-591B7E9A3F55}" srcOrd="0" destOrd="0" presId="urn:microsoft.com/office/officeart/2005/8/layout/hierarchy6"/>
    <dgm:cxn modelId="{51C302EC-368B-4FCE-BA05-8926B5FEBFD6}" type="presParOf" srcId="{2B253A94-3CC6-4087-9955-591B7E9A3F55}" destId="{9C8908E4-AA69-4244-9E5C-CD8709D8F1B3}" srcOrd="0" destOrd="0" presId="urn:microsoft.com/office/officeart/2005/8/layout/hierarchy6"/>
    <dgm:cxn modelId="{126528D9-6D3D-4836-BE2C-42A9ABBE501D}" type="presParOf" srcId="{2B253A94-3CC6-4087-9955-591B7E9A3F55}" destId="{8083C3F0-44BA-4D4D-B7D1-B616D4B9378F}" srcOrd="1" destOrd="0" presId="urn:microsoft.com/office/officeart/2005/8/layout/hierarchy6"/>
    <dgm:cxn modelId="{77078EF2-6DD9-4609-BC58-5B59ECD85F61}" type="presParOf" srcId="{8083C3F0-44BA-4D4D-B7D1-B616D4B9378F}" destId="{53C85822-796B-4D03-9248-4AF14E10D557}" srcOrd="0" destOrd="0" presId="urn:microsoft.com/office/officeart/2005/8/layout/hierarchy6"/>
    <dgm:cxn modelId="{A553E881-79ED-4B8C-AB84-3D5CB38477B1}" type="presParOf" srcId="{8083C3F0-44BA-4D4D-B7D1-B616D4B9378F}" destId="{A9DC3D40-F193-4662-80ED-E765FBF2B6D1}" srcOrd="1" destOrd="0" presId="urn:microsoft.com/office/officeart/2005/8/layout/hierarchy6"/>
    <dgm:cxn modelId="{E167DDD9-03E5-4712-8FA9-DE1D230CA2E4}" type="presParOf" srcId="{A9DC3D40-F193-4662-80ED-E765FBF2B6D1}" destId="{71D268B3-AE1C-4A94-AE1E-858D495240B5}" srcOrd="0" destOrd="0" presId="urn:microsoft.com/office/officeart/2005/8/layout/hierarchy6"/>
    <dgm:cxn modelId="{7746CE8C-5C9F-4242-97BE-FB953AF2D805}" type="presParOf" srcId="{A9DC3D40-F193-4662-80ED-E765FBF2B6D1}" destId="{880A3B1B-FA03-4D58-9D12-3BB4FDC560C1}" srcOrd="1" destOrd="0" presId="urn:microsoft.com/office/officeart/2005/8/layout/hierarchy6"/>
    <dgm:cxn modelId="{D32AB24D-5CD7-44FA-9863-661EBC2C2434}" type="presParOf" srcId="{880A3B1B-FA03-4D58-9D12-3BB4FDC560C1}" destId="{B9358ED2-BCF9-48BA-864A-BD38B1F7AE95}" srcOrd="0" destOrd="0" presId="urn:microsoft.com/office/officeart/2005/8/layout/hierarchy6"/>
    <dgm:cxn modelId="{070663BA-F1D1-4B97-AF9D-B737EF6C2489}" type="presParOf" srcId="{880A3B1B-FA03-4D58-9D12-3BB4FDC560C1}" destId="{F0D75374-48FD-4C48-8648-7CCBC13E893C}" srcOrd="1" destOrd="0" presId="urn:microsoft.com/office/officeart/2005/8/layout/hierarchy6"/>
    <dgm:cxn modelId="{09E2EFAA-C3BE-4961-94D9-6DAD3554C282}" type="presParOf" srcId="{F0D75374-48FD-4C48-8648-7CCBC13E893C}" destId="{8A9285B2-C727-4A0D-BCB4-64E480E44A4B}" srcOrd="0" destOrd="0" presId="urn:microsoft.com/office/officeart/2005/8/layout/hierarchy6"/>
    <dgm:cxn modelId="{4A125574-FF79-4ABB-85A6-B142622F42AB}" type="presParOf" srcId="{F0D75374-48FD-4C48-8648-7CCBC13E893C}" destId="{D687CE31-AA18-44C1-B7A9-DBB7BEE63E99}" srcOrd="1" destOrd="0" presId="urn:microsoft.com/office/officeart/2005/8/layout/hierarchy6"/>
    <dgm:cxn modelId="{6DA2C522-6840-43C5-8B71-26A5DF48A9C2}" type="presParOf" srcId="{880A3B1B-FA03-4D58-9D12-3BB4FDC560C1}" destId="{B0E13749-A3A7-4060-A448-5A42DC3427E2}" srcOrd="2" destOrd="0" presId="urn:microsoft.com/office/officeart/2005/8/layout/hierarchy6"/>
    <dgm:cxn modelId="{E1DEE33E-3124-4F18-A76D-C76C3DE093B8}" type="presParOf" srcId="{880A3B1B-FA03-4D58-9D12-3BB4FDC560C1}" destId="{1CCDDD5A-65DF-4834-8D63-31370A025164}" srcOrd="3" destOrd="0" presId="urn:microsoft.com/office/officeart/2005/8/layout/hierarchy6"/>
    <dgm:cxn modelId="{3BCC71E2-C227-4C7A-8986-D5A1871765B8}" type="presParOf" srcId="{1CCDDD5A-65DF-4834-8D63-31370A025164}" destId="{DA795177-3BEF-491E-B049-772AAD5E2988}" srcOrd="0" destOrd="0" presId="urn:microsoft.com/office/officeart/2005/8/layout/hierarchy6"/>
    <dgm:cxn modelId="{11AFB9D9-2C99-4EAD-8E41-D87488C240FA}" type="presParOf" srcId="{1CCDDD5A-65DF-4834-8D63-31370A025164}" destId="{D20BAFFE-9930-4B84-B614-22217C62D6FE}" srcOrd="1" destOrd="0" presId="urn:microsoft.com/office/officeart/2005/8/layout/hierarchy6"/>
    <dgm:cxn modelId="{62038E5C-A3AD-4849-8091-F5A49EDDAF90}" type="presParOf" srcId="{D20BAFFE-9930-4B84-B614-22217C62D6FE}" destId="{ABF2672A-1C50-4EA1-9ED0-21BC01907B5D}" srcOrd="0" destOrd="0" presId="urn:microsoft.com/office/officeart/2005/8/layout/hierarchy6"/>
    <dgm:cxn modelId="{C10EB468-00A4-4812-8EBF-E6FEBF71EEA1}" type="presParOf" srcId="{D20BAFFE-9930-4B84-B614-22217C62D6FE}" destId="{58C64498-8344-4DF8-80DB-E324E8988636}" srcOrd="1" destOrd="0" presId="urn:microsoft.com/office/officeart/2005/8/layout/hierarchy6"/>
    <dgm:cxn modelId="{1219C072-BFBF-4ACB-B851-0FFC9816B29F}" type="presParOf" srcId="{58C64498-8344-4DF8-80DB-E324E8988636}" destId="{C2F80860-3F21-4CE1-B54F-A41AE576C194}" srcOrd="0" destOrd="0" presId="urn:microsoft.com/office/officeart/2005/8/layout/hierarchy6"/>
    <dgm:cxn modelId="{47528167-E843-49CA-BB0F-92788CD44883}" type="presParOf" srcId="{58C64498-8344-4DF8-80DB-E324E8988636}" destId="{108F606B-3C1D-4ABE-8F21-2400FD17FD68}" srcOrd="1" destOrd="0" presId="urn:microsoft.com/office/officeart/2005/8/layout/hierarchy6"/>
    <dgm:cxn modelId="{BE4DBA8F-A175-4E35-97F6-6A615D8267F6}" type="presParOf" srcId="{8083C3F0-44BA-4D4D-B7D1-B616D4B9378F}" destId="{D024D0B4-0BBF-4D52-BE30-F7413F300CB0}" srcOrd="2" destOrd="0" presId="urn:microsoft.com/office/officeart/2005/8/layout/hierarchy6"/>
    <dgm:cxn modelId="{F0A272AA-252E-4386-B596-049424091FA1}" type="presParOf" srcId="{8083C3F0-44BA-4D4D-B7D1-B616D4B9378F}" destId="{B52DC584-3B28-4347-9A9C-140645FB4208}" srcOrd="3" destOrd="0" presId="urn:microsoft.com/office/officeart/2005/8/layout/hierarchy6"/>
    <dgm:cxn modelId="{38E7D5AB-5092-4A34-AFE3-DBC1E59E9FE5}" type="presParOf" srcId="{B52DC584-3B28-4347-9A9C-140645FB4208}" destId="{E8701D02-0159-4005-957A-A33A24F7FBFE}" srcOrd="0" destOrd="0" presId="urn:microsoft.com/office/officeart/2005/8/layout/hierarchy6"/>
    <dgm:cxn modelId="{7376E27A-7123-4F97-A61E-CE48B479907C}" type="presParOf" srcId="{B52DC584-3B28-4347-9A9C-140645FB4208}" destId="{CFB14D7F-06B2-470E-B66A-116A89933104}" srcOrd="1" destOrd="0" presId="urn:microsoft.com/office/officeart/2005/8/layout/hierarchy6"/>
    <dgm:cxn modelId="{3BF8ECAF-F63E-4B5C-B1C6-9876B540E096}" type="presParOf" srcId="{CFB14D7F-06B2-470E-B66A-116A89933104}" destId="{9334464C-301A-4855-8EA0-4E4C859BC223}" srcOrd="0" destOrd="0" presId="urn:microsoft.com/office/officeart/2005/8/layout/hierarchy6"/>
    <dgm:cxn modelId="{B8C11A6D-BCDF-4D8D-89BF-D238B542ADA0}" type="presParOf" srcId="{CFB14D7F-06B2-470E-B66A-116A89933104}" destId="{5D05E5AB-5F13-41CF-A046-93896DB8110A}" srcOrd="1" destOrd="0" presId="urn:microsoft.com/office/officeart/2005/8/layout/hierarchy6"/>
    <dgm:cxn modelId="{B34C25BA-FF6A-4AA6-906C-DBDCAC677315}" type="presParOf" srcId="{5D05E5AB-5F13-41CF-A046-93896DB8110A}" destId="{925BE696-D3E6-435A-A95F-782937FF7EB4}" srcOrd="0" destOrd="0" presId="urn:microsoft.com/office/officeart/2005/8/layout/hierarchy6"/>
    <dgm:cxn modelId="{E3C4514D-D3FE-4345-9749-E46A06CAD09B}" type="presParOf" srcId="{5D05E5AB-5F13-41CF-A046-93896DB8110A}" destId="{A388C39B-23BB-4AC0-B883-7EF30145D645}" srcOrd="1" destOrd="0" presId="urn:microsoft.com/office/officeart/2005/8/layout/hierarchy6"/>
    <dgm:cxn modelId="{195E3324-A706-4C24-A3DA-B0C76ACCF601}" type="presParOf" srcId="{CED452E7-1362-425F-B427-7E84998989D6}" destId="{50D085DF-3D74-42AE-9520-C8340DB31FBC}"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013338-AB14-45B0-8F82-FA11F433832C}" type="doc">
      <dgm:prSet loTypeId="urn:microsoft.com/office/officeart/2005/8/layout/hierarchy6" loCatId="hierarchy" qsTypeId="urn:microsoft.com/office/officeart/2005/8/quickstyle/simple5" qsCatId="simple" csTypeId="urn:microsoft.com/office/officeart/2005/8/colors/accent0_3" csCatId="mainScheme" phldr="1"/>
      <dgm:spPr/>
      <dgm:t>
        <a:bodyPr/>
        <a:lstStyle/>
        <a:p>
          <a:endParaRPr lang="en-US"/>
        </a:p>
      </dgm:t>
    </dgm:pt>
    <dgm:pt modelId="{5E48C51E-B3FE-41EF-B15C-B850257F855B}">
      <dgm:prSet phldrT="[Text]"/>
      <dgm:spPr/>
      <dgm:t>
        <a:bodyPr/>
        <a:lstStyle/>
        <a:p>
          <a:r>
            <a:rPr lang="en-US" dirty="0"/>
            <a:t>VA Benefits</a:t>
          </a:r>
        </a:p>
      </dgm:t>
    </dgm:pt>
    <dgm:pt modelId="{33628B66-99AF-4B01-8FEB-4AE6C0AC5A77}" type="parTrans" cxnId="{A13F1D08-2189-4BAB-9825-4B422548729B}">
      <dgm:prSet/>
      <dgm:spPr/>
      <dgm:t>
        <a:bodyPr/>
        <a:lstStyle/>
        <a:p>
          <a:endParaRPr lang="en-US"/>
        </a:p>
      </dgm:t>
    </dgm:pt>
    <dgm:pt modelId="{E4301510-B536-4E60-B106-E951600F61C7}" type="sibTrans" cxnId="{A13F1D08-2189-4BAB-9825-4B422548729B}">
      <dgm:prSet/>
      <dgm:spPr/>
      <dgm:t>
        <a:bodyPr/>
        <a:lstStyle/>
        <a:p>
          <a:endParaRPr lang="en-US"/>
        </a:p>
      </dgm:t>
    </dgm:pt>
    <dgm:pt modelId="{B177A01C-8E3E-4731-96C2-A86C557CB656}">
      <dgm:prSet phldrT="[Text]">
        <dgm:style>
          <a:lnRef idx="0">
            <a:schemeClr val="accent3"/>
          </a:lnRef>
          <a:fillRef idx="3">
            <a:schemeClr val="accent3"/>
          </a:fillRef>
          <a:effectRef idx="3">
            <a:schemeClr val="accent3"/>
          </a:effectRef>
          <a:fontRef idx="minor">
            <a:schemeClr val="lt1"/>
          </a:fontRef>
        </dgm:style>
      </dgm:prSet>
      <dgm:spPr/>
      <dgm:t>
        <a:bodyPr/>
        <a:lstStyle/>
        <a:p>
          <a:r>
            <a:rPr lang="en-US" dirty="0">
              <a:solidFill>
                <a:schemeClr val="tx1"/>
              </a:solidFill>
            </a:rPr>
            <a:t>Disability</a:t>
          </a:r>
        </a:p>
      </dgm:t>
    </dgm:pt>
    <dgm:pt modelId="{DF2A9C50-AA64-431F-90F3-C130AD1FCAFD}" type="parTrans" cxnId="{2BDE8080-9120-4C0B-9369-D25DF604069C}">
      <dgm:prSet/>
      <dgm:spPr/>
      <dgm:t>
        <a:bodyPr/>
        <a:lstStyle/>
        <a:p>
          <a:endParaRPr lang="en-US"/>
        </a:p>
      </dgm:t>
    </dgm:pt>
    <dgm:pt modelId="{3AC82B59-7A19-43A4-BBB3-3751838E052E}" type="sibTrans" cxnId="{2BDE8080-9120-4C0B-9369-D25DF604069C}">
      <dgm:prSet/>
      <dgm:spPr/>
      <dgm:t>
        <a:bodyPr/>
        <a:lstStyle/>
        <a:p>
          <a:endParaRPr lang="en-US"/>
        </a:p>
      </dgm:t>
    </dgm:pt>
    <dgm:pt modelId="{93B9560F-031C-4448-983E-24949537C526}">
      <dgm:prSet phldrT="[Text]"/>
      <dgm:spPr/>
      <dgm:t>
        <a:bodyPr/>
        <a:lstStyle/>
        <a:p>
          <a:r>
            <a:rPr lang="en-US" dirty="0"/>
            <a:t>Pension</a:t>
          </a:r>
        </a:p>
      </dgm:t>
    </dgm:pt>
    <dgm:pt modelId="{F75FB644-435A-4397-90B2-B96F58AB5FB4}" type="parTrans" cxnId="{1B3B875E-3522-47E1-A3CA-0F6E11A9B412}">
      <dgm:prSet/>
      <dgm:spPr/>
      <dgm:t>
        <a:bodyPr/>
        <a:lstStyle/>
        <a:p>
          <a:endParaRPr lang="en-US"/>
        </a:p>
      </dgm:t>
    </dgm:pt>
    <dgm:pt modelId="{C0B4DC34-FE60-4D10-89F6-24C125EFA1AC}" type="sibTrans" cxnId="{1B3B875E-3522-47E1-A3CA-0F6E11A9B412}">
      <dgm:prSet/>
      <dgm:spPr/>
      <dgm:t>
        <a:bodyPr/>
        <a:lstStyle/>
        <a:p>
          <a:endParaRPr lang="en-US"/>
        </a:p>
      </dgm:t>
    </dgm:pt>
    <dgm:pt modelId="{1ABCD1B9-B78A-4EE6-870D-4722EEC93B5D}">
      <dgm:prSet>
        <dgm:style>
          <a:lnRef idx="0">
            <a:schemeClr val="accent3"/>
          </a:lnRef>
          <a:fillRef idx="3">
            <a:schemeClr val="accent3"/>
          </a:fillRef>
          <a:effectRef idx="3">
            <a:schemeClr val="accent3"/>
          </a:effectRef>
          <a:fontRef idx="minor">
            <a:schemeClr val="lt1"/>
          </a:fontRef>
        </dgm:style>
      </dgm:prSet>
      <dgm:spPr/>
      <dgm:t>
        <a:bodyPr/>
        <a:lstStyle/>
        <a:p>
          <a:r>
            <a:rPr lang="en-US" dirty="0">
              <a:solidFill>
                <a:schemeClr val="tx1"/>
              </a:solidFill>
            </a:rPr>
            <a:t>Service Connection</a:t>
          </a:r>
        </a:p>
      </dgm:t>
    </dgm:pt>
    <dgm:pt modelId="{E2D6E77C-B07A-4B1D-994C-D647838E1035}" type="parTrans" cxnId="{319218CF-F281-48E3-9ED0-3EA42F467A8F}">
      <dgm:prSet/>
      <dgm:spPr/>
      <dgm:t>
        <a:bodyPr/>
        <a:lstStyle/>
        <a:p>
          <a:endParaRPr lang="en-US"/>
        </a:p>
      </dgm:t>
    </dgm:pt>
    <dgm:pt modelId="{9D0080AE-AF6D-4C94-9927-BC9B2C74DF45}" type="sibTrans" cxnId="{319218CF-F281-48E3-9ED0-3EA42F467A8F}">
      <dgm:prSet/>
      <dgm:spPr/>
      <dgm:t>
        <a:bodyPr/>
        <a:lstStyle/>
        <a:p>
          <a:endParaRPr lang="en-US"/>
        </a:p>
      </dgm:t>
    </dgm:pt>
    <dgm:pt modelId="{EE025330-DADB-45DD-9DB4-88341A6E652A}">
      <dgm:prSet>
        <dgm:style>
          <a:lnRef idx="0">
            <a:schemeClr val="accent3"/>
          </a:lnRef>
          <a:fillRef idx="3">
            <a:schemeClr val="accent3"/>
          </a:fillRef>
          <a:effectRef idx="3">
            <a:schemeClr val="accent3"/>
          </a:effectRef>
          <a:fontRef idx="minor">
            <a:schemeClr val="lt1"/>
          </a:fontRef>
        </dgm:style>
      </dgm:prSet>
      <dgm:spPr/>
      <dgm:t>
        <a:bodyPr/>
        <a:lstStyle/>
        <a:p>
          <a:r>
            <a:rPr lang="en-US" dirty="0">
              <a:solidFill>
                <a:schemeClr val="tx1"/>
              </a:solidFill>
            </a:rPr>
            <a:t>Increase Rating</a:t>
          </a:r>
        </a:p>
      </dgm:t>
    </dgm:pt>
    <dgm:pt modelId="{5B88D317-1827-46D2-9C99-FB9519B8612A}" type="parTrans" cxnId="{3D456CBF-30E4-4B4B-A558-DB159FB360BE}">
      <dgm:prSet/>
      <dgm:spPr/>
      <dgm:t>
        <a:bodyPr/>
        <a:lstStyle/>
        <a:p>
          <a:endParaRPr lang="en-US"/>
        </a:p>
      </dgm:t>
    </dgm:pt>
    <dgm:pt modelId="{B800BCF9-1DAF-4906-AB8B-888F5B08BEA2}" type="sibTrans" cxnId="{3D456CBF-30E4-4B4B-A558-DB159FB360BE}">
      <dgm:prSet/>
      <dgm:spPr/>
      <dgm:t>
        <a:bodyPr/>
        <a:lstStyle/>
        <a:p>
          <a:endParaRPr lang="en-US"/>
        </a:p>
      </dgm:t>
    </dgm:pt>
    <dgm:pt modelId="{11EC09C7-45C8-4941-8E62-B2C983068150}">
      <dgm:prSet/>
      <dgm:spPr/>
      <dgm:t>
        <a:bodyPr/>
        <a:lstStyle/>
        <a:p>
          <a:r>
            <a:rPr lang="en-US" dirty="0"/>
            <a:t>Aid &amp; Attendance </a:t>
          </a:r>
        </a:p>
      </dgm:t>
    </dgm:pt>
    <dgm:pt modelId="{5A4D49BE-C9A6-428D-96FB-DE3091A0FE64}" type="parTrans" cxnId="{B8ADFD98-38B0-4AEC-B54E-A5E051077625}">
      <dgm:prSet/>
      <dgm:spPr/>
      <dgm:t>
        <a:bodyPr/>
        <a:lstStyle/>
        <a:p>
          <a:endParaRPr lang="en-US"/>
        </a:p>
      </dgm:t>
    </dgm:pt>
    <dgm:pt modelId="{113E4663-081B-4C0D-98CD-4DEDA8B0AA0C}" type="sibTrans" cxnId="{B8ADFD98-38B0-4AEC-B54E-A5E051077625}">
      <dgm:prSet/>
      <dgm:spPr/>
      <dgm:t>
        <a:bodyPr/>
        <a:lstStyle/>
        <a:p>
          <a:endParaRPr lang="en-US"/>
        </a:p>
      </dgm:t>
    </dgm:pt>
    <dgm:pt modelId="{3BA8CB91-4B97-46EE-861F-904CAF91BC5B}">
      <dgm:prSet phldrT="[Text]"/>
      <dgm:spPr/>
      <dgm:t>
        <a:bodyPr/>
        <a:lstStyle/>
        <a:p>
          <a:r>
            <a:rPr lang="en-US" dirty="0"/>
            <a:t>Aid &amp; Attendance</a:t>
          </a:r>
        </a:p>
      </dgm:t>
    </dgm:pt>
    <dgm:pt modelId="{C0051385-3885-4725-81C2-02041EAA79D0}" type="parTrans" cxnId="{9C19E4D9-4A00-44F3-9AD3-4E785EEE9CCE}">
      <dgm:prSet/>
      <dgm:spPr/>
      <dgm:t>
        <a:bodyPr/>
        <a:lstStyle/>
        <a:p>
          <a:endParaRPr lang="en-US"/>
        </a:p>
      </dgm:t>
    </dgm:pt>
    <dgm:pt modelId="{211EF0C3-FFB2-45C4-8CED-C9F40E4E5DE4}" type="sibTrans" cxnId="{9C19E4D9-4A00-44F3-9AD3-4E785EEE9CCE}">
      <dgm:prSet/>
      <dgm:spPr/>
      <dgm:t>
        <a:bodyPr/>
        <a:lstStyle/>
        <a:p>
          <a:endParaRPr lang="en-US"/>
        </a:p>
      </dgm:t>
    </dgm:pt>
    <dgm:pt modelId="{CED452E7-1362-425F-B427-7E84998989D6}" type="pres">
      <dgm:prSet presAssocID="{29013338-AB14-45B0-8F82-FA11F433832C}" presName="mainComposite" presStyleCnt="0">
        <dgm:presLayoutVars>
          <dgm:chPref val="1"/>
          <dgm:dir/>
          <dgm:animOne val="branch"/>
          <dgm:animLvl val="lvl"/>
          <dgm:resizeHandles val="exact"/>
        </dgm:presLayoutVars>
      </dgm:prSet>
      <dgm:spPr/>
    </dgm:pt>
    <dgm:pt modelId="{F6EE34FC-DDE2-4680-8D2E-AED9F4DA3F83}" type="pres">
      <dgm:prSet presAssocID="{29013338-AB14-45B0-8F82-FA11F433832C}" presName="hierFlow" presStyleCnt="0"/>
      <dgm:spPr/>
    </dgm:pt>
    <dgm:pt modelId="{C58D309E-F943-48AE-AFC6-66711EC9CCBC}" type="pres">
      <dgm:prSet presAssocID="{29013338-AB14-45B0-8F82-FA11F433832C}" presName="hierChild1" presStyleCnt="0">
        <dgm:presLayoutVars>
          <dgm:chPref val="1"/>
          <dgm:animOne val="branch"/>
          <dgm:animLvl val="lvl"/>
        </dgm:presLayoutVars>
      </dgm:prSet>
      <dgm:spPr/>
    </dgm:pt>
    <dgm:pt modelId="{2B253A94-3CC6-4087-9955-591B7E9A3F55}" type="pres">
      <dgm:prSet presAssocID="{5E48C51E-B3FE-41EF-B15C-B850257F855B}" presName="Name14" presStyleCnt="0"/>
      <dgm:spPr/>
    </dgm:pt>
    <dgm:pt modelId="{9C8908E4-AA69-4244-9E5C-CD8709D8F1B3}" type="pres">
      <dgm:prSet presAssocID="{5E48C51E-B3FE-41EF-B15C-B850257F855B}" presName="level1Shape" presStyleLbl="node0" presStyleIdx="0" presStyleCnt="1">
        <dgm:presLayoutVars>
          <dgm:chPref val="3"/>
        </dgm:presLayoutVars>
      </dgm:prSet>
      <dgm:spPr/>
    </dgm:pt>
    <dgm:pt modelId="{8083C3F0-44BA-4D4D-B7D1-B616D4B9378F}" type="pres">
      <dgm:prSet presAssocID="{5E48C51E-B3FE-41EF-B15C-B850257F855B}" presName="hierChild2" presStyleCnt="0"/>
      <dgm:spPr/>
    </dgm:pt>
    <dgm:pt modelId="{53C85822-796B-4D03-9248-4AF14E10D557}" type="pres">
      <dgm:prSet presAssocID="{DF2A9C50-AA64-431F-90F3-C130AD1FCAFD}" presName="Name19" presStyleLbl="parChTrans1D2" presStyleIdx="0" presStyleCnt="2"/>
      <dgm:spPr/>
    </dgm:pt>
    <dgm:pt modelId="{A9DC3D40-F193-4662-80ED-E765FBF2B6D1}" type="pres">
      <dgm:prSet presAssocID="{B177A01C-8E3E-4731-96C2-A86C557CB656}" presName="Name21" presStyleCnt="0"/>
      <dgm:spPr/>
    </dgm:pt>
    <dgm:pt modelId="{71D268B3-AE1C-4A94-AE1E-858D495240B5}" type="pres">
      <dgm:prSet presAssocID="{B177A01C-8E3E-4731-96C2-A86C557CB656}" presName="level2Shape" presStyleLbl="node2" presStyleIdx="0" presStyleCnt="2"/>
      <dgm:spPr/>
    </dgm:pt>
    <dgm:pt modelId="{880A3B1B-FA03-4D58-9D12-3BB4FDC560C1}" type="pres">
      <dgm:prSet presAssocID="{B177A01C-8E3E-4731-96C2-A86C557CB656}" presName="hierChild3" presStyleCnt="0"/>
      <dgm:spPr/>
    </dgm:pt>
    <dgm:pt modelId="{B9358ED2-BCF9-48BA-864A-BD38B1F7AE95}" type="pres">
      <dgm:prSet presAssocID="{E2D6E77C-B07A-4B1D-994C-D647838E1035}" presName="Name19" presStyleLbl="parChTrans1D3" presStyleIdx="0" presStyleCnt="3"/>
      <dgm:spPr/>
    </dgm:pt>
    <dgm:pt modelId="{F0D75374-48FD-4C48-8648-7CCBC13E893C}" type="pres">
      <dgm:prSet presAssocID="{1ABCD1B9-B78A-4EE6-870D-4722EEC93B5D}" presName="Name21" presStyleCnt="0"/>
      <dgm:spPr/>
    </dgm:pt>
    <dgm:pt modelId="{8A9285B2-C727-4A0D-BCB4-64E480E44A4B}" type="pres">
      <dgm:prSet presAssocID="{1ABCD1B9-B78A-4EE6-870D-4722EEC93B5D}" presName="level2Shape" presStyleLbl="node3" presStyleIdx="0" presStyleCnt="3"/>
      <dgm:spPr/>
    </dgm:pt>
    <dgm:pt modelId="{D687CE31-AA18-44C1-B7A9-DBB7BEE63E99}" type="pres">
      <dgm:prSet presAssocID="{1ABCD1B9-B78A-4EE6-870D-4722EEC93B5D}" presName="hierChild3" presStyleCnt="0"/>
      <dgm:spPr/>
    </dgm:pt>
    <dgm:pt modelId="{B0E13749-A3A7-4060-A448-5A42DC3427E2}" type="pres">
      <dgm:prSet presAssocID="{5B88D317-1827-46D2-9C99-FB9519B8612A}" presName="Name19" presStyleLbl="parChTrans1D3" presStyleIdx="1" presStyleCnt="3"/>
      <dgm:spPr/>
    </dgm:pt>
    <dgm:pt modelId="{1CCDDD5A-65DF-4834-8D63-31370A025164}" type="pres">
      <dgm:prSet presAssocID="{EE025330-DADB-45DD-9DB4-88341A6E652A}" presName="Name21" presStyleCnt="0"/>
      <dgm:spPr/>
    </dgm:pt>
    <dgm:pt modelId="{DA795177-3BEF-491E-B049-772AAD5E2988}" type="pres">
      <dgm:prSet presAssocID="{EE025330-DADB-45DD-9DB4-88341A6E652A}" presName="level2Shape" presStyleLbl="node3" presStyleIdx="1" presStyleCnt="3"/>
      <dgm:spPr/>
    </dgm:pt>
    <dgm:pt modelId="{D20BAFFE-9930-4B84-B614-22217C62D6FE}" type="pres">
      <dgm:prSet presAssocID="{EE025330-DADB-45DD-9DB4-88341A6E652A}" presName="hierChild3" presStyleCnt="0"/>
      <dgm:spPr/>
    </dgm:pt>
    <dgm:pt modelId="{ABF2672A-1C50-4EA1-9ED0-21BC01907B5D}" type="pres">
      <dgm:prSet presAssocID="{5A4D49BE-C9A6-428D-96FB-DE3091A0FE64}" presName="Name19" presStyleLbl="parChTrans1D4" presStyleIdx="0" presStyleCnt="1"/>
      <dgm:spPr/>
    </dgm:pt>
    <dgm:pt modelId="{58C64498-8344-4DF8-80DB-E324E8988636}" type="pres">
      <dgm:prSet presAssocID="{11EC09C7-45C8-4941-8E62-B2C983068150}" presName="Name21" presStyleCnt="0"/>
      <dgm:spPr/>
    </dgm:pt>
    <dgm:pt modelId="{C2F80860-3F21-4CE1-B54F-A41AE576C194}" type="pres">
      <dgm:prSet presAssocID="{11EC09C7-45C8-4941-8E62-B2C983068150}" presName="level2Shape" presStyleLbl="node4" presStyleIdx="0" presStyleCnt="1"/>
      <dgm:spPr/>
    </dgm:pt>
    <dgm:pt modelId="{108F606B-3C1D-4ABE-8F21-2400FD17FD68}" type="pres">
      <dgm:prSet presAssocID="{11EC09C7-45C8-4941-8E62-B2C983068150}" presName="hierChild3" presStyleCnt="0"/>
      <dgm:spPr/>
    </dgm:pt>
    <dgm:pt modelId="{D024D0B4-0BBF-4D52-BE30-F7413F300CB0}" type="pres">
      <dgm:prSet presAssocID="{F75FB644-435A-4397-90B2-B96F58AB5FB4}" presName="Name19" presStyleLbl="parChTrans1D2" presStyleIdx="1" presStyleCnt="2"/>
      <dgm:spPr/>
    </dgm:pt>
    <dgm:pt modelId="{B52DC584-3B28-4347-9A9C-140645FB4208}" type="pres">
      <dgm:prSet presAssocID="{93B9560F-031C-4448-983E-24949537C526}" presName="Name21" presStyleCnt="0"/>
      <dgm:spPr/>
    </dgm:pt>
    <dgm:pt modelId="{E8701D02-0159-4005-957A-A33A24F7FBFE}" type="pres">
      <dgm:prSet presAssocID="{93B9560F-031C-4448-983E-24949537C526}" presName="level2Shape" presStyleLbl="node2" presStyleIdx="1" presStyleCnt="2"/>
      <dgm:spPr/>
    </dgm:pt>
    <dgm:pt modelId="{CFB14D7F-06B2-470E-B66A-116A89933104}" type="pres">
      <dgm:prSet presAssocID="{93B9560F-031C-4448-983E-24949537C526}" presName="hierChild3" presStyleCnt="0"/>
      <dgm:spPr/>
    </dgm:pt>
    <dgm:pt modelId="{9334464C-301A-4855-8EA0-4E4C859BC223}" type="pres">
      <dgm:prSet presAssocID="{C0051385-3885-4725-81C2-02041EAA79D0}" presName="Name19" presStyleLbl="parChTrans1D3" presStyleIdx="2" presStyleCnt="3"/>
      <dgm:spPr/>
    </dgm:pt>
    <dgm:pt modelId="{5D05E5AB-5F13-41CF-A046-93896DB8110A}" type="pres">
      <dgm:prSet presAssocID="{3BA8CB91-4B97-46EE-861F-904CAF91BC5B}" presName="Name21" presStyleCnt="0"/>
      <dgm:spPr/>
    </dgm:pt>
    <dgm:pt modelId="{925BE696-D3E6-435A-A95F-782937FF7EB4}" type="pres">
      <dgm:prSet presAssocID="{3BA8CB91-4B97-46EE-861F-904CAF91BC5B}" presName="level2Shape" presStyleLbl="node3" presStyleIdx="2" presStyleCnt="3"/>
      <dgm:spPr/>
    </dgm:pt>
    <dgm:pt modelId="{A388C39B-23BB-4AC0-B883-7EF30145D645}" type="pres">
      <dgm:prSet presAssocID="{3BA8CB91-4B97-46EE-861F-904CAF91BC5B}" presName="hierChild3" presStyleCnt="0"/>
      <dgm:spPr/>
    </dgm:pt>
    <dgm:pt modelId="{50D085DF-3D74-42AE-9520-C8340DB31FBC}" type="pres">
      <dgm:prSet presAssocID="{29013338-AB14-45B0-8F82-FA11F433832C}" presName="bgShapesFlow" presStyleCnt="0"/>
      <dgm:spPr/>
    </dgm:pt>
  </dgm:ptLst>
  <dgm:cxnLst>
    <dgm:cxn modelId="{64F75600-A571-430E-B3B5-7CE40D289CE1}" type="presOf" srcId="{5E48C51E-B3FE-41EF-B15C-B850257F855B}" destId="{9C8908E4-AA69-4244-9E5C-CD8709D8F1B3}" srcOrd="0" destOrd="0" presId="urn:microsoft.com/office/officeart/2005/8/layout/hierarchy6"/>
    <dgm:cxn modelId="{A13F1D08-2189-4BAB-9825-4B422548729B}" srcId="{29013338-AB14-45B0-8F82-FA11F433832C}" destId="{5E48C51E-B3FE-41EF-B15C-B850257F855B}" srcOrd="0" destOrd="0" parTransId="{33628B66-99AF-4B01-8FEB-4AE6C0AC5A77}" sibTransId="{E4301510-B536-4E60-B106-E951600F61C7}"/>
    <dgm:cxn modelId="{BC65FC22-E6CD-42A8-B6A9-878FC2582617}" type="presOf" srcId="{93B9560F-031C-4448-983E-24949537C526}" destId="{E8701D02-0159-4005-957A-A33A24F7FBFE}" srcOrd="0" destOrd="0" presId="urn:microsoft.com/office/officeart/2005/8/layout/hierarchy6"/>
    <dgm:cxn modelId="{1B3B875E-3522-47E1-A3CA-0F6E11A9B412}" srcId="{5E48C51E-B3FE-41EF-B15C-B850257F855B}" destId="{93B9560F-031C-4448-983E-24949537C526}" srcOrd="1" destOrd="0" parTransId="{F75FB644-435A-4397-90B2-B96F58AB5FB4}" sibTransId="{C0B4DC34-FE60-4D10-89F6-24C125EFA1AC}"/>
    <dgm:cxn modelId="{BC4C616E-F30C-4123-BA5F-5287F80E20EA}" type="presOf" srcId="{5A4D49BE-C9A6-428D-96FB-DE3091A0FE64}" destId="{ABF2672A-1C50-4EA1-9ED0-21BC01907B5D}" srcOrd="0" destOrd="0" presId="urn:microsoft.com/office/officeart/2005/8/layout/hierarchy6"/>
    <dgm:cxn modelId="{3BBC617F-618C-4519-827E-480F6A88057B}" type="presOf" srcId="{11EC09C7-45C8-4941-8E62-B2C983068150}" destId="{C2F80860-3F21-4CE1-B54F-A41AE576C194}" srcOrd="0" destOrd="0" presId="urn:microsoft.com/office/officeart/2005/8/layout/hierarchy6"/>
    <dgm:cxn modelId="{2BDE8080-9120-4C0B-9369-D25DF604069C}" srcId="{5E48C51E-B3FE-41EF-B15C-B850257F855B}" destId="{B177A01C-8E3E-4731-96C2-A86C557CB656}" srcOrd="0" destOrd="0" parTransId="{DF2A9C50-AA64-431F-90F3-C130AD1FCAFD}" sibTransId="{3AC82B59-7A19-43A4-BBB3-3751838E052E}"/>
    <dgm:cxn modelId="{B2B0EE8B-9F79-48F3-8BC7-75D1E852CC8C}" type="presOf" srcId="{C0051385-3885-4725-81C2-02041EAA79D0}" destId="{9334464C-301A-4855-8EA0-4E4C859BC223}" srcOrd="0" destOrd="0" presId="urn:microsoft.com/office/officeart/2005/8/layout/hierarchy6"/>
    <dgm:cxn modelId="{B8ADFD98-38B0-4AEC-B54E-A5E051077625}" srcId="{EE025330-DADB-45DD-9DB4-88341A6E652A}" destId="{11EC09C7-45C8-4941-8E62-B2C983068150}" srcOrd="0" destOrd="0" parTransId="{5A4D49BE-C9A6-428D-96FB-DE3091A0FE64}" sibTransId="{113E4663-081B-4C0D-98CD-4DEDA8B0AA0C}"/>
    <dgm:cxn modelId="{3A7D1CA9-F5A3-4FBC-A23F-16E76D23AF7D}" type="presOf" srcId="{B177A01C-8E3E-4731-96C2-A86C557CB656}" destId="{71D268B3-AE1C-4A94-AE1E-858D495240B5}" srcOrd="0" destOrd="0" presId="urn:microsoft.com/office/officeart/2005/8/layout/hierarchy6"/>
    <dgm:cxn modelId="{BC19FBB6-0A0C-4588-86BD-78535968ED42}" type="presOf" srcId="{5B88D317-1827-46D2-9C99-FB9519B8612A}" destId="{B0E13749-A3A7-4060-A448-5A42DC3427E2}" srcOrd="0" destOrd="0" presId="urn:microsoft.com/office/officeart/2005/8/layout/hierarchy6"/>
    <dgm:cxn modelId="{D730BABB-6DE8-4C2B-A0D8-5081A6B33D49}" type="presOf" srcId="{3BA8CB91-4B97-46EE-861F-904CAF91BC5B}" destId="{925BE696-D3E6-435A-A95F-782937FF7EB4}" srcOrd="0" destOrd="0" presId="urn:microsoft.com/office/officeart/2005/8/layout/hierarchy6"/>
    <dgm:cxn modelId="{3D456CBF-30E4-4B4B-A558-DB159FB360BE}" srcId="{B177A01C-8E3E-4731-96C2-A86C557CB656}" destId="{EE025330-DADB-45DD-9DB4-88341A6E652A}" srcOrd="1" destOrd="0" parTransId="{5B88D317-1827-46D2-9C99-FB9519B8612A}" sibTransId="{B800BCF9-1DAF-4906-AB8B-888F5B08BEA2}"/>
    <dgm:cxn modelId="{DD207BC0-6433-4B5D-8D00-791BB2D8760D}" type="presOf" srcId="{29013338-AB14-45B0-8F82-FA11F433832C}" destId="{CED452E7-1362-425F-B427-7E84998989D6}" srcOrd="0" destOrd="0" presId="urn:microsoft.com/office/officeart/2005/8/layout/hierarchy6"/>
    <dgm:cxn modelId="{319218CF-F281-48E3-9ED0-3EA42F467A8F}" srcId="{B177A01C-8E3E-4731-96C2-A86C557CB656}" destId="{1ABCD1B9-B78A-4EE6-870D-4722EEC93B5D}" srcOrd="0" destOrd="0" parTransId="{E2D6E77C-B07A-4B1D-994C-D647838E1035}" sibTransId="{9D0080AE-AF6D-4C94-9927-BC9B2C74DF45}"/>
    <dgm:cxn modelId="{C5E894CF-1678-4BD0-8700-D50AD5BFD5B0}" type="presOf" srcId="{1ABCD1B9-B78A-4EE6-870D-4722EEC93B5D}" destId="{8A9285B2-C727-4A0D-BCB4-64E480E44A4B}" srcOrd="0" destOrd="0" presId="urn:microsoft.com/office/officeart/2005/8/layout/hierarchy6"/>
    <dgm:cxn modelId="{82C3DBD6-5ECB-4C44-9179-890F3E4A79D2}" type="presOf" srcId="{E2D6E77C-B07A-4B1D-994C-D647838E1035}" destId="{B9358ED2-BCF9-48BA-864A-BD38B1F7AE95}" srcOrd="0" destOrd="0" presId="urn:microsoft.com/office/officeart/2005/8/layout/hierarchy6"/>
    <dgm:cxn modelId="{9C19E4D9-4A00-44F3-9AD3-4E785EEE9CCE}" srcId="{93B9560F-031C-4448-983E-24949537C526}" destId="{3BA8CB91-4B97-46EE-861F-904CAF91BC5B}" srcOrd="0" destOrd="0" parTransId="{C0051385-3885-4725-81C2-02041EAA79D0}" sibTransId="{211EF0C3-FFB2-45C4-8CED-C9F40E4E5DE4}"/>
    <dgm:cxn modelId="{6736B9E4-27A9-4954-A2B9-042D96A1F81E}" type="presOf" srcId="{F75FB644-435A-4397-90B2-B96F58AB5FB4}" destId="{D024D0B4-0BBF-4D52-BE30-F7413F300CB0}" srcOrd="0" destOrd="0" presId="urn:microsoft.com/office/officeart/2005/8/layout/hierarchy6"/>
    <dgm:cxn modelId="{9FDCE4E4-9B59-403D-AD72-B62662790C70}" type="presOf" srcId="{EE025330-DADB-45DD-9DB4-88341A6E652A}" destId="{DA795177-3BEF-491E-B049-772AAD5E2988}" srcOrd="0" destOrd="0" presId="urn:microsoft.com/office/officeart/2005/8/layout/hierarchy6"/>
    <dgm:cxn modelId="{1E0978F4-899C-4A1A-828C-40F21C61DB26}" type="presOf" srcId="{DF2A9C50-AA64-431F-90F3-C130AD1FCAFD}" destId="{53C85822-796B-4D03-9248-4AF14E10D557}" srcOrd="0" destOrd="0" presId="urn:microsoft.com/office/officeart/2005/8/layout/hierarchy6"/>
    <dgm:cxn modelId="{2768B54D-E181-421C-9E5B-49783B57C40E}" type="presParOf" srcId="{CED452E7-1362-425F-B427-7E84998989D6}" destId="{F6EE34FC-DDE2-4680-8D2E-AED9F4DA3F83}" srcOrd="0" destOrd="0" presId="urn:microsoft.com/office/officeart/2005/8/layout/hierarchy6"/>
    <dgm:cxn modelId="{717948D1-0D6C-4315-B710-9170330C93E7}" type="presParOf" srcId="{F6EE34FC-DDE2-4680-8D2E-AED9F4DA3F83}" destId="{C58D309E-F943-48AE-AFC6-66711EC9CCBC}" srcOrd="0" destOrd="0" presId="urn:microsoft.com/office/officeart/2005/8/layout/hierarchy6"/>
    <dgm:cxn modelId="{19B8CAB2-2D1E-4A48-8694-7E5EF7CA1E34}" type="presParOf" srcId="{C58D309E-F943-48AE-AFC6-66711EC9CCBC}" destId="{2B253A94-3CC6-4087-9955-591B7E9A3F55}" srcOrd="0" destOrd="0" presId="urn:microsoft.com/office/officeart/2005/8/layout/hierarchy6"/>
    <dgm:cxn modelId="{51C302EC-368B-4FCE-BA05-8926B5FEBFD6}" type="presParOf" srcId="{2B253A94-3CC6-4087-9955-591B7E9A3F55}" destId="{9C8908E4-AA69-4244-9E5C-CD8709D8F1B3}" srcOrd="0" destOrd="0" presId="urn:microsoft.com/office/officeart/2005/8/layout/hierarchy6"/>
    <dgm:cxn modelId="{126528D9-6D3D-4836-BE2C-42A9ABBE501D}" type="presParOf" srcId="{2B253A94-3CC6-4087-9955-591B7E9A3F55}" destId="{8083C3F0-44BA-4D4D-B7D1-B616D4B9378F}" srcOrd="1" destOrd="0" presId="urn:microsoft.com/office/officeart/2005/8/layout/hierarchy6"/>
    <dgm:cxn modelId="{77078EF2-6DD9-4609-BC58-5B59ECD85F61}" type="presParOf" srcId="{8083C3F0-44BA-4D4D-B7D1-B616D4B9378F}" destId="{53C85822-796B-4D03-9248-4AF14E10D557}" srcOrd="0" destOrd="0" presId="urn:microsoft.com/office/officeart/2005/8/layout/hierarchy6"/>
    <dgm:cxn modelId="{A553E881-79ED-4B8C-AB84-3D5CB38477B1}" type="presParOf" srcId="{8083C3F0-44BA-4D4D-B7D1-B616D4B9378F}" destId="{A9DC3D40-F193-4662-80ED-E765FBF2B6D1}" srcOrd="1" destOrd="0" presId="urn:microsoft.com/office/officeart/2005/8/layout/hierarchy6"/>
    <dgm:cxn modelId="{E167DDD9-03E5-4712-8FA9-DE1D230CA2E4}" type="presParOf" srcId="{A9DC3D40-F193-4662-80ED-E765FBF2B6D1}" destId="{71D268B3-AE1C-4A94-AE1E-858D495240B5}" srcOrd="0" destOrd="0" presId="urn:microsoft.com/office/officeart/2005/8/layout/hierarchy6"/>
    <dgm:cxn modelId="{7746CE8C-5C9F-4242-97BE-FB953AF2D805}" type="presParOf" srcId="{A9DC3D40-F193-4662-80ED-E765FBF2B6D1}" destId="{880A3B1B-FA03-4D58-9D12-3BB4FDC560C1}" srcOrd="1" destOrd="0" presId="urn:microsoft.com/office/officeart/2005/8/layout/hierarchy6"/>
    <dgm:cxn modelId="{D32AB24D-5CD7-44FA-9863-661EBC2C2434}" type="presParOf" srcId="{880A3B1B-FA03-4D58-9D12-3BB4FDC560C1}" destId="{B9358ED2-BCF9-48BA-864A-BD38B1F7AE95}" srcOrd="0" destOrd="0" presId="urn:microsoft.com/office/officeart/2005/8/layout/hierarchy6"/>
    <dgm:cxn modelId="{070663BA-F1D1-4B97-AF9D-B737EF6C2489}" type="presParOf" srcId="{880A3B1B-FA03-4D58-9D12-3BB4FDC560C1}" destId="{F0D75374-48FD-4C48-8648-7CCBC13E893C}" srcOrd="1" destOrd="0" presId="urn:microsoft.com/office/officeart/2005/8/layout/hierarchy6"/>
    <dgm:cxn modelId="{09E2EFAA-C3BE-4961-94D9-6DAD3554C282}" type="presParOf" srcId="{F0D75374-48FD-4C48-8648-7CCBC13E893C}" destId="{8A9285B2-C727-4A0D-BCB4-64E480E44A4B}" srcOrd="0" destOrd="0" presId="urn:microsoft.com/office/officeart/2005/8/layout/hierarchy6"/>
    <dgm:cxn modelId="{4A125574-FF79-4ABB-85A6-B142622F42AB}" type="presParOf" srcId="{F0D75374-48FD-4C48-8648-7CCBC13E893C}" destId="{D687CE31-AA18-44C1-B7A9-DBB7BEE63E99}" srcOrd="1" destOrd="0" presId="urn:microsoft.com/office/officeart/2005/8/layout/hierarchy6"/>
    <dgm:cxn modelId="{6DA2C522-6840-43C5-8B71-26A5DF48A9C2}" type="presParOf" srcId="{880A3B1B-FA03-4D58-9D12-3BB4FDC560C1}" destId="{B0E13749-A3A7-4060-A448-5A42DC3427E2}" srcOrd="2" destOrd="0" presId="urn:microsoft.com/office/officeart/2005/8/layout/hierarchy6"/>
    <dgm:cxn modelId="{E1DEE33E-3124-4F18-A76D-C76C3DE093B8}" type="presParOf" srcId="{880A3B1B-FA03-4D58-9D12-3BB4FDC560C1}" destId="{1CCDDD5A-65DF-4834-8D63-31370A025164}" srcOrd="3" destOrd="0" presId="urn:microsoft.com/office/officeart/2005/8/layout/hierarchy6"/>
    <dgm:cxn modelId="{3BCC71E2-C227-4C7A-8986-D5A1871765B8}" type="presParOf" srcId="{1CCDDD5A-65DF-4834-8D63-31370A025164}" destId="{DA795177-3BEF-491E-B049-772AAD5E2988}" srcOrd="0" destOrd="0" presId="urn:microsoft.com/office/officeart/2005/8/layout/hierarchy6"/>
    <dgm:cxn modelId="{11AFB9D9-2C99-4EAD-8E41-D87488C240FA}" type="presParOf" srcId="{1CCDDD5A-65DF-4834-8D63-31370A025164}" destId="{D20BAFFE-9930-4B84-B614-22217C62D6FE}" srcOrd="1" destOrd="0" presId="urn:microsoft.com/office/officeart/2005/8/layout/hierarchy6"/>
    <dgm:cxn modelId="{62038E5C-A3AD-4849-8091-F5A49EDDAF90}" type="presParOf" srcId="{D20BAFFE-9930-4B84-B614-22217C62D6FE}" destId="{ABF2672A-1C50-4EA1-9ED0-21BC01907B5D}" srcOrd="0" destOrd="0" presId="urn:microsoft.com/office/officeart/2005/8/layout/hierarchy6"/>
    <dgm:cxn modelId="{C10EB468-00A4-4812-8EBF-E6FEBF71EEA1}" type="presParOf" srcId="{D20BAFFE-9930-4B84-B614-22217C62D6FE}" destId="{58C64498-8344-4DF8-80DB-E324E8988636}" srcOrd="1" destOrd="0" presId="urn:microsoft.com/office/officeart/2005/8/layout/hierarchy6"/>
    <dgm:cxn modelId="{1219C072-BFBF-4ACB-B851-0FFC9816B29F}" type="presParOf" srcId="{58C64498-8344-4DF8-80DB-E324E8988636}" destId="{C2F80860-3F21-4CE1-B54F-A41AE576C194}" srcOrd="0" destOrd="0" presId="urn:microsoft.com/office/officeart/2005/8/layout/hierarchy6"/>
    <dgm:cxn modelId="{47528167-E843-49CA-BB0F-92788CD44883}" type="presParOf" srcId="{58C64498-8344-4DF8-80DB-E324E8988636}" destId="{108F606B-3C1D-4ABE-8F21-2400FD17FD68}" srcOrd="1" destOrd="0" presId="urn:microsoft.com/office/officeart/2005/8/layout/hierarchy6"/>
    <dgm:cxn modelId="{BE4DBA8F-A175-4E35-97F6-6A615D8267F6}" type="presParOf" srcId="{8083C3F0-44BA-4D4D-B7D1-B616D4B9378F}" destId="{D024D0B4-0BBF-4D52-BE30-F7413F300CB0}" srcOrd="2" destOrd="0" presId="urn:microsoft.com/office/officeart/2005/8/layout/hierarchy6"/>
    <dgm:cxn modelId="{F0A272AA-252E-4386-B596-049424091FA1}" type="presParOf" srcId="{8083C3F0-44BA-4D4D-B7D1-B616D4B9378F}" destId="{B52DC584-3B28-4347-9A9C-140645FB4208}" srcOrd="3" destOrd="0" presId="urn:microsoft.com/office/officeart/2005/8/layout/hierarchy6"/>
    <dgm:cxn modelId="{38E7D5AB-5092-4A34-AFE3-DBC1E59E9FE5}" type="presParOf" srcId="{B52DC584-3B28-4347-9A9C-140645FB4208}" destId="{E8701D02-0159-4005-957A-A33A24F7FBFE}" srcOrd="0" destOrd="0" presId="urn:microsoft.com/office/officeart/2005/8/layout/hierarchy6"/>
    <dgm:cxn modelId="{7376E27A-7123-4F97-A61E-CE48B479907C}" type="presParOf" srcId="{B52DC584-3B28-4347-9A9C-140645FB4208}" destId="{CFB14D7F-06B2-470E-B66A-116A89933104}" srcOrd="1" destOrd="0" presId="urn:microsoft.com/office/officeart/2005/8/layout/hierarchy6"/>
    <dgm:cxn modelId="{3BF8ECAF-F63E-4B5C-B1C6-9876B540E096}" type="presParOf" srcId="{CFB14D7F-06B2-470E-B66A-116A89933104}" destId="{9334464C-301A-4855-8EA0-4E4C859BC223}" srcOrd="0" destOrd="0" presId="urn:microsoft.com/office/officeart/2005/8/layout/hierarchy6"/>
    <dgm:cxn modelId="{B8C11A6D-BCDF-4D8D-89BF-D238B542ADA0}" type="presParOf" srcId="{CFB14D7F-06B2-470E-B66A-116A89933104}" destId="{5D05E5AB-5F13-41CF-A046-93896DB8110A}" srcOrd="1" destOrd="0" presId="urn:microsoft.com/office/officeart/2005/8/layout/hierarchy6"/>
    <dgm:cxn modelId="{B34C25BA-FF6A-4AA6-906C-DBDCAC677315}" type="presParOf" srcId="{5D05E5AB-5F13-41CF-A046-93896DB8110A}" destId="{925BE696-D3E6-435A-A95F-782937FF7EB4}" srcOrd="0" destOrd="0" presId="urn:microsoft.com/office/officeart/2005/8/layout/hierarchy6"/>
    <dgm:cxn modelId="{E3C4514D-D3FE-4345-9749-E46A06CAD09B}" type="presParOf" srcId="{5D05E5AB-5F13-41CF-A046-93896DB8110A}" destId="{A388C39B-23BB-4AC0-B883-7EF30145D645}" srcOrd="1" destOrd="0" presId="urn:microsoft.com/office/officeart/2005/8/layout/hierarchy6"/>
    <dgm:cxn modelId="{195E3324-A706-4C24-A3DA-B0C76ACCF601}" type="presParOf" srcId="{CED452E7-1362-425F-B427-7E84998989D6}" destId="{50D085DF-3D74-42AE-9520-C8340DB31FBC}"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B0A1208-0C34-41FA-89AD-FB39137CC15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E0BC463-524D-49F9-928E-0DDF3CDCDDB6}">
      <dgm:prSet phldrT="[Text]"/>
      <dgm:spPr/>
      <dgm:t>
        <a:bodyPr/>
        <a:lstStyle/>
        <a:p>
          <a:r>
            <a:rPr lang="en-US" dirty="0"/>
            <a:t>In Service Event, Injury, or Exposure</a:t>
          </a:r>
        </a:p>
      </dgm:t>
    </dgm:pt>
    <dgm:pt modelId="{19226B7E-4BBC-4DC7-A758-0B7C615D9C36}" type="parTrans" cxnId="{DBBAACCE-2C67-4A30-A157-308CF925FDCB}">
      <dgm:prSet/>
      <dgm:spPr/>
      <dgm:t>
        <a:bodyPr/>
        <a:lstStyle/>
        <a:p>
          <a:endParaRPr lang="en-US"/>
        </a:p>
      </dgm:t>
    </dgm:pt>
    <dgm:pt modelId="{E9CD39E6-9202-4736-B56B-6FC50E591B3C}" type="sibTrans" cxnId="{DBBAACCE-2C67-4A30-A157-308CF925FDCB}">
      <dgm:prSet/>
      <dgm:spPr/>
      <dgm:t>
        <a:bodyPr/>
        <a:lstStyle/>
        <a:p>
          <a:endParaRPr lang="en-US"/>
        </a:p>
      </dgm:t>
    </dgm:pt>
    <dgm:pt modelId="{7F88ED69-5B55-4E24-A156-943799659454}">
      <dgm:prSet phldrT="[Text]"/>
      <dgm:spPr/>
      <dgm:t>
        <a:bodyPr/>
        <a:lstStyle/>
        <a:p>
          <a:r>
            <a:rPr lang="en-US" dirty="0"/>
            <a:t>Current Diagnosed Disability</a:t>
          </a:r>
        </a:p>
      </dgm:t>
    </dgm:pt>
    <dgm:pt modelId="{EFB2CBFA-797B-4E18-BFE3-AE675F01B8AC}" type="parTrans" cxnId="{0B98E062-282D-4664-9775-855F63DA83F4}">
      <dgm:prSet/>
      <dgm:spPr/>
      <dgm:t>
        <a:bodyPr/>
        <a:lstStyle/>
        <a:p>
          <a:endParaRPr lang="en-US"/>
        </a:p>
      </dgm:t>
    </dgm:pt>
    <dgm:pt modelId="{851D188C-3555-451C-BF29-E7960A221917}" type="sibTrans" cxnId="{0B98E062-282D-4664-9775-855F63DA83F4}">
      <dgm:prSet/>
      <dgm:spPr/>
      <dgm:t>
        <a:bodyPr/>
        <a:lstStyle/>
        <a:p>
          <a:endParaRPr lang="en-US"/>
        </a:p>
      </dgm:t>
    </dgm:pt>
    <dgm:pt modelId="{DB691408-2363-41FC-969B-220E6173D17D}">
      <dgm:prSet phldrT="[Text]"/>
      <dgm:spPr/>
      <dgm:t>
        <a:bodyPr/>
        <a:lstStyle/>
        <a:p>
          <a:r>
            <a:rPr lang="en-US" dirty="0"/>
            <a:t>Nexus Theory Between 1 &amp; 2</a:t>
          </a:r>
        </a:p>
      </dgm:t>
    </dgm:pt>
    <dgm:pt modelId="{8AB27C7F-BCA6-44D0-8626-BD68C67C92DE}" type="parTrans" cxnId="{7B287E48-EB34-4DF2-AB91-629D786F6EAD}">
      <dgm:prSet/>
      <dgm:spPr/>
      <dgm:t>
        <a:bodyPr/>
        <a:lstStyle/>
        <a:p>
          <a:endParaRPr lang="en-US"/>
        </a:p>
      </dgm:t>
    </dgm:pt>
    <dgm:pt modelId="{844BBB68-C64B-447A-85CD-CFAECD3490DA}" type="sibTrans" cxnId="{7B287E48-EB34-4DF2-AB91-629D786F6EAD}">
      <dgm:prSet/>
      <dgm:spPr/>
      <dgm:t>
        <a:bodyPr/>
        <a:lstStyle/>
        <a:p>
          <a:endParaRPr lang="en-US"/>
        </a:p>
      </dgm:t>
    </dgm:pt>
    <dgm:pt modelId="{561C35FA-55D5-4584-B6B6-47B885F7051C}" type="pres">
      <dgm:prSet presAssocID="{BB0A1208-0C34-41FA-89AD-FB39137CC15B}" presName="linear" presStyleCnt="0">
        <dgm:presLayoutVars>
          <dgm:dir/>
          <dgm:animLvl val="lvl"/>
          <dgm:resizeHandles val="exact"/>
        </dgm:presLayoutVars>
      </dgm:prSet>
      <dgm:spPr/>
    </dgm:pt>
    <dgm:pt modelId="{DA344DCE-DFCB-4094-8393-E14342CAEDA0}" type="pres">
      <dgm:prSet presAssocID="{0E0BC463-524D-49F9-928E-0DDF3CDCDDB6}" presName="parentLin" presStyleCnt="0"/>
      <dgm:spPr/>
    </dgm:pt>
    <dgm:pt modelId="{7741F806-D477-4C4A-8EAE-B93FCA13E2B1}" type="pres">
      <dgm:prSet presAssocID="{0E0BC463-524D-49F9-928E-0DDF3CDCDDB6}" presName="parentLeftMargin" presStyleLbl="node1" presStyleIdx="0" presStyleCnt="3"/>
      <dgm:spPr/>
    </dgm:pt>
    <dgm:pt modelId="{A2123D3D-085F-4249-98F1-328C98B3578D}" type="pres">
      <dgm:prSet presAssocID="{0E0BC463-524D-49F9-928E-0DDF3CDCDDB6}" presName="parentText" presStyleLbl="node1" presStyleIdx="0" presStyleCnt="3">
        <dgm:presLayoutVars>
          <dgm:chMax val="0"/>
          <dgm:bulletEnabled val="1"/>
        </dgm:presLayoutVars>
      </dgm:prSet>
      <dgm:spPr/>
    </dgm:pt>
    <dgm:pt modelId="{2C794EB7-E757-4AB2-B283-B0453629A4F0}" type="pres">
      <dgm:prSet presAssocID="{0E0BC463-524D-49F9-928E-0DDF3CDCDDB6}" presName="negativeSpace" presStyleCnt="0"/>
      <dgm:spPr/>
    </dgm:pt>
    <dgm:pt modelId="{8E2EA944-453F-4DF7-9451-DF23E2605203}" type="pres">
      <dgm:prSet presAssocID="{0E0BC463-524D-49F9-928E-0DDF3CDCDDB6}" presName="childText" presStyleLbl="conFgAcc1" presStyleIdx="0" presStyleCnt="3">
        <dgm:presLayoutVars>
          <dgm:bulletEnabled val="1"/>
        </dgm:presLayoutVars>
      </dgm:prSet>
      <dgm:spPr/>
    </dgm:pt>
    <dgm:pt modelId="{0D2E98D3-DC05-414F-9EC8-9FE1BBCCBA20}" type="pres">
      <dgm:prSet presAssocID="{E9CD39E6-9202-4736-B56B-6FC50E591B3C}" presName="spaceBetweenRectangles" presStyleCnt="0"/>
      <dgm:spPr/>
    </dgm:pt>
    <dgm:pt modelId="{A831A2A4-390C-4B1E-9A33-04038F177A7C}" type="pres">
      <dgm:prSet presAssocID="{7F88ED69-5B55-4E24-A156-943799659454}" presName="parentLin" presStyleCnt="0"/>
      <dgm:spPr/>
    </dgm:pt>
    <dgm:pt modelId="{A5F3A14A-B0DF-4DC9-A6BB-075BE6DEF752}" type="pres">
      <dgm:prSet presAssocID="{7F88ED69-5B55-4E24-A156-943799659454}" presName="parentLeftMargin" presStyleLbl="node1" presStyleIdx="0" presStyleCnt="3"/>
      <dgm:spPr/>
    </dgm:pt>
    <dgm:pt modelId="{76852E0E-7E86-4F98-B121-321B5679FBF2}" type="pres">
      <dgm:prSet presAssocID="{7F88ED69-5B55-4E24-A156-943799659454}" presName="parentText" presStyleLbl="node1" presStyleIdx="1" presStyleCnt="3">
        <dgm:presLayoutVars>
          <dgm:chMax val="0"/>
          <dgm:bulletEnabled val="1"/>
        </dgm:presLayoutVars>
      </dgm:prSet>
      <dgm:spPr/>
    </dgm:pt>
    <dgm:pt modelId="{DFFCBBC9-1EC9-4032-8B31-5E36B80AA25C}" type="pres">
      <dgm:prSet presAssocID="{7F88ED69-5B55-4E24-A156-943799659454}" presName="negativeSpace" presStyleCnt="0"/>
      <dgm:spPr/>
    </dgm:pt>
    <dgm:pt modelId="{5EEE3E7A-A034-4E93-9998-F07F7F51D8C8}" type="pres">
      <dgm:prSet presAssocID="{7F88ED69-5B55-4E24-A156-943799659454}" presName="childText" presStyleLbl="conFgAcc1" presStyleIdx="1" presStyleCnt="3">
        <dgm:presLayoutVars>
          <dgm:bulletEnabled val="1"/>
        </dgm:presLayoutVars>
      </dgm:prSet>
      <dgm:spPr/>
    </dgm:pt>
    <dgm:pt modelId="{4FA2A4F7-A4FE-416F-947D-7EFE18D024B4}" type="pres">
      <dgm:prSet presAssocID="{851D188C-3555-451C-BF29-E7960A221917}" presName="spaceBetweenRectangles" presStyleCnt="0"/>
      <dgm:spPr/>
    </dgm:pt>
    <dgm:pt modelId="{E6DA1473-A7E0-4553-85B8-654C72B0F6C4}" type="pres">
      <dgm:prSet presAssocID="{DB691408-2363-41FC-969B-220E6173D17D}" presName="parentLin" presStyleCnt="0"/>
      <dgm:spPr/>
    </dgm:pt>
    <dgm:pt modelId="{25FEEF13-D945-4F7F-AF7F-B43F4AED3E7E}" type="pres">
      <dgm:prSet presAssocID="{DB691408-2363-41FC-969B-220E6173D17D}" presName="parentLeftMargin" presStyleLbl="node1" presStyleIdx="1" presStyleCnt="3"/>
      <dgm:spPr/>
    </dgm:pt>
    <dgm:pt modelId="{10E8CD05-BE99-45FB-AEA7-2AB52B16DCD0}" type="pres">
      <dgm:prSet presAssocID="{DB691408-2363-41FC-969B-220E6173D17D}" presName="parentText" presStyleLbl="node1" presStyleIdx="2" presStyleCnt="3">
        <dgm:presLayoutVars>
          <dgm:chMax val="0"/>
          <dgm:bulletEnabled val="1"/>
        </dgm:presLayoutVars>
      </dgm:prSet>
      <dgm:spPr/>
    </dgm:pt>
    <dgm:pt modelId="{E5A4D6A9-10D2-44E2-B5FC-FAAB44F93B3D}" type="pres">
      <dgm:prSet presAssocID="{DB691408-2363-41FC-969B-220E6173D17D}" presName="negativeSpace" presStyleCnt="0"/>
      <dgm:spPr/>
    </dgm:pt>
    <dgm:pt modelId="{F3555F87-1E31-4258-B24E-0F6A17CEA7DB}" type="pres">
      <dgm:prSet presAssocID="{DB691408-2363-41FC-969B-220E6173D17D}" presName="childText" presStyleLbl="conFgAcc1" presStyleIdx="2" presStyleCnt="3">
        <dgm:presLayoutVars>
          <dgm:bulletEnabled val="1"/>
        </dgm:presLayoutVars>
      </dgm:prSet>
      <dgm:spPr/>
    </dgm:pt>
  </dgm:ptLst>
  <dgm:cxnLst>
    <dgm:cxn modelId="{0B98E062-282D-4664-9775-855F63DA83F4}" srcId="{BB0A1208-0C34-41FA-89AD-FB39137CC15B}" destId="{7F88ED69-5B55-4E24-A156-943799659454}" srcOrd="1" destOrd="0" parTransId="{EFB2CBFA-797B-4E18-BFE3-AE675F01B8AC}" sibTransId="{851D188C-3555-451C-BF29-E7960A221917}"/>
    <dgm:cxn modelId="{71C6A946-4045-496E-BA50-CC2A36E5CEAA}" type="presOf" srcId="{BB0A1208-0C34-41FA-89AD-FB39137CC15B}" destId="{561C35FA-55D5-4584-B6B6-47B885F7051C}" srcOrd="0" destOrd="0" presId="urn:microsoft.com/office/officeart/2005/8/layout/list1"/>
    <dgm:cxn modelId="{D3342C67-51D5-49BE-8CFF-C5D9975D70F8}" type="presOf" srcId="{7F88ED69-5B55-4E24-A156-943799659454}" destId="{A5F3A14A-B0DF-4DC9-A6BB-075BE6DEF752}" srcOrd="0" destOrd="0" presId="urn:microsoft.com/office/officeart/2005/8/layout/list1"/>
    <dgm:cxn modelId="{7B287E48-EB34-4DF2-AB91-629D786F6EAD}" srcId="{BB0A1208-0C34-41FA-89AD-FB39137CC15B}" destId="{DB691408-2363-41FC-969B-220E6173D17D}" srcOrd="2" destOrd="0" parTransId="{8AB27C7F-BCA6-44D0-8626-BD68C67C92DE}" sibTransId="{844BBB68-C64B-447A-85CD-CFAECD3490DA}"/>
    <dgm:cxn modelId="{E063E285-DD24-40C9-B40E-4DBBBA7A2F93}" type="presOf" srcId="{0E0BC463-524D-49F9-928E-0DDF3CDCDDB6}" destId="{A2123D3D-085F-4249-98F1-328C98B3578D}" srcOrd="1" destOrd="0" presId="urn:microsoft.com/office/officeart/2005/8/layout/list1"/>
    <dgm:cxn modelId="{31E16EAD-4822-4B58-A3E1-0B5541B2D5E6}" type="presOf" srcId="{7F88ED69-5B55-4E24-A156-943799659454}" destId="{76852E0E-7E86-4F98-B121-321B5679FBF2}" srcOrd="1" destOrd="0" presId="urn:microsoft.com/office/officeart/2005/8/layout/list1"/>
    <dgm:cxn modelId="{4BD4ABBA-A4A7-4407-9C9E-3EA6462FB5CC}" type="presOf" srcId="{0E0BC463-524D-49F9-928E-0DDF3CDCDDB6}" destId="{7741F806-D477-4C4A-8EAE-B93FCA13E2B1}" srcOrd="0" destOrd="0" presId="urn:microsoft.com/office/officeart/2005/8/layout/list1"/>
    <dgm:cxn modelId="{EEF1B3C3-10B8-42D1-8B97-FA813EF9F9AB}" type="presOf" srcId="{DB691408-2363-41FC-969B-220E6173D17D}" destId="{25FEEF13-D945-4F7F-AF7F-B43F4AED3E7E}" srcOrd="0" destOrd="0" presId="urn:microsoft.com/office/officeart/2005/8/layout/list1"/>
    <dgm:cxn modelId="{91EC7DCC-69FF-42B8-9E28-E047A5822955}" type="presOf" srcId="{DB691408-2363-41FC-969B-220E6173D17D}" destId="{10E8CD05-BE99-45FB-AEA7-2AB52B16DCD0}" srcOrd="1" destOrd="0" presId="urn:microsoft.com/office/officeart/2005/8/layout/list1"/>
    <dgm:cxn modelId="{DBBAACCE-2C67-4A30-A157-308CF925FDCB}" srcId="{BB0A1208-0C34-41FA-89AD-FB39137CC15B}" destId="{0E0BC463-524D-49F9-928E-0DDF3CDCDDB6}" srcOrd="0" destOrd="0" parTransId="{19226B7E-4BBC-4DC7-A758-0B7C615D9C36}" sibTransId="{E9CD39E6-9202-4736-B56B-6FC50E591B3C}"/>
    <dgm:cxn modelId="{0B8D5F8D-7779-408B-92AC-8FF8497649C6}" type="presParOf" srcId="{561C35FA-55D5-4584-B6B6-47B885F7051C}" destId="{DA344DCE-DFCB-4094-8393-E14342CAEDA0}" srcOrd="0" destOrd="0" presId="urn:microsoft.com/office/officeart/2005/8/layout/list1"/>
    <dgm:cxn modelId="{FCCED635-B69B-4954-B3D2-93E10D3B41D2}" type="presParOf" srcId="{DA344DCE-DFCB-4094-8393-E14342CAEDA0}" destId="{7741F806-D477-4C4A-8EAE-B93FCA13E2B1}" srcOrd="0" destOrd="0" presId="urn:microsoft.com/office/officeart/2005/8/layout/list1"/>
    <dgm:cxn modelId="{DC4F82DF-BEB7-434A-9A3E-7E2D424B9E99}" type="presParOf" srcId="{DA344DCE-DFCB-4094-8393-E14342CAEDA0}" destId="{A2123D3D-085F-4249-98F1-328C98B3578D}" srcOrd="1" destOrd="0" presId="urn:microsoft.com/office/officeart/2005/8/layout/list1"/>
    <dgm:cxn modelId="{59D68686-EBDE-4867-BF2B-DD0E5D7F704B}" type="presParOf" srcId="{561C35FA-55D5-4584-B6B6-47B885F7051C}" destId="{2C794EB7-E757-4AB2-B283-B0453629A4F0}" srcOrd="1" destOrd="0" presId="urn:microsoft.com/office/officeart/2005/8/layout/list1"/>
    <dgm:cxn modelId="{6F931933-AA5C-48AA-B53F-610E644F9ACC}" type="presParOf" srcId="{561C35FA-55D5-4584-B6B6-47B885F7051C}" destId="{8E2EA944-453F-4DF7-9451-DF23E2605203}" srcOrd="2" destOrd="0" presId="urn:microsoft.com/office/officeart/2005/8/layout/list1"/>
    <dgm:cxn modelId="{C104CA04-2D69-427A-AAAC-9F9994A443EB}" type="presParOf" srcId="{561C35FA-55D5-4584-B6B6-47B885F7051C}" destId="{0D2E98D3-DC05-414F-9EC8-9FE1BBCCBA20}" srcOrd="3" destOrd="0" presId="urn:microsoft.com/office/officeart/2005/8/layout/list1"/>
    <dgm:cxn modelId="{C2F7B41A-D983-4F99-9D0D-B7FA54F3712D}" type="presParOf" srcId="{561C35FA-55D5-4584-B6B6-47B885F7051C}" destId="{A831A2A4-390C-4B1E-9A33-04038F177A7C}" srcOrd="4" destOrd="0" presId="urn:microsoft.com/office/officeart/2005/8/layout/list1"/>
    <dgm:cxn modelId="{BB491164-D802-4AAA-B665-09ADA9443E76}" type="presParOf" srcId="{A831A2A4-390C-4B1E-9A33-04038F177A7C}" destId="{A5F3A14A-B0DF-4DC9-A6BB-075BE6DEF752}" srcOrd="0" destOrd="0" presId="urn:microsoft.com/office/officeart/2005/8/layout/list1"/>
    <dgm:cxn modelId="{01DFA967-C0B0-4019-9935-FEC5E182BADA}" type="presParOf" srcId="{A831A2A4-390C-4B1E-9A33-04038F177A7C}" destId="{76852E0E-7E86-4F98-B121-321B5679FBF2}" srcOrd="1" destOrd="0" presId="urn:microsoft.com/office/officeart/2005/8/layout/list1"/>
    <dgm:cxn modelId="{6BFEAA47-AD85-4849-95EB-35B5FC5C2417}" type="presParOf" srcId="{561C35FA-55D5-4584-B6B6-47B885F7051C}" destId="{DFFCBBC9-1EC9-4032-8B31-5E36B80AA25C}" srcOrd="5" destOrd="0" presId="urn:microsoft.com/office/officeart/2005/8/layout/list1"/>
    <dgm:cxn modelId="{8BC20E9B-EFD2-4214-8DE2-2B4220FCD339}" type="presParOf" srcId="{561C35FA-55D5-4584-B6B6-47B885F7051C}" destId="{5EEE3E7A-A034-4E93-9998-F07F7F51D8C8}" srcOrd="6" destOrd="0" presId="urn:microsoft.com/office/officeart/2005/8/layout/list1"/>
    <dgm:cxn modelId="{C8A8B713-4179-412D-85EF-95941BD841F5}" type="presParOf" srcId="{561C35FA-55D5-4584-B6B6-47B885F7051C}" destId="{4FA2A4F7-A4FE-416F-947D-7EFE18D024B4}" srcOrd="7" destOrd="0" presId="urn:microsoft.com/office/officeart/2005/8/layout/list1"/>
    <dgm:cxn modelId="{8989FCDD-558A-454D-9880-5E7C262F544B}" type="presParOf" srcId="{561C35FA-55D5-4584-B6B6-47B885F7051C}" destId="{E6DA1473-A7E0-4553-85B8-654C72B0F6C4}" srcOrd="8" destOrd="0" presId="urn:microsoft.com/office/officeart/2005/8/layout/list1"/>
    <dgm:cxn modelId="{74B62A48-C09F-4413-B487-20C8D43848B5}" type="presParOf" srcId="{E6DA1473-A7E0-4553-85B8-654C72B0F6C4}" destId="{25FEEF13-D945-4F7F-AF7F-B43F4AED3E7E}" srcOrd="0" destOrd="0" presId="urn:microsoft.com/office/officeart/2005/8/layout/list1"/>
    <dgm:cxn modelId="{935DBF9A-D64A-4A28-97BC-285E086201CC}" type="presParOf" srcId="{E6DA1473-A7E0-4553-85B8-654C72B0F6C4}" destId="{10E8CD05-BE99-45FB-AEA7-2AB52B16DCD0}" srcOrd="1" destOrd="0" presId="urn:microsoft.com/office/officeart/2005/8/layout/list1"/>
    <dgm:cxn modelId="{F9870E2F-1EB8-4DFA-ADC2-D3C65E376F32}" type="presParOf" srcId="{561C35FA-55D5-4584-B6B6-47B885F7051C}" destId="{E5A4D6A9-10D2-44E2-B5FC-FAAB44F93B3D}" srcOrd="9" destOrd="0" presId="urn:microsoft.com/office/officeart/2005/8/layout/list1"/>
    <dgm:cxn modelId="{0D51FA10-5313-496E-8185-1DA91E345F5C}" type="presParOf" srcId="{561C35FA-55D5-4584-B6B6-47B885F7051C}" destId="{F3555F87-1E31-4258-B24E-0F6A17CEA7DB}"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11BBF5-FACA-43EA-8B11-00CE7049DC59}">
      <dsp:nvSpPr>
        <dsp:cNvPr id="0" name=""/>
        <dsp:cNvSpPr/>
      </dsp:nvSpPr>
      <dsp:spPr>
        <a:xfrm>
          <a:off x="5295899" y="2822074"/>
          <a:ext cx="4652320" cy="269142"/>
        </a:xfrm>
        <a:custGeom>
          <a:avLst/>
          <a:gdLst/>
          <a:ahLst/>
          <a:cxnLst/>
          <a:rect l="0" t="0" r="0" b="0"/>
          <a:pathLst>
            <a:path>
              <a:moveTo>
                <a:pt x="0" y="0"/>
              </a:moveTo>
              <a:lnTo>
                <a:pt x="0" y="134571"/>
              </a:lnTo>
              <a:lnTo>
                <a:pt x="4652320" y="134571"/>
              </a:lnTo>
              <a:lnTo>
                <a:pt x="4652320" y="26914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A62903-48D7-4568-A2D8-7BC19F0E5968}">
      <dsp:nvSpPr>
        <dsp:cNvPr id="0" name=""/>
        <dsp:cNvSpPr/>
      </dsp:nvSpPr>
      <dsp:spPr>
        <a:xfrm>
          <a:off x="5295899" y="2822074"/>
          <a:ext cx="3101547" cy="269142"/>
        </a:xfrm>
        <a:custGeom>
          <a:avLst/>
          <a:gdLst/>
          <a:ahLst/>
          <a:cxnLst/>
          <a:rect l="0" t="0" r="0" b="0"/>
          <a:pathLst>
            <a:path>
              <a:moveTo>
                <a:pt x="0" y="0"/>
              </a:moveTo>
              <a:lnTo>
                <a:pt x="0" y="134571"/>
              </a:lnTo>
              <a:lnTo>
                <a:pt x="3101547" y="134571"/>
              </a:lnTo>
              <a:lnTo>
                <a:pt x="3101547" y="26914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2B674DC-F80B-41CE-82B7-226DB7537760}">
      <dsp:nvSpPr>
        <dsp:cNvPr id="0" name=""/>
        <dsp:cNvSpPr/>
      </dsp:nvSpPr>
      <dsp:spPr>
        <a:xfrm>
          <a:off x="5295899" y="2822074"/>
          <a:ext cx="1550773" cy="269142"/>
        </a:xfrm>
        <a:custGeom>
          <a:avLst/>
          <a:gdLst/>
          <a:ahLst/>
          <a:cxnLst/>
          <a:rect l="0" t="0" r="0" b="0"/>
          <a:pathLst>
            <a:path>
              <a:moveTo>
                <a:pt x="0" y="0"/>
              </a:moveTo>
              <a:lnTo>
                <a:pt x="0" y="134571"/>
              </a:lnTo>
              <a:lnTo>
                <a:pt x="1550773" y="134571"/>
              </a:lnTo>
              <a:lnTo>
                <a:pt x="1550773" y="26914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85029C-64FD-4CC3-BC8D-7E78337464B1}">
      <dsp:nvSpPr>
        <dsp:cNvPr id="0" name=""/>
        <dsp:cNvSpPr/>
      </dsp:nvSpPr>
      <dsp:spPr>
        <a:xfrm>
          <a:off x="5250179" y="2822074"/>
          <a:ext cx="91440" cy="269142"/>
        </a:xfrm>
        <a:custGeom>
          <a:avLst/>
          <a:gdLst/>
          <a:ahLst/>
          <a:cxnLst/>
          <a:rect l="0" t="0" r="0" b="0"/>
          <a:pathLst>
            <a:path>
              <a:moveTo>
                <a:pt x="45720" y="0"/>
              </a:moveTo>
              <a:lnTo>
                <a:pt x="45720" y="26914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06C6DAA-5044-45E6-AAF8-F04939D0DE4E}">
      <dsp:nvSpPr>
        <dsp:cNvPr id="0" name=""/>
        <dsp:cNvSpPr/>
      </dsp:nvSpPr>
      <dsp:spPr>
        <a:xfrm>
          <a:off x="3745126" y="2822074"/>
          <a:ext cx="1550773" cy="269142"/>
        </a:xfrm>
        <a:custGeom>
          <a:avLst/>
          <a:gdLst/>
          <a:ahLst/>
          <a:cxnLst/>
          <a:rect l="0" t="0" r="0" b="0"/>
          <a:pathLst>
            <a:path>
              <a:moveTo>
                <a:pt x="1550773" y="0"/>
              </a:moveTo>
              <a:lnTo>
                <a:pt x="1550773" y="134571"/>
              </a:lnTo>
              <a:lnTo>
                <a:pt x="0" y="134571"/>
              </a:lnTo>
              <a:lnTo>
                <a:pt x="0" y="26914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0D4ABB4-0831-4858-9367-654D4E0E3854}">
      <dsp:nvSpPr>
        <dsp:cNvPr id="0" name=""/>
        <dsp:cNvSpPr/>
      </dsp:nvSpPr>
      <dsp:spPr>
        <a:xfrm>
          <a:off x="2194352" y="2822074"/>
          <a:ext cx="3101547" cy="269142"/>
        </a:xfrm>
        <a:custGeom>
          <a:avLst/>
          <a:gdLst/>
          <a:ahLst/>
          <a:cxnLst/>
          <a:rect l="0" t="0" r="0" b="0"/>
          <a:pathLst>
            <a:path>
              <a:moveTo>
                <a:pt x="3101547" y="0"/>
              </a:moveTo>
              <a:lnTo>
                <a:pt x="3101547" y="134571"/>
              </a:lnTo>
              <a:lnTo>
                <a:pt x="0" y="134571"/>
              </a:lnTo>
              <a:lnTo>
                <a:pt x="0" y="26914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003857-BFA1-4E59-94D2-601A4E02A47F}">
      <dsp:nvSpPr>
        <dsp:cNvPr id="0" name=""/>
        <dsp:cNvSpPr/>
      </dsp:nvSpPr>
      <dsp:spPr>
        <a:xfrm>
          <a:off x="643579" y="2822074"/>
          <a:ext cx="4652320" cy="269142"/>
        </a:xfrm>
        <a:custGeom>
          <a:avLst/>
          <a:gdLst/>
          <a:ahLst/>
          <a:cxnLst/>
          <a:rect l="0" t="0" r="0" b="0"/>
          <a:pathLst>
            <a:path>
              <a:moveTo>
                <a:pt x="4652320" y="0"/>
              </a:moveTo>
              <a:lnTo>
                <a:pt x="4652320" y="134571"/>
              </a:lnTo>
              <a:lnTo>
                <a:pt x="0" y="134571"/>
              </a:lnTo>
              <a:lnTo>
                <a:pt x="0" y="26914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D120AC8-3352-4280-B5DE-D2C3BE13A7AB}">
      <dsp:nvSpPr>
        <dsp:cNvPr id="0" name=""/>
        <dsp:cNvSpPr/>
      </dsp:nvSpPr>
      <dsp:spPr>
        <a:xfrm>
          <a:off x="2697912" y="905055"/>
          <a:ext cx="5195975" cy="1917018"/>
        </a:xfrm>
        <a:prstGeom prst="rect">
          <a:avLst/>
        </a:prstGeom>
        <a:blipFill rotWithShape="0">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2697912" y="905055"/>
        <a:ext cx="5195975" cy="1917018"/>
      </dsp:txXfrm>
    </dsp:sp>
    <dsp:sp modelId="{5051DEB9-25D0-4FA9-91CB-527D26AE658A}">
      <dsp:nvSpPr>
        <dsp:cNvPr id="0" name=""/>
        <dsp:cNvSpPr/>
      </dsp:nvSpPr>
      <dsp:spPr>
        <a:xfrm>
          <a:off x="2763" y="3091216"/>
          <a:ext cx="1281631" cy="64081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Book Antiqua" panose="02040602050305030304" pitchFamily="18" charset="0"/>
            </a:rPr>
            <a:t>Benefits</a:t>
          </a:r>
        </a:p>
      </dsp:txBody>
      <dsp:txXfrm>
        <a:off x="2763" y="3091216"/>
        <a:ext cx="1281631" cy="640815"/>
      </dsp:txXfrm>
    </dsp:sp>
    <dsp:sp modelId="{3C29FE90-3AFC-44A4-892C-65083BCA4DB2}">
      <dsp:nvSpPr>
        <dsp:cNvPr id="0" name=""/>
        <dsp:cNvSpPr/>
      </dsp:nvSpPr>
      <dsp:spPr>
        <a:xfrm>
          <a:off x="1553537" y="3091216"/>
          <a:ext cx="1281631" cy="64081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Book Antiqua" panose="02040602050305030304" pitchFamily="18" charset="0"/>
            </a:rPr>
            <a:t>Veteran and Family Support </a:t>
          </a:r>
        </a:p>
      </dsp:txBody>
      <dsp:txXfrm>
        <a:off x="1553537" y="3091216"/>
        <a:ext cx="1281631" cy="640815"/>
      </dsp:txXfrm>
    </dsp:sp>
    <dsp:sp modelId="{A20211E5-D052-42DB-9D7D-19C82CD8BD9C}">
      <dsp:nvSpPr>
        <dsp:cNvPr id="0" name=""/>
        <dsp:cNvSpPr/>
      </dsp:nvSpPr>
      <dsp:spPr>
        <a:xfrm>
          <a:off x="3104310" y="3091216"/>
          <a:ext cx="1281631" cy="64081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Book Antiqua" panose="02040602050305030304" pitchFamily="18" charset="0"/>
            </a:rPr>
            <a:t>Cemeteries</a:t>
          </a:r>
        </a:p>
      </dsp:txBody>
      <dsp:txXfrm>
        <a:off x="3104310" y="3091216"/>
        <a:ext cx="1281631" cy="640815"/>
      </dsp:txXfrm>
    </dsp:sp>
    <dsp:sp modelId="{EBFA563D-9DF3-432C-B4DF-4072C38FA13B}">
      <dsp:nvSpPr>
        <dsp:cNvPr id="0" name=""/>
        <dsp:cNvSpPr/>
      </dsp:nvSpPr>
      <dsp:spPr>
        <a:xfrm>
          <a:off x="4655084" y="3091216"/>
          <a:ext cx="1281631" cy="64081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Book Antiqua" panose="02040602050305030304" pitchFamily="18" charset="0"/>
            </a:rPr>
            <a:t>Care Centers </a:t>
          </a:r>
        </a:p>
      </dsp:txBody>
      <dsp:txXfrm>
        <a:off x="4655084" y="3091216"/>
        <a:ext cx="1281631" cy="640815"/>
      </dsp:txXfrm>
    </dsp:sp>
    <dsp:sp modelId="{BB9ADE63-ABB4-4C60-B2D5-F2E4474034FB}">
      <dsp:nvSpPr>
        <dsp:cNvPr id="0" name=""/>
        <dsp:cNvSpPr/>
      </dsp:nvSpPr>
      <dsp:spPr>
        <a:xfrm>
          <a:off x="6205858" y="3091216"/>
          <a:ext cx="1281631" cy="64081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Book Antiqua" panose="02040602050305030304" pitchFamily="18" charset="0"/>
            </a:rPr>
            <a:t>Education</a:t>
          </a:r>
        </a:p>
      </dsp:txBody>
      <dsp:txXfrm>
        <a:off x="6205858" y="3091216"/>
        <a:ext cx="1281631" cy="640815"/>
      </dsp:txXfrm>
    </dsp:sp>
    <dsp:sp modelId="{5E505E7D-BB2B-4418-9F1D-237D6DEDA789}">
      <dsp:nvSpPr>
        <dsp:cNvPr id="0" name=""/>
        <dsp:cNvSpPr/>
      </dsp:nvSpPr>
      <dsp:spPr>
        <a:xfrm>
          <a:off x="7756631" y="3091216"/>
          <a:ext cx="1281631" cy="64081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Book Antiqua" panose="02040602050305030304" pitchFamily="18" charset="0"/>
            </a:rPr>
            <a:t>Employment &amp; Transition</a:t>
          </a:r>
        </a:p>
      </dsp:txBody>
      <dsp:txXfrm>
        <a:off x="7756631" y="3091216"/>
        <a:ext cx="1281631" cy="640815"/>
      </dsp:txXfrm>
    </dsp:sp>
    <dsp:sp modelId="{8521691B-4F99-40F5-83BD-7CAD94FF8350}">
      <dsp:nvSpPr>
        <dsp:cNvPr id="0" name=""/>
        <dsp:cNvSpPr/>
      </dsp:nvSpPr>
      <dsp:spPr>
        <a:xfrm>
          <a:off x="9307405" y="3091216"/>
          <a:ext cx="1281631" cy="64081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Book Antiqua" panose="02040602050305030304" pitchFamily="18" charset="0"/>
            </a:rPr>
            <a:t>Virginia War Memorial </a:t>
          </a:r>
        </a:p>
      </dsp:txBody>
      <dsp:txXfrm>
        <a:off x="9307405" y="3091216"/>
        <a:ext cx="1281631" cy="6408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8908E4-AA69-4244-9E5C-CD8709D8F1B3}">
      <dsp:nvSpPr>
        <dsp:cNvPr id="0" name=""/>
        <dsp:cNvSpPr/>
      </dsp:nvSpPr>
      <dsp:spPr>
        <a:xfrm>
          <a:off x="3868675" y="595"/>
          <a:ext cx="1406425" cy="937617"/>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VA Benefits</a:t>
          </a:r>
        </a:p>
      </dsp:txBody>
      <dsp:txXfrm>
        <a:off x="3896137" y="28057"/>
        <a:ext cx="1351501" cy="882693"/>
      </dsp:txXfrm>
    </dsp:sp>
    <dsp:sp modelId="{53C85822-796B-4D03-9248-4AF14E10D557}">
      <dsp:nvSpPr>
        <dsp:cNvPr id="0" name=""/>
        <dsp:cNvSpPr/>
      </dsp:nvSpPr>
      <dsp:spPr>
        <a:xfrm>
          <a:off x="3200623" y="938212"/>
          <a:ext cx="1371265" cy="375046"/>
        </a:xfrm>
        <a:custGeom>
          <a:avLst/>
          <a:gdLst/>
          <a:ahLst/>
          <a:cxnLst/>
          <a:rect l="0" t="0" r="0" b="0"/>
          <a:pathLst>
            <a:path>
              <a:moveTo>
                <a:pt x="1371265" y="0"/>
              </a:moveTo>
              <a:lnTo>
                <a:pt x="1371265" y="187523"/>
              </a:lnTo>
              <a:lnTo>
                <a:pt x="0" y="187523"/>
              </a:lnTo>
              <a:lnTo>
                <a:pt x="0" y="37504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1D268B3-AE1C-4A94-AE1E-858D495240B5}">
      <dsp:nvSpPr>
        <dsp:cNvPr id="0" name=""/>
        <dsp:cNvSpPr/>
      </dsp:nvSpPr>
      <dsp:spPr>
        <a:xfrm>
          <a:off x="2497410" y="1313259"/>
          <a:ext cx="1406425" cy="937617"/>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Disability</a:t>
          </a:r>
        </a:p>
      </dsp:txBody>
      <dsp:txXfrm>
        <a:off x="2524872" y="1340721"/>
        <a:ext cx="1351501" cy="882693"/>
      </dsp:txXfrm>
    </dsp:sp>
    <dsp:sp modelId="{B9358ED2-BCF9-48BA-864A-BD38B1F7AE95}">
      <dsp:nvSpPr>
        <dsp:cNvPr id="0" name=""/>
        <dsp:cNvSpPr/>
      </dsp:nvSpPr>
      <dsp:spPr>
        <a:xfrm>
          <a:off x="2286446" y="2250876"/>
          <a:ext cx="914176" cy="375046"/>
        </a:xfrm>
        <a:custGeom>
          <a:avLst/>
          <a:gdLst/>
          <a:ahLst/>
          <a:cxnLst/>
          <a:rect l="0" t="0" r="0" b="0"/>
          <a:pathLst>
            <a:path>
              <a:moveTo>
                <a:pt x="914176" y="0"/>
              </a:moveTo>
              <a:lnTo>
                <a:pt x="914176" y="187523"/>
              </a:lnTo>
              <a:lnTo>
                <a:pt x="0" y="187523"/>
              </a:lnTo>
              <a:lnTo>
                <a:pt x="0" y="375046"/>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A9285B2-C727-4A0D-BCB4-64E480E44A4B}">
      <dsp:nvSpPr>
        <dsp:cNvPr id="0" name=""/>
        <dsp:cNvSpPr/>
      </dsp:nvSpPr>
      <dsp:spPr>
        <a:xfrm>
          <a:off x="1583233" y="2625923"/>
          <a:ext cx="1406425" cy="937617"/>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Service Connection</a:t>
          </a:r>
        </a:p>
      </dsp:txBody>
      <dsp:txXfrm>
        <a:off x="1610695" y="2653385"/>
        <a:ext cx="1351501" cy="882693"/>
      </dsp:txXfrm>
    </dsp:sp>
    <dsp:sp modelId="{B0E13749-A3A7-4060-A448-5A42DC3427E2}">
      <dsp:nvSpPr>
        <dsp:cNvPr id="0" name=""/>
        <dsp:cNvSpPr/>
      </dsp:nvSpPr>
      <dsp:spPr>
        <a:xfrm>
          <a:off x="3200623" y="2250876"/>
          <a:ext cx="914176" cy="375046"/>
        </a:xfrm>
        <a:custGeom>
          <a:avLst/>
          <a:gdLst/>
          <a:ahLst/>
          <a:cxnLst/>
          <a:rect l="0" t="0" r="0" b="0"/>
          <a:pathLst>
            <a:path>
              <a:moveTo>
                <a:pt x="0" y="0"/>
              </a:moveTo>
              <a:lnTo>
                <a:pt x="0" y="187523"/>
              </a:lnTo>
              <a:lnTo>
                <a:pt x="914176" y="187523"/>
              </a:lnTo>
              <a:lnTo>
                <a:pt x="914176" y="375046"/>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A795177-3BEF-491E-B049-772AAD5E2988}">
      <dsp:nvSpPr>
        <dsp:cNvPr id="0" name=""/>
        <dsp:cNvSpPr/>
      </dsp:nvSpPr>
      <dsp:spPr>
        <a:xfrm>
          <a:off x="3411587" y="2625923"/>
          <a:ext cx="1406425" cy="937617"/>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Increase Rating</a:t>
          </a:r>
        </a:p>
      </dsp:txBody>
      <dsp:txXfrm>
        <a:off x="3439049" y="2653385"/>
        <a:ext cx="1351501" cy="882693"/>
      </dsp:txXfrm>
    </dsp:sp>
    <dsp:sp modelId="{ABF2672A-1C50-4EA1-9ED0-21BC01907B5D}">
      <dsp:nvSpPr>
        <dsp:cNvPr id="0" name=""/>
        <dsp:cNvSpPr/>
      </dsp:nvSpPr>
      <dsp:spPr>
        <a:xfrm>
          <a:off x="4069080" y="3563540"/>
          <a:ext cx="91440" cy="375046"/>
        </a:xfrm>
        <a:custGeom>
          <a:avLst/>
          <a:gdLst/>
          <a:ahLst/>
          <a:cxnLst/>
          <a:rect l="0" t="0" r="0" b="0"/>
          <a:pathLst>
            <a:path>
              <a:moveTo>
                <a:pt x="45720" y="0"/>
              </a:moveTo>
              <a:lnTo>
                <a:pt x="45720" y="375046"/>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2F80860-3F21-4CE1-B54F-A41AE576C194}">
      <dsp:nvSpPr>
        <dsp:cNvPr id="0" name=""/>
        <dsp:cNvSpPr/>
      </dsp:nvSpPr>
      <dsp:spPr>
        <a:xfrm>
          <a:off x="3411587" y="3938587"/>
          <a:ext cx="1406425" cy="937617"/>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Aid &amp; Attendance </a:t>
          </a:r>
        </a:p>
      </dsp:txBody>
      <dsp:txXfrm>
        <a:off x="3439049" y="3966049"/>
        <a:ext cx="1351501" cy="882693"/>
      </dsp:txXfrm>
    </dsp:sp>
    <dsp:sp modelId="{D024D0B4-0BBF-4D52-BE30-F7413F300CB0}">
      <dsp:nvSpPr>
        <dsp:cNvPr id="0" name=""/>
        <dsp:cNvSpPr/>
      </dsp:nvSpPr>
      <dsp:spPr>
        <a:xfrm>
          <a:off x="4571888" y="938212"/>
          <a:ext cx="1371265" cy="375046"/>
        </a:xfrm>
        <a:custGeom>
          <a:avLst/>
          <a:gdLst/>
          <a:ahLst/>
          <a:cxnLst/>
          <a:rect l="0" t="0" r="0" b="0"/>
          <a:pathLst>
            <a:path>
              <a:moveTo>
                <a:pt x="0" y="0"/>
              </a:moveTo>
              <a:lnTo>
                <a:pt x="0" y="187523"/>
              </a:lnTo>
              <a:lnTo>
                <a:pt x="1371265" y="187523"/>
              </a:lnTo>
              <a:lnTo>
                <a:pt x="1371265" y="37504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701D02-0159-4005-957A-A33A24F7FBFE}">
      <dsp:nvSpPr>
        <dsp:cNvPr id="0" name=""/>
        <dsp:cNvSpPr/>
      </dsp:nvSpPr>
      <dsp:spPr>
        <a:xfrm>
          <a:off x="5239940" y="1313259"/>
          <a:ext cx="1406425" cy="937617"/>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Pension</a:t>
          </a:r>
        </a:p>
      </dsp:txBody>
      <dsp:txXfrm>
        <a:off x="5267402" y="1340721"/>
        <a:ext cx="1351501" cy="882693"/>
      </dsp:txXfrm>
    </dsp:sp>
    <dsp:sp modelId="{9334464C-301A-4855-8EA0-4E4C859BC223}">
      <dsp:nvSpPr>
        <dsp:cNvPr id="0" name=""/>
        <dsp:cNvSpPr/>
      </dsp:nvSpPr>
      <dsp:spPr>
        <a:xfrm>
          <a:off x="5897433" y="2250876"/>
          <a:ext cx="91440" cy="375046"/>
        </a:xfrm>
        <a:custGeom>
          <a:avLst/>
          <a:gdLst/>
          <a:ahLst/>
          <a:cxnLst/>
          <a:rect l="0" t="0" r="0" b="0"/>
          <a:pathLst>
            <a:path>
              <a:moveTo>
                <a:pt x="45720" y="0"/>
              </a:moveTo>
              <a:lnTo>
                <a:pt x="45720" y="375046"/>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5BE696-D3E6-435A-A95F-782937FF7EB4}">
      <dsp:nvSpPr>
        <dsp:cNvPr id="0" name=""/>
        <dsp:cNvSpPr/>
      </dsp:nvSpPr>
      <dsp:spPr>
        <a:xfrm>
          <a:off x="5239940" y="2625923"/>
          <a:ext cx="1406425" cy="937617"/>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Aid &amp; Attendance</a:t>
          </a:r>
        </a:p>
      </dsp:txBody>
      <dsp:txXfrm>
        <a:off x="5267402" y="2653385"/>
        <a:ext cx="1351501" cy="8826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8908E4-AA69-4244-9E5C-CD8709D8F1B3}">
      <dsp:nvSpPr>
        <dsp:cNvPr id="0" name=""/>
        <dsp:cNvSpPr/>
      </dsp:nvSpPr>
      <dsp:spPr>
        <a:xfrm>
          <a:off x="3868675" y="595"/>
          <a:ext cx="1406425" cy="937617"/>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VA Benefits</a:t>
          </a:r>
        </a:p>
      </dsp:txBody>
      <dsp:txXfrm>
        <a:off x="3896137" y="28057"/>
        <a:ext cx="1351501" cy="882693"/>
      </dsp:txXfrm>
    </dsp:sp>
    <dsp:sp modelId="{53C85822-796B-4D03-9248-4AF14E10D557}">
      <dsp:nvSpPr>
        <dsp:cNvPr id="0" name=""/>
        <dsp:cNvSpPr/>
      </dsp:nvSpPr>
      <dsp:spPr>
        <a:xfrm>
          <a:off x="3200623" y="938212"/>
          <a:ext cx="1371265" cy="375046"/>
        </a:xfrm>
        <a:custGeom>
          <a:avLst/>
          <a:gdLst/>
          <a:ahLst/>
          <a:cxnLst/>
          <a:rect l="0" t="0" r="0" b="0"/>
          <a:pathLst>
            <a:path>
              <a:moveTo>
                <a:pt x="1371265" y="0"/>
              </a:moveTo>
              <a:lnTo>
                <a:pt x="1371265" y="187523"/>
              </a:lnTo>
              <a:lnTo>
                <a:pt x="0" y="187523"/>
              </a:lnTo>
              <a:lnTo>
                <a:pt x="0" y="37504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1D268B3-AE1C-4A94-AE1E-858D495240B5}">
      <dsp:nvSpPr>
        <dsp:cNvPr id="0" name=""/>
        <dsp:cNvSpPr/>
      </dsp:nvSpPr>
      <dsp:spPr>
        <a:xfrm>
          <a:off x="2497410" y="1313259"/>
          <a:ext cx="1406425" cy="937617"/>
        </a:xfrm>
        <a:prstGeom prst="roundRect">
          <a:avLst>
            <a:gd name="adj" fmla="val 10000"/>
          </a:avLst>
        </a:prstGeom>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3"/>
        </a:lnRef>
        <a:fillRef idx="3">
          <a:schemeClr val="accent3"/>
        </a:fillRef>
        <a:effectRef idx="3">
          <a:schemeClr val="accent3"/>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Disability</a:t>
          </a:r>
        </a:p>
      </dsp:txBody>
      <dsp:txXfrm>
        <a:off x="2524872" y="1340721"/>
        <a:ext cx="1351501" cy="882693"/>
      </dsp:txXfrm>
    </dsp:sp>
    <dsp:sp modelId="{B9358ED2-BCF9-48BA-864A-BD38B1F7AE95}">
      <dsp:nvSpPr>
        <dsp:cNvPr id="0" name=""/>
        <dsp:cNvSpPr/>
      </dsp:nvSpPr>
      <dsp:spPr>
        <a:xfrm>
          <a:off x="2286446" y="2250876"/>
          <a:ext cx="914176" cy="375046"/>
        </a:xfrm>
        <a:custGeom>
          <a:avLst/>
          <a:gdLst/>
          <a:ahLst/>
          <a:cxnLst/>
          <a:rect l="0" t="0" r="0" b="0"/>
          <a:pathLst>
            <a:path>
              <a:moveTo>
                <a:pt x="914176" y="0"/>
              </a:moveTo>
              <a:lnTo>
                <a:pt x="914176" y="187523"/>
              </a:lnTo>
              <a:lnTo>
                <a:pt x="0" y="187523"/>
              </a:lnTo>
              <a:lnTo>
                <a:pt x="0" y="375046"/>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A9285B2-C727-4A0D-BCB4-64E480E44A4B}">
      <dsp:nvSpPr>
        <dsp:cNvPr id="0" name=""/>
        <dsp:cNvSpPr/>
      </dsp:nvSpPr>
      <dsp:spPr>
        <a:xfrm>
          <a:off x="1583233" y="2625923"/>
          <a:ext cx="1406425" cy="937617"/>
        </a:xfrm>
        <a:prstGeom prst="roundRect">
          <a:avLst>
            <a:gd name="adj" fmla="val 10000"/>
          </a:avLst>
        </a:prstGeom>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3"/>
        </a:lnRef>
        <a:fillRef idx="3">
          <a:schemeClr val="accent3"/>
        </a:fillRef>
        <a:effectRef idx="3">
          <a:schemeClr val="accent3"/>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Service Connection</a:t>
          </a:r>
        </a:p>
      </dsp:txBody>
      <dsp:txXfrm>
        <a:off x="1610695" y="2653385"/>
        <a:ext cx="1351501" cy="882693"/>
      </dsp:txXfrm>
    </dsp:sp>
    <dsp:sp modelId="{B0E13749-A3A7-4060-A448-5A42DC3427E2}">
      <dsp:nvSpPr>
        <dsp:cNvPr id="0" name=""/>
        <dsp:cNvSpPr/>
      </dsp:nvSpPr>
      <dsp:spPr>
        <a:xfrm>
          <a:off x="3200623" y="2250876"/>
          <a:ext cx="914176" cy="375046"/>
        </a:xfrm>
        <a:custGeom>
          <a:avLst/>
          <a:gdLst/>
          <a:ahLst/>
          <a:cxnLst/>
          <a:rect l="0" t="0" r="0" b="0"/>
          <a:pathLst>
            <a:path>
              <a:moveTo>
                <a:pt x="0" y="0"/>
              </a:moveTo>
              <a:lnTo>
                <a:pt x="0" y="187523"/>
              </a:lnTo>
              <a:lnTo>
                <a:pt x="914176" y="187523"/>
              </a:lnTo>
              <a:lnTo>
                <a:pt x="914176" y="375046"/>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A795177-3BEF-491E-B049-772AAD5E2988}">
      <dsp:nvSpPr>
        <dsp:cNvPr id="0" name=""/>
        <dsp:cNvSpPr/>
      </dsp:nvSpPr>
      <dsp:spPr>
        <a:xfrm>
          <a:off x="3411587" y="2625923"/>
          <a:ext cx="1406425" cy="937617"/>
        </a:xfrm>
        <a:prstGeom prst="roundRect">
          <a:avLst>
            <a:gd name="adj" fmla="val 10000"/>
          </a:avLst>
        </a:prstGeom>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3"/>
        </a:lnRef>
        <a:fillRef idx="3">
          <a:schemeClr val="accent3"/>
        </a:fillRef>
        <a:effectRef idx="3">
          <a:schemeClr val="accent3"/>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Increase Rating</a:t>
          </a:r>
        </a:p>
      </dsp:txBody>
      <dsp:txXfrm>
        <a:off x="3439049" y="2653385"/>
        <a:ext cx="1351501" cy="882693"/>
      </dsp:txXfrm>
    </dsp:sp>
    <dsp:sp modelId="{ABF2672A-1C50-4EA1-9ED0-21BC01907B5D}">
      <dsp:nvSpPr>
        <dsp:cNvPr id="0" name=""/>
        <dsp:cNvSpPr/>
      </dsp:nvSpPr>
      <dsp:spPr>
        <a:xfrm>
          <a:off x="4069080" y="3563540"/>
          <a:ext cx="91440" cy="375046"/>
        </a:xfrm>
        <a:custGeom>
          <a:avLst/>
          <a:gdLst/>
          <a:ahLst/>
          <a:cxnLst/>
          <a:rect l="0" t="0" r="0" b="0"/>
          <a:pathLst>
            <a:path>
              <a:moveTo>
                <a:pt x="45720" y="0"/>
              </a:moveTo>
              <a:lnTo>
                <a:pt x="45720" y="375046"/>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2F80860-3F21-4CE1-B54F-A41AE576C194}">
      <dsp:nvSpPr>
        <dsp:cNvPr id="0" name=""/>
        <dsp:cNvSpPr/>
      </dsp:nvSpPr>
      <dsp:spPr>
        <a:xfrm>
          <a:off x="3411587" y="3938587"/>
          <a:ext cx="1406425" cy="937617"/>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Aid &amp; Attendance </a:t>
          </a:r>
        </a:p>
      </dsp:txBody>
      <dsp:txXfrm>
        <a:off x="3439049" y="3966049"/>
        <a:ext cx="1351501" cy="882693"/>
      </dsp:txXfrm>
    </dsp:sp>
    <dsp:sp modelId="{D024D0B4-0BBF-4D52-BE30-F7413F300CB0}">
      <dsp:nvSpPr>
        <dsp:cNvPr id="0" name=""/>
        <dsp:cNvSpPr/>
      </dsp:nvSpPr>
      <dsp:spPr>
        <a:xfrm>
          <a:off x="4571888" y="938212"/>
          <a:ext cx="1371265" cy="375046"/>
        </a:xfrm>
        <a:custGeom>
          <a:avLst/>
          <a:gdLst/>
          <a:ahLst/>
          <a:cxnLst/>
          <a:rect l="0" t="0" r="0" b="0"/>
          <a:pathLst>
            <a:path>
              <a:moveTo>
                <a:pt x="0" y="0"/>
              </a:moveTo>
              <a:lnTo>
                <a:pt x="0" y="187523"/>
              </a:lnTo>
              <a:lnTo>
                <a:pt x="1371265" y="187523"/>
              </a:lnTo>
              <a:lnTo>
                <a:pt x="1371265" y="37504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701D02-0159-4005-957A-A33A24F7FBFE}">
      <dsp:nvSpPr>
        <dsp:cNvPr id="0" name=""/>
        <dsp:cNvSpPr/>
      </dsp:nvSpPr>
      <dsp:spPr>
        <a:xfrm>
          <a:off x="5239940" y="1313259"/>
          <a:ext cx="1406425" cy="937617"/>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Pension</a:t>
          </a:r>
        </a:p>
      </dsp:txBody>
      <dsp:txXfrm>
        <a:off x="5267402" y="1340721"/>
        <a:ext cx="1351501" cy="882693"/>
      </dsp:txXfrm>
    </dsp:sp>
    <dsp:sp modelId="{9334464C-301A-4855-8EA0-4E4C859BC223}">
      <dsp:nvSpPr>
        <dsp:cNvPr id="0" name=""/>
        <dsp:cNvSpPr/>
      </dsp:nvSpPr>
      <dsp:spPr>
        <a:xfrm>
          <a:off x="5897433" y="2250876"/>
          <a:ext cx="91440" cy="375046"/>
        </a:xfrm>
        <a:custGeom>
          <a:avLst/>
          <a:gdLst/>
          <a:ahLst/>
          <a:cxnLst/>
          <a:rect l="0" t="0" r="0" b="0"/>
          <a:pathLst>
            <a:path>
              <a:moveTo>
                <a:pt x="45720" y="0"/>
              </a:moveTo>
              <a:lnTo>
                <a:pt x="45720" y="375046"/>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5BE696-D3E6-435A-A95F-782937FF7EB4}">
      <dsp:nvSpPr>
        <dsp:cNvPr id="0" name=""/>
        <dsp:cNvSpPr/>
      </dsp:nvSpPr>
      <dsp:spPr>
        <a:xfrm>
          <a:off x="5239940" y="2625923"/>
          <a:ext cx="1406425" cy="937617"/>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Aid &amp; Attendance</a:t>
          </a:r>
        </a:p>
      </dsp:txBody>
      <dsp:txXfrm>
        <a:off x="5267402" y="2653385"/>
        <a:ext cx="1351501" cy="8826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2EA944-453F-4DF7-9451-DF23E2605203}">
      <dsp:nvSpPr>
        <dsp:cNvPr id="0" name=""/>
        <dsp:cNvSpPr/>
      </dsp:nvSpPr>
      <dsp:spPr>
        <a:xfrm>
          <a:off x="0" y="1236300"/>
          <a:ext cx="6781800"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123D3D-085F-4249-98F1-328C98B3578D}">
      <dsp:nvSpPr>
        <dsp:cNvPr id="0" name=""/>
        <dsp:cNvSpPr/>
      </dsp:nvSpPr>
      <dsp:spPr>
        <a:xfrm>
          <a:off x="339090" y="941100"/>
          <a:ext cx="4747260"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435" tIns="0" rIns="179435" bIns="0" numCol="1" spcCol="1270" anchor="ctr" anchorCtr="0">
          <a:noAutofit/>
        </a:bodyPr>
        <a:lstStyle/>
        <a:p>
          <a:pPr marL="0" lvl="0" indent="0" algn="l" defTabSz="889000">
            <a:lnSpc>
              <a:spcPct val="90000"/>
            </a:lnSpc>
            <a:spcBef>
              <a:spcPct val="0"/>
            </a:spcBef>
            <a:spcAft>
              <a:spcPct val="35000"/>
            </a:spcAft>
            <a:buNone/>
          </a:pPr>
          <a:r>
            <a:rPr lang="en-US" sz="2000" kern="1200" dirty="0"/>
            <a:t>In Service Event, Injury, or Exposure</a:t>
          </a:r>
        </a:p>
      </dsp:txBody>
      <dsp:txXfrm>
        <a:off x="367911" y="969921"/>
        <a:ext cx="4689618" cy="532758"/>
      </dsp:txXfrm>
    </dsp:sp>
    <dsp:sp modelId="{5EEE3E7A-A034-4E93-9998-F07F7F51D8C8}">
      <dsp:nvSpPr>
        <dsp:cNvPr id="0" name=""/>
        <dsp:cNvSpPr/>
      </dsp:nvSpPr>
      <dsp:spPr>
        <a:xfrm>
          <a:off x="0" y="2143500"/>
          <a:ext cx="6781800"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852E0E-7E86-4F98-B121-321B5679FBF2}">
      <dsp:nvSpPr>
        <dsp:cNvPr id="0" name=""/>
        <dsp:cNvSpPr/>
      </dsp:nvSpPr>
      <dsp:spPr>
        <a:xfrm>
          <a:off x="339090" y="1848300"/>
          <a:ext cx="4747260"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435" tIns="0" rIns="179435" bIns="0" numCol="1" spcCol="1270" anchor="ctr" anchorCtr="0">
          <a:noAutofit/>
        </a:bodyPr>
        <a:lstStyle/>
        <a:p>
          <a:pPr marL="0" lvl="0" indent="0" algn="l" defTabSz="889000">
            <a:lnSpc>
              <a:spcPct val="90000"/>
            </a:lnSpc>
            <a:spcBef>
              <a:spcPct val="0"/>
            </a:spcBef>
            <a:spcAft>
              <a:spcPct val="35000"/>
            </a:spcAft>
            <a:buNone/>
          </a:pPr>
          <a:r>
            <a:rPr lang="en-US" sz="2000" kern="1200" dirty="0"/>
            <a:t>Current Diagnosed Disability</a:t>
          </a:r>
        </a:p>
      </dsp:txBody>
      <dsp:txXfrm>
        <a:off x="367911" y="1877121"/>
        <a:ext cx="4689618" cy="532758"/>
      </dsp:txXfrm>
    </dsp:sp>
    <dsp:sp modelId="{F3555F87-1E31-4258-B24E-0F6A17CEA7DB}">
      <dsp:nvSpPr>
        <dsp:cNvPr id="0" name=""/>
        <dsp:cNvSpPr/>
      </dsp:nvSpPr>
      <dsp:spPr>
        <a:xfrm>
          <a:off x="0" y="3050700"/>
          <a:ext cx="6781800"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E8CD05-BE99-45FB-AEA7-2AB52B16DCD0}">
      <dsp:nvSpPr>
        <dsp:cNvPr id="0" name=""/>
        <dsp:cNvSpPr/>
      </dsp:nvSpPr>
      <dsp:spPr>
        <a:xfrm>
          <a:off x="339090" y="2755500"/>
          <a:ext cx="4747260"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435" tIns="0" rIns="179435" bIns="0" numCol="1" spcCol="1270" anchor="ctr" anchorCtr="0">
          <a:noAutofit/>
        </a:bodyPr>
        <a:lstStyle/>
        <a:p>
          <a:pPr marL="0" lvl="0" indent="0" algn="l" defTabSz="889000">
            <a:lnSpc>
              <a:spcPct val="90000"/>
            </a:lnSpc>
            <a:spcBef>
              <a:spcPct val="0"/>
            </a:spcBef>
            <a:spcAft>
              <a:spcPct val="35000"/>
            </a:spcAft>
            <a:buNone/>
          </a:pPr>
          <a:r>
            <a:rPr lang="en-US" sz="2000" kern="1200" dirty="0"/>
            <a:t>Nexus Theory Between 1 &amp; 2</a:t>
          </a:r>
        </a:p>
      </dsp:txBody>
      <dsp:txXfrm>
        <a:off x="367911" y="2784321"/>
        <a:ext cx="4689618" cy="53275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09366E0A-3C46-4EFB-A14B-439D18201CD0}" type="datetimeFigureOut">
              <a:rPr lang="en-US" smtClean="0"/>
              <a:pPr/>
              <a:t>10/3/2025</a:t>
            </a:fld>
            <a:endParaRPr lang="en-US"/>
          </a:p>
        </p:txBody>
      </p:sp>
      <p:sp>
        <p:nvSpPr>
          <p:cNvPr id="4" name="Slide Image Placeholder 3"/>
          <p:cNvSpPr>
            <a:spLocks noGrp="1" noRot="1" noChangeAspect="1"/>
          </p:cNvSpPr>
          <p:nvPr>
            <p:ph type="sldImg" idx="2"/>
          </p:nvPr>
        </p:nvSpPr>
        <p:spPr>
          <a:xfrm>
            <a:off x="427038" y="692150"/>
            <a:ext cx="6156325" cy="3463925"/>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BEB759B7-43AB-41D6-A093-252C7792063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
          <p:cNvSpPr>
            <a:spLocks noGrp="1" noRot="1" noChangeAspect="1" noChangeArrowheads="1" noTextEdit="1"/>
          </p:cNvSpPr>
          <p:nvPr>
            <p:ph type="sldImg"/>
          </p:nvPr>
        </p:nvSpPr>
        <p:spPr>
          <a:xfrm>
            <a:off x="427038" y="701675"/>
            <a:ext cx="6156325" cy="3463925"/>
          </a:xfrm>
          <a:solidFill>
            <a:srgbClr val="FFFFFF"/>
          </a:solidFill>
          <a:ln>
            <a:solidFill>
              <a:srgbClr val="000000"/>
            </a:solidFill>
            <a:miter lim="800000"/>
          </a:ln>
        </p:spPr>
      </p:sp>
      <p:sp>
        <p:nvSpPr>
          <p:cNvPr id="34819" name="Rectangle 2"/>
          <p:cNvSpPr>
            <a:spLocks noGrp="1" noChangeArrowheads="1"/>
          </p:cNvSpPr>
          <p:nvPr>
            <p:ph type="body" idx="1"/>
          </p:nvPr>
        </p:nvSpPr>
        <p:spPr>
          <a:xfrm>
            <a:off x="701040" y="4387136"/>
            <a:ext cx="5608320" cy="4156234"/>
          </a:xfrm>
          <a:noFill/>
        </p:spPr>
        <p:txBody>
          <a:bodyPr wrap="none" anchor="ctr"/>
          <a:lstStyle/>
          <a:p>
            <a:endParaRPr lang="en-US" dirty="0">
              <a:latin typeface="Times New Roman" pitchFamily="16" charset="0"/>
            </a:endParaRPr>
          </a:p>
        </p:txBody>
      </p:sp>
    </p:spTree>
    <p:extLst>
      <p:ext uri="{BB962C8B-B14F-4D97-AF65-F5344CB8AC3E}">
        <p14:creationId xmlns:p14="http://schemas.microsoft.com/office/powerpoint/2010/main" val="722992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3BDFD79-429E-4CEE-99F8-FEE32CA5253D}" type="slidenum">
              <a:rPr lang="en-US" smtClean="0"/>
              <a:pPr/>
              <a:t>8</a:t>
            </a:fld>
            <a:endParaRPr lang="en-US" dirty="0"/>
          </a:p>
        </p:txBody>
      </p:sp>
    </p:spTree>
    <p:extLst>
      <p:ext uri="{BB962C8B-B14F-4D97-AF65-F5344CB8AC3E}">
        <p14:creationId xmlns:p14="http://schemas.microsoft.com/office/powerpoint/2010/main" val="1052400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3BDFD79-429E-4CEE-99F8-FEE32CA5253D}" type="slidenum">
              <a:rPr lang="en-US" smtClean="0"/>
              <a:pPr/>
              <a:t>9</a:t>
            </a:fld>
            <a:endParaRPr lang="en-US" dirty="0"/>
          </a:p>
        </p:txBody>
      </p:sp>
    </p:spTree>
    <p:extLst>
      <p:ext uri="{BB962C8B-B14F-4D97-AF65-F5344CB8AC3E}">
        <p14:creationId xmlns:p14="http://schemas.microsoft.com/office/powerpoint/2010/main" val="2887920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3BDFD79-429E-4CEE-99F8-FEE32CA5253D}" type="slidenum">
              <a:rPr lang="en-US" smtClean="0"/>
              <a:pPr/>
              <a:t>12</a:t>
            </a:fld>
            <a:endParaRPr lang="en-US" dirty="0"/>
          </a:p>
        </p:txBody>
      </p:sp>
    </p:spTree>
    <p:extLst>
      <p:ext uri="{BB962C8B-B14F-4D97-AF65-F5344CB8AC3E}">
        <p14:creationId xmlns:p14="http://schemas.microsoft.com/office/powerpoint/2010/main" val="1546390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Event: This is typically referring not</a:t>
            </a:r>
            <a:r>
              <a:rPr lang="en-US" baseline="0" dirty="0"/>
              <a:t> to a specific injury but to an event that later resulted in a disability. A military sexual trauma is not a disability, rather the disabilities claimed are a result of this event. </a:t>
            </a:r>
            <a:endParaRPr lang="en-US" dirty="0"/>
          </a:p>
          <a:p>
            <a:endParaRPr lang="en-US" dirty="0"/>
          </a:p>
          <a:p>
            <a:r>
              <a:rPr lang="en-US" dirty="0"/>
              <a:t>Injury: When you</a:t>
            </a:r>
            <a:r>
              <a:rPr lang="en-US" baseline="0" dirty="0"/>
              <a:t> were injured in service, there must be some sort of record evidencing the injury. Whether that is – seeking medical attention, or a buddy statement, or your statement in certain cases, a line of duty statement (reservists and National Guard), or even whether the injury is the type of injury that is in line with your MOS. </a:t>
            </a:r>
          </a:p>
          <a:p>
            <a:endParaRPr lang="en-US" baseline="0" dirty="0"/>
          </a:p>
          <a:p>
            <a:r>
              <a:rPr lang="en-US" baseline="0" dirty="0"/>
              <a:t>Exposure: If you’re in this category and feel that something that you were exposed to during the course of your duty resulted in a current disability – then you should definitely visit Ruby Sanders at some point today for further discussion. This isn’t just chemical exposure (Agent Orange) –but could also include things such as </a:t>
            </a:r>
            <a:r>
              <a:rPr lang="en-US" baseline="0" dirty="0" err="1"/>
              <a:t>raditation</a:t>
            </a:r>
            <a:r>
              <a:rPr lang="en-US" baseline="0" dirty="0"/>
              <a:t>, noise pollution, solvents and chemical lubricants, burn pits, etc. </a:t>
            </a:r>
          </a:p>
        </p:txBody>
      </p:sp>
      <p:sp>
        <p:nvSpPr>
          <p:cNvPr id="4" name="Slide Number Placeholder 3"/>
          <p:cNvSpPr>
            <a:spLocks noGrp="1"/>
          </p:cNvSpPr>
          <p:nvPr>
            <p:ph type="sldNum" sz="quarter" idx="10"/>
          </p:nvPr>
        </p:nvSpPr>
        <p:spPr/>
        <p:txBody>
          <a:bodyPr/>
          <a:lstStyle/>
          <a:p>
            <a:fld id="{B3BDFD79-429E-4CEE-99F8-FEE32CA5253D}" type="slidenum">
              <a:rPr lang="en-US" smtClean="0"/>
              <a:pPr/>
              <a:t>13</a:t>
            </a:fld>
            <a:endParaRPr lang="en-US" dirty="0"/>
          </a:p>
        </p:txBody>
      </p:sp>
    </p:spTree>
    <p:extLst>
      <p:ext uri="{BB962C8B-B14F-4D97-AF65-F5344CB8AC3E}">
        <p14:creationId xmlns:p14="http://schemas.microsoft.com/office/powerpoint/2010/main" val="2327606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
          <p:cNvSpPr>
            <a:spLocks noGrp="1" noRot="1" noChangeAspect="1" noChangeArrowheads="1" noTextEdit="1"/>
          </p:cNvSpPr>
          <p:nvPr>
            <p:ph type="sldImg"/>
          </p:nvPr>
        </p:nvSpPr>
        <p:spPr>
          <a:xfrm>
            <a:off x="427038" y="701675"/>
            <a:ext cx="6156325" cy="3463925"/>
          </a:xfrm>
          <a:solidFill>
            <a:srgbClr val="FFFFFF"/>
          </a:solidFill>
          <a:ln>
            <a:solidFill>
              <a:srgbClr val="000000"/>
            </a:solidFill>
            <a:miter lim="800000"/>
          </a:ln>
        </p:spPr>
      </p:sp>
      <p:sp>
        <p:nvSpPr>
          <p:cNvPr id="43011" name="Rectangle 2"/>
          <p:cNvSpPr>
            <a:spLocks noGrp="1" noChangeArrowheads="1"/>
          </p:cNvSpPr>
          <p:nvPr>
            <p:ph type="body" idx="1"/>
          </p:nvPr>
        </p:nvSpPr>
        <p:spPr>
          <a:xfrm>
            <a:off x="701040" y="4387136"/>
            <a:ext cx="5608320" cy="4156234"/>
          </a:xfrm>
          <a:noFill/>
        </p:spPr>
        <p:txBody>
          <a:bodyPr wrap="none" anchor="ctr"/>
          <a:lstStyle/>
          <a:p>
            <a:r>
              <a:rPr lang="en-US">
                <a:latin typeface="Times New Roman" pitchFamily="16" charset="0"/>
              </a:rPr>
              <a:t>Explain the importance of having disabilities diagnosed, more that just a lab reading. </a:t>
            </a:r>
          </a:p>
          <a:p>
            <a:r>
              <a:rPr lang="en-US">
                <a:latin typeface="Times New Roman" pitchFamily="16" charset="0"/>
              </a:rPr>
              <a:t>Help the class to understand that an ELECTIVE surgery is not compensatable, but the residuals of the surgery may be. </a:t>
            </a:r>
          </a:p>
        </p:txBody>
      </p:sp>
    </p:spTree>
    <p:extLst>
      <p:ext uri="{BB962C8B-B14F-4D97-AF65-F5344CB8AC3E}">
        <p14:creationId xmlns:p14="http://schemas.microsoft.com/office/powerpoint/2010/main" val="3857901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1"/>
          <p:cNvSpPr>
            <a:spLocks noGrp="1" noRot="1" noChangeAspect="1" noChangeArrowheads="1" noTextEdit="1"/>
          </p:cNvSpPr>
          <p:nvPr>
            <p:ph type="sldImg"/>
          </p:nvPr>
        </p:nvSpPr>
        <p:spPr>
          <a:xfrm>
            <a:off x="427038" y="701675"/>
            <a:ext cx="6156325" cy="3463925"/>
          </a:xfrm>
          <a:solidFill>
            <a:srgbClr val="FFFFFF"/>
          </a:solidFill>
          <a:ln>
            <a:solidFill>
              <a:srgbClr val="000000"/>
            </a:solidFill>
            <a:miter lim="800000"/>
          </a:ln>
        </p:spPr>
      </p:sp>
      <p:sp>
        <p:nvSpPr>
          <p:cNvPr id="44035" name="Rectangle 2"/>
          <p:cNvSpPr>
            <a:spLocks noGrp="1" noChangeArrowheads="1"/>
          </p:cNvSpPr>
          <p:nvPr>
            <p:ph type="body" idx="1"/>
          </p:nvPr>
        </p:nvSpPr>
        <p:spPr>
          <a:xfrm>
            <a:off x="701040" y="4387136"/>
            <a:ext cx="5608320" cy="4156234"/>
          </a:xfrm>
          <a:noFill/>
        </p:spPr>
        <p:txBody>
          <a:bodyPr wrap="none" anchor="ctr"/>
          <a:lstStyle/>
          <a:p>
            <a:endParaRPr lang="en-US">
              <a:latin typeface="Times New Roman" pitchFamily="16" charset="0"/>
            </a:endParaRPr>
          </a:p>
        </p:txBody>
      </p:sp>
    </p:spTree>
    <p:extLst>
      <p:ext uri="{BB962C8B-B14F-4D97-AF65-F5344CB8AC3E}">
        <p14:creationId xmlns:p14="http://schemas.microsoft.com/office/powerpoint/2010/main" val="696489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CD30096-580A-417E-9F6C-B6F07E4820E2}" type="datetimeFigureOut">
              <a:rPr lang="en-US" smtClean="0"/>
              <a:pPr/>
              <a:t>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DE92C2-08D2-4890-A617-4571F85AA6CF}" type="slidenum">
              <a:rPr lang="en-US" smtClean="0"/>
              <a:pPr/>
              <a:t>‹#›</a:t>
            </a:fld>
            <a:endParaRPr lang="en-US"/>
          </a:p>
        </p:txBody>
      </p:sp>
    </p:spTree>
    <p:extLst>
      <p:ext uri="{BB962C8B-B14F-4D97-AF65-F5344CB8AC3E}">
        <p14:creationId xmlns:p14="http://schemas.microsoft.com/office/powerpoint/2010/main" val="2085299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D30096-580A-417E-9F6C-B6F07E4820E2}" type="datetimeFigureOut">
              <a:rPr lang="en-US" smtClean="0"/>
              <a:pPr/>
              <a:t>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DE92C2-08D2-4890-A617-4571F85AA6CF}" type="slidenum">
              <a:rPr lang="en-US" smtClean="0"/>
              <a:pPr/>
              <a:t>‹#›</a:t>
            </a:fld>
            <a:endParaRPr lang="en-US"/>
          </a:p>
        </p:txBody>
      </p:sp>
    </p:spTree>
    <p:extLst>
      <p:ext uri="{BB962C8B-B14F-4D97-AF65-F5344CB8AC3E}">
        <p14:creationId xmlns:p14="http://schemas.microsoft.com/office/powerpoint/2010/main" val="479409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D30096-580A-417E-9F6C-B6F07E4820E2}" type="datetimeFigureOut">
              <a:rPr lang="en-US" smtClean="0"/>
              <a:pPr/>
              <a:t>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DE92C2-08D2-4890-A617-4571F85AA6CF}" type="slidenum">
              <a:rPr lang="en-US" smtClean="0"/>
              <a:pPr/>
              <a:t>‹#›</a:t>
            </a:fld>
            <a:endParaRPr lang="en-US"/>
          </a:p>
        </p:txBody>
      </p:sp>
    </p:spTree>
    <p:extLst>
      <p:ext uri="{BB962C8B-B14F-4D97-AF65-F5344CB8AC3E}">
        <p14:creationId xmlns:p14="http://schemas.microsoft.com/office/powerpoint/2010/main" val="7221292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10962217" cy="1135062"/>
          </a:xfrm>
        </p:spPr>
        <p:txBody>
          <a:bodyPr/>
          <a:lstStyle/>
          <a:p>
            <a:r>
              <a:rPr lang="en-US"/>
              <a:t>Click to edit Master title style</a:t>
            </a:r>
          </a:p>
        </p:txBody>
      </p:sp>
      <p:sp>
        <p:nvSpPr>
          <p:cNvPr id="3" name="Online Image Placeholder 2"/>
          <p:cNvSpPr>
            <a:spLocks noGrp="1"/>
          </p:cNvSpPr>
          <p:nvPr>
            <p:ph type="clipArt" sz="half" idx="1"/>
          </p:nvPr>
        </p:nvSpPr>
        <p:spPr>
          <a:xfrm>
            <a:off x="609600" y="1600200"/>
            <a:ext cx="5378451" cy="4518025"/>
          </a:xfrm>
        </p:spPr>
        <p:txBody>
          <a:bodyPr/>
          <a:lstStyle/>
          <a:p>
            <a:pPr lvl="0"/>
            <a:endParaRPr lang="en-US" noProof="0"/>
          </a:p>
        </p:txBody>
      </p:sp>
      <p:sp>
        <p:nvSpPr>
          <p:cNvPr id="4" name="Text Placeholder 3"/>
          <p:cNvSpPr>
            <a:spLocks noGrp="1"/>
          </p:cNvSpPr>
          <p:nvPr>
            <p:ph type="body" sz="half" idx="2"/>
          </p:nvPr>
        </p:nvSpPr>
        <p:spPr>
          <a:xfrm>
            <a:off x="6191251" y="1600200"/>
            <a:ext cx="5380567" cy="4518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5760731C-9223-42B6-9109-A9315393BD6F}" type="slidenum">
              <a:rPr lang="en-US"/>
              <a:pPr>
                <a:defRPr/>
              </a:pPr>
              <a:t>‹#›</a:t>
            </a:fld>
            <a:endParaRPr lang="en-US"/>
          </a:p>
        </p:txBody>
      </p:sp>
    </p:spTree>
    <p:extLst>
      <p:ext uri="{BB962C8B-B14F-4D97-AF65-F5344CB8AC3E}">
        <p14:creationId xmlns:p14="http://schemas.microsoft.com/office/powerpoint/2010/main" val="3650710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D30096-580A-417E-9F6C-B6F07E4820E2}" type="datetimeFigureOut">
              <a:rPr lang="en-US" smtClean="0"/>
              <a:pPr/>
              <a:t>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DE92C2-08D2-4890-A617-4571F85AA6CF}" type="slidenum">
              <a:rPr lang="en-US" smtClean="0"/>
              <a:pPr/>
              <a:t>‹#›</a:t>
            </a:fld>
            <a:endParaRPr lang="en-US"/>
          </a:p>
        </p:txBody>
      </p:sp>
    </p:spTree>
    <p:extLst>
      <p:ext uri="{BB962C8B-B14F-4D97-AF65-F5344CB8AC3E}">
        <p14:creationId xmlns:p14="http://schemas.microsoft.com/office/powerpoint/2010/main" val="3428250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CD30096-580A-417E-9F6C-B6F07E4820E2}" type="datetimeFigureOut">
              <a:rPr lang="en-US" smtClean="0"/>
              <a:pPr/>
              <a:t>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DE92C2-08D2-4890-A617-4571F85AA6CF}" type="slidenum">
              <a:rPr lang="en-US" smtClean="0"/>
              <a:pPr/>
              <a:t>‹#›</a:t>
            </a:fld>
            <a:endParaRPr lang="en-US"/>
          </a:p>
        </p:txBody>
      </p:sp>
    </p:spTree>
    <p:extLst>
      <p:ext uri="{BB962C8B-B14F-4D97-AF65-F5344CB8AC3E}">
        <p14:creationId xmlns:p14="http://schemas.microsoft.com/office/powerpoint/2010/main" val="4187168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CD30096-580A-417E-9F6C-B6F07E4820E2}" type="datetimeFigureOut">
              <a:rPr lang="en-US" smtClean="0"/>
              <a:pPr/>
              <a:t>10/3/2025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DE92C2-08D2-4890-A617-4571F85AA6CF}" type="slidenum">
              <a:rPr lang="en-US" smtClean="0"/>
              <a:pPr/>
              <a:t>‹#›</a:t>
            </a:fld>
            <a:endParaRPr lang="en-US"/>
          </a:p>
        </p:txBody>
      </p:sp>
    </p:spTree>
    <p:extLst>
      <p:ext uri="{BB962C8B-B14F-4D97-AF65-F5344CB8AC3E}">
        <p14:creationId xmlns:p14="http://schemas.microsoft.com/office/powerpoint/2010/main" val="1615013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CD30096-580A-417E-9F6C-B6F07E4820E2}" type="datetimeFigureOut">
              <a:rPr lang="en-US" smtClean="0"/>
              <a:pPr/>
              <a:t>10/3/2025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DE92C2-08D2-4890-A617-4571F85AA6CF}" type="slidenum">
              <a:rPr lang="en-US" smtClean="0"/>
              <a:pPr/>
              <a:t>‹#›</a:t>
            </a:fld>
            <a:endParaRPr lang="en-US"/>
          </a:p>
        </p:txBody>
      </p:sp>
    </p:spTree>
    <p:extLst>
      <p:ext uri="{BB962C8B-B14F-4D97-AF65-F5344CB8AC3E}">
        <p14:creationId xmlns:p14="http://schemas.microsoft.com/office/powerpoint/2010/main" val="1293419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CD30096-580A-417E-9F6C-B6F07E4820E2}" type="datetimeFigureOut">
              <a:rPr lang="en-US" smtClean="0"/>
              <a:pPr/>
              <a:t>10/3/2025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DE92C2-08D2-4890-A617-4571F85AA6CF}" type="slidenum">
              <a:rPr lang="en-US" smtClean="0"/>
              <a:pPr/>
              <a:t>‹#›</a:t>
            </a:fld>
            <a:endParaRPr lang="en-US"/>
          </a:p>
        </p:txBody>
      </p:sp>
    </p:spTree>
    <p:extLst>
      <p:ext uri="{BB962C8B-B14F-4D97-AF65-F5344CB8AC3E}">
        <p14:creationId xmlns:p14="http://schemas.microsoft.com/office/powerpoint/2010/main" val="3952360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D30096-580A-417E-9F6C-B6F07E4820E2}" type="datetimeFigureOut">
              <a:rPr lang="en-US" smtClean="0"/>
              <a:pPr/>
              <a:t>10/3/2025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DE92C2-08D2-4890-A617-4571F85AA6CF}" type="slidenum">
              <a:rPr lang="en-US" smtClean="0"/>
              <a:pPr/>
              <a:t>‹#›</a:t>
            </a:fld>
            <a:endParaRPr lang="en-US"/>
          </a:p>
        </p:txBody>
      </p:sp>
    </p:spTree>
    <p:extLst>
      <p:ext uri="{BB962C8B-B14F-4D97-AF65-F5344CB8AC3E}">
        <p14:creationId xmlns:p14="http://schemas.microsoft.com/office/powerpoint/2010/main" val="2466823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D30096-580A-417E-9F6C-B6F07E4820E2}" type="datetimeFigureOut">
              <a:rPr lang="en-US" smtClean="0"/>
              <a:pPr/>
              <a:t>10/3/2025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DE92C2-08D2-4890-A617-4571F85AA6CF}" type="slidenum">
              <a:rPr lang="en-US" smtClean="0"/>
              <a:pPr/>
              <a:t>‹#›</a:t>
            </a:fld>
            <a:endParaRPr lang="en-US"/>
          </a:p>
        </p:txBody>
      </p:sp>
    </p:spTree>
    <p:extLst>
      <p:ext uri="{BB962C8B-B14F-4D97-AF65-F5344CB8AC3E}">
        <p14:creationId xmlns:p14="http://schemas.microsoft.com/office/powerpoint/2010/main" val="2595334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D30096-580A-417E-9F6C-B6F07E4820E2}" type="datetimeFigureOut">
              <a:rPr lang="en-US" smtClean="0"/>
              <a:pPr/>
              <a:t>10/3/2025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DE92C2-08D2-4890-A617-4571F85AA6CF}" type="slidenum">
              <a:rPr lang="en-US" smtClean="0"/>
              <a:pPr/>
              <a:t>‹#›</a:t>
            </a:fld>
            <a:endParaRPr lang="en-US"/>
          </a:p>
        </p:txBody>
      </p:sp>
    </p:spTree>
    <p:extLst>
      <p:ext uri="{BB962C8B-B14F-4D97-AF65-F5344CB8AC3E}">
        <p14:creationId xmlns:p14="http://schemas.microsoft.com/office/powerpoint/2010/main" val="1798775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D30096-580A-417E-9F6C-B6F07E4820E2}" type="datetimeFigureOut">
              <a:rPr lang="en-US" smtClean="0"/>
              <a:pPr/>
              <a:t>10/3/2025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DE92C2-08D2-4890-A617-4571F85AA6CF}" type="slidenum">
              <a:rPr lang="en-US" smtClean="0"/>
              <a:pPr/>
              <a:t>‹#›</a:t>
            </a:fld>
            <a:endParaRPr lang="en-US"/>
          </a:p>
        </p:txBody>
      </p:sp>
    </p:spTree>
    <p:extLst>
      <p:ext uri="{BB962C8B-B14F-4D97-AF65-F5344CB8AC3E}">
        <p14:creationId xmlns:p14="http://schemas.microsoft.com/office/powerpoint/2010/main" val="29978922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7.jpeg"/><Relationship Id="rId4" Type="http://schemas.openxmlformats.org/officeDocument/2006/relationships/diagramLayout" Target="../diagrams/layout4.xml"/><Relationship Id="rId9"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8.wmf"/></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dvs.virginia.gov/benefits/" TargetMode="External"/><Relationship Id="rId2" Type="http://schemas.openxmlformats.org/officeDocument/2006/relationships/hyperlink" Target="http://www.benefits.va.gov/benefit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286000"/>
            <a:ext cx="7772400" cy="1146175"/>
          </a:xfrm>
        </p:spPr>
        <p:txBody>
          <a:bodyPr>
            <a:normAutofit fontScale="90000"/>
          </a:bodyPr>
          <a:lstStyle/>
          <a:p>
            <a:r>
              <a:rPr lang="en-US" dirty="0">
                <a:effectLst>
                  <a:outerShdw blurRad="38100" dist="38100" dir="2700000" algn="tl">
                    <a:srgbClr val="000000">
                      <a:alpha val="43137"/>
                    </a:srgbClr>
                  </a:outerShdw>
                </a:effectLst>
              </a:rPr>
              <a:t>VA Disability Benefits</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Overview </a:t>
            </a:r>
          </a:p>
        </p:txBody>
      </p:sp>
      <p:sp>
        <p:nvSpPr>
          <p:cNvPr id="3" name="Subtitle 2"/>
          <p:cNvSpPr>
            <a:spLocks noGrp="1"/>
          </p:cNvSpPr>
          <p:nvPr>
            <p:ph type="subTitle" idx="1"/>
          </p:nvPr>
        </p:nvSpPr>
        <p:spPr>
          <a:xfrm>
            <a:off x="8305800" y="4724400"/>
            <a:ext cx="3581400" cy="1752600"/>
          </a:xfrm>
        </p:spPr>
        <p:style>
          <a:lnRef idx="2">
            <a:schemeClr val="dk1"/>
          </a:lnRef>
          <a:fillRef idx="1">
            <a:schemeClr val="lt1"/>
          </a:fillRef>
          <a:effectRef idx="0">
            <a:schemeClr val="dk1"/>
          </a:effectRef>
          <a:fontRef idx="minor">
            <a:schemeClr val="dk1"/>
          </a:fontRef>
        </p:style>
        <p:txBody>
          <a:bodyPr>
            <a:normAutofit/>
          </a:bodyPr>
          <a:lstStyle/>
          <a:p>
            <a:pPr algn="l"/>
            <a:r>
              <a:rPr lang="en-US" sz="2800" dirty="0"/>
              <a:t>Thomas Holley</a:t>
            </a:r>
          </a:p>
          <a:p>
            <a:pPr algn="l"/>
            <a:r>
              <a:rPr lang="en-US" sz="1700" dirty="0"/>
              <a:t>Deputy Director Benefits</a:t>
            </a:r>
          </a:p>
          <a:p>
            <a:pPr algn="l"/>
            <a:r>
              <a:rPr lang="en-US" sz="1800" dirty="0"/>
              <a:t>Thomas.holley@dvs.virginia.gov</a:t>
            </a:r>
          </a:p>
          <a:p>
            <a:pPr algn="l"/>
            <a:endParaRPr lang="en-US"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429000" y="685800"/>
            <a:ext cx="48006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a:xfrm>
            <a:off x="1524000" y="228600"/>
            <a:ext cx="9144000" cy="1066800"/>
          </a:xfrm>
        </p:spPr>
        <p:txBody>
          <a:bodyPr>
            <a:normAutofit fontScale="90000"/>
          </a:bodyPr>
          <a:lstStyle/>
          <a:p>
            <a:br>
              <a:rPr lang="en-US" dirty="0"/>
            </a:br>
            <a:endParaRPr lang="en-US" sz="6700" b="1" i="1" dirty="0">
              <a:solidFill>
                <a:schemeClr val="tx2"/>
              </a:solidFill>
            </a:endParaRPr>
          </a:p>
        </p:txBody>
      </p:sp>
      <p:sp>
        <p:nvSpPr>
          <p:cNvPr id="10" name="TextBox 9"/>
          <p:cNvSpPr txBox="1"/>
          <p:nvPr/>
        </p:nvSpPr>
        <p:spPr>
          <a:xfrm>
            <a:off x="2895600" y="838201"/>
            <a:ext cx="6019800" cy="538609"/>
          </a:xfrm>
          <a:prstGeom prst="rect">
            <a:avLst/>
          </a:prstGeom>
          <a:noFill/>
        </p:spPr>
        <p:txBody>
          <a:bodyPr wrap="square" rtlCol="0">
            <a:spAutoFit/>
          </a:bodyPr>
          <a:lstStyle/>
          <a:p>
            <a:pPr algn="ctr">
              <a:defRPr/>
            </a:pPr>
            <a:r>
              <a:rPr lang="en-US" sz="2900" b="1" dirty="0">
                <a:solidFill>
                  <a:prstClr val="black"/>
                </a:solidFill>
                <a:latin typeface="Book Antiqua" pitchFamily="18" charset="0"/>
              </a:rPr>
              <a:t>Disability Compensation Benefits</a:t>
            </a:r>
          </a:p>
        </p:txBody>
      </p:sp>
      <p:sp>
        <p:nvSpPr>
          <p:cNvPr id="8" name="TextBox 7"/>
          <p:cNvSpPr txBox="1"/>
          <p:nvPr/>
        </p:nvSpPr>
        <p:spPr>
          <a:xfrm>
            <a:off x="1066800" y="1905001"/>
            <a:ext cx="9982200" cy="4524315"/>
          </a:xfrm>
          <a:prstGeom prst="rect">
            <a:avLst/>
          </a:prstGeom>
          <a:noFill/>
        </p:spPr>
        <p:txBody>
          <a:bodyPr wrap="square" rtlCol="0">
            <a:spAutoFit/>
          </a:bodyPr>
          <a:lstStyle/>
          <a:p>
            <a:pPr marL="342900" indent="-342900">
              <a:buFont typeface="Arial" pitchFamily="34" charset="0"/>
              <a:buChar char="•"/>
              <a:defRPr/>
            </a:pPr>
            <a:r>
              <a:rPr lang="en-US" b="1" dirty="0">
                <a:solidFill>
                  <a:prstClr val="black"/>
                </a:solidFill>
                <a:latin typeface="Book Antiqua" pitchFamily="18" charset="0"/>
              </a:rPr>
              <a:t>Purpose</a:t>
            </a:r>
          </a:p>
          <a:p>
            <a:pPr marL="800100" lvl="1" indent="-342900">
              <a:buFont typeface="Arial" pitchFamily="34" charset="0"/>
              <a:buChar char="•"/>
              <a:defRPr/>
            </a:pPr>
            <a:r>
              <a:rPr lang="en-US" dirty="0">
                <a:solidFill>
                  <a:prstClr val="black"/>
                </a:solidFill>
                <a:latin typeface="Book Antiqua" pitchFamily="18" charset="0"/>
              </a:rPr>
              <a:t>VA Disability Compensation Benefits is designed to compensate a veteran for diminished work capacity as a result of a disability incurred in military service</a:t>
            </a:r>
          </a:p>
          <a:p>
            <a:pPr marL="342900" indent="-342900">
              <a:buFont typeface="Arial" pitchFamily="34" charset="0"/>
              <a:buChar char="•"/>
              <a:defRPr/>
            </a:pPr>
            <a:r>
              <a:rPr lang="en-US" b="1" dirty="0">
                <a:solidFill>
                  <a:prstClr val="black"/>
                </a:solidFill>
                <a:latin typeface="Book Antiqua" pitchFamily="18" charset="0"/>
              </a:rPr>
              <a:t>Eligibility </a:t>
            </a:r>
          </a:p>
          <a:p>
            <a:pPr marL="800100" lvl="1" indent="-342900">
              <a:buFont typeface="Arial" pitchFamily="34" charset="0"/>
              <a:buChar char="•"/>
              <a:defRPr/>
            </a:pPr>
            <a:r>
              <a:rPr lang="en-US" dirty="0">
                <a:solidFill>
                  <a:prstClr val="black"/>
                </a:solidFill>
                <a:latin typeface="Book Antiqua" pitchFamily="18" charset="0"/>
              </a:rPr>
              <a:t>Must be a Veteran </a:t>
            </a:r>
          </a:p>
          <a:p>
            <a:pPr marL="1257300" lvl="2" indent="-342900">
              <a:buFont typeface="Arial" pitchFamily="34" charset="0"/>
              <a:buChar char="•"/>
              <a:defRPr/>
            </a:pPr>
            <a:r>
              <a:rPr lang="en-US" dirty="0">
                <a:solidFill>
                  <a:prstClr val="black"/>
                </a:solidFill>
                <a:latin typeface="Book Antiqua" pitchFamily="18" charset="0"/>
              </a:rPr>
              <a:t>Active Duty military service with a DD-214 </a:t>
            </a:r>
          </a:p>
          <a:p>
            <a:pPr marL="1257300" lvl="2" indent="-342900">
              <a:buFont typeface="Arial" pitchFamily="34" charset="0"/>
              <a:buChar char="•"/>
              <a:defRPr/>
            </a:pPr>
            <a:r>
              <a:rPr lang="en-US" dirty="0">
                <a:solidFill>
                  <a:prstClr val="black"/>
                </a:solidFill>
                <a:latin typeface="Book Antiqua" pitchFamily="18" charset="0"/>
              </a:rPr>
              <a:t>Injury incurred during active/inactive duty for training for Reserve and National Guard </a:t>
            </a:r>
          </a:p>
          <a:p>
            <a:pPr marL="342900" indent="-342900">
              <a:buFont typeface="Arial" pitchFamily="34" charset="0"/>
              <a:buChar char="•"/>
              <a:defRPr/>
            </a:pPr>
            <a:r>
              <a:rPr lang="en-US" b="1" dirty="0">
                <a:solidFill>
                  <a:prstClr val="black"/>
                </a:solidFill>
                <a:latin typeface="Book Antiqua" pitchFamily="18" charset="0"/>
              </a:rPr>
              <a:t>Requirements</a:t>
            </a:r>
          </a:p>
          <a:p>
            <a:pPr marL="742950" lvl="1" indent="-285750">
              <a:buFont typeface="Arial" panose="020B0604020202020204" pitchFamily="34" charset="0"/>
              <a:buChar char="•"/>
            </a:pPr>
            <a:r>
              <a:rPr lang="en-US" b="1" dirty="0">
                <a:latin typeface="Book Antiqua" panose="02040602050305030304" pitchFamily="18" charset="0"/>
              </a:rPr>
              <a:t>Service Connected Disability Claims</a:t>
            </a:r>
          </a:p>
          <a:p>
            <a:pPr marL="1200150" lvl="2" indent="-285750">
              <a:buFont typeface="Arial" panose="020B0604020202020204" pitchFamily="34" charset="0"/>
              <a:buChar char="•"/>
            </a:pPr>
            <a:r>
              <a:rPr lang="en-US" dirty="0">
                <a:latin typeface="Book Antiqua" panose="02040602050305030304" pitchFamily="18" charset="0"/>
              </a:rPr>
              <a:t>Disability compensation is a benefit for current disabilities that are related to an in-service injury, illness, or hazardous exposure. </a:t>
            </a:r>
          </a:p>
          <a:p>
            <a:pPr marL="1200150" lvl="2" indent="-285750">
              <a:buFont typeface="Arial" panose="020B0604020202020204" pitchFamily="34" charset="0"/>
              <a:buChar char="•"/>
            </a:pPr>
            <a:r>
              <a:rPr lang="en-US" dirty="0">
                <a:latin typeface="Book Antiqua" panose="02040602050305030304" pitchFamily="18" charset="0"/>
              </a:rPr>
              <a:t>Disability compensation can open doors to additional benefits, such as healthcare. </a:t>
            </a:r>
            <a:endParaRPr lang="en-US" b="1" dirty="0">
              <a:solidFill>
                <a:prstClr val="black"/>
              </a:solidFill>
              <a:latin typeface="Book Antiqua" pitchFamily="18" charset="0"/>
            </a:endParaRPr>
          </a:p>
          <a:p>
            <a:pPr marL="1257300" lvl="2" indent="-342900">
              <a:buFont typeface="Arial" pitchFamily="34" charset="0"/>
              <a:buChar char="•"/>
              <a:defRPr/>
            </a:pPr>
            <a:r>
              <a:rPr lang="en-US" dirty="0">
                <a:solidFill>
                  <a:prstClr val="black"/>
                </a:solidFill>
                <a:latin typeface="Book Antiqua" pitchFamily="18" charset="0"/>
              </a:rPr>
              <a:t>No time limits to file a claim after service</a:t>
            </a:r>
          </a:p>
          <a:p>
            <a:pPr marL="800100" lvl="1" indent="-342900">
              <a:defRPr/>
            </a:pPr>
            <a:endParaRPr lang="en-US" dirty="0">
              <a:solidFill>
                <a:prstClr val="black"/>
              </a:solidFill>
              <a:latin typeface="Book Antiqua" pitchFamily="18" charset="0"/>
            </a:endParaRPr>
          </a:p>
          <a:p>
            <a:pPr marL="342900" indent="-342900">
              <a:defRPr/>
            </a:pPr>
            <a:r>
              <a:rPr lang="en-US" b="1" dirty="0">
                <a:solidFill>
                  <a:prstClr val="black"/>
                </a:solidFill>
                <a:latin typeface="Book Antiqua" pitchFamily="18" charset="0"/>
              </a:rPr>
              <a:t>	</a:t>
            </a:r>
            <a:endParaRPr lang="en-US" b="1" u="sng" dirty="0">
              <a:solidFill>
                <a:prstClr val="black"/>
              </a:solidFill>
              <a:latin typeface="Book Antiqua" pitchFamily="18" charset="0"/>
            </a:endParaRPr>
          </a:p>
        </p:txBody>
      </p:sp>
    </p:spTree>
    <p:extLst>
      <p:ext uri="{BB962C8B-B14F-4D97-AF65-F5344CB8AC3E}">
        <p14:creationId xmlns:p14="http://schemas.microsoft.com/office/powerpoint/2010/main" val="442992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24000" y="228600"/>
            <a:ext cx="9144000" cy="1066800"/>
          </a:xfrm>
        </p:spPr>
        <p:txBody>
          <a:bodyPr>
            <a:normAutofit fontScale="90000"/>
          </a:bodyPr>
          <a:lstStyle/>
          <a:p>
            <a:br>
              <a:rPr lang="en-US" dirty="0"/>
            </a:br>
            <a:endParaRPr lang="en-US" sz="6700" b="1" i="1" dirty="0">
              <a:solidFill>
                <a:schemeClr val="tx2"/>
              </a:solidFill>
            </a:endParaRPr>
          </a:p>
        </p:txBody>
      </p:sp>
      <p:sp>
        <p:nvSpPr>
          <p:cNvPr id="10" name="TextBox 9"/>
          <p:cNvSpPr txBox="1"/>
          <p:nvPr/>
        </p:nvSpPr>
        <p:spPr>
          <a:xfrm>
            <a:off x="2895600" y="838201"/>
            <a:ext cx="6019800" cy="538609"/>
          </a:xfrm>
          <a:prstGeom prst="rect">
            <a:avLst/>
          </a:prstGeom>
          <a:noFill/>
        </p:spPr>
        <p:txBody>
          <a:bodyPr wrap="square" rtlCol="0">
            <a:spAutoFit/>
          </a:bodyPr>
          <a:lstStyle/>
          <a:p>
            <a:pPr algn="ctr">
              <a:defRPr/>
            </a:pPr>
            <a:r>
              <a:rPr lang="en-US" sz="2900" b="1" dirty="0">
                <a:solidFill>
                  <a:prstClr val="black"/>
                </a:solidFill>
                <a:latin typeface="Book Antiqua" pitchFamily="18" charset="0"/>
              </a:rPr>
              <a:t>Disability Compensation Benefits</a:t>
            </a:r>
          </a:p>
        </p:txBody>
      </p:sp>
      <p:sp>
        <p:nvSpPr>
          <p:cNvPr id="8" name="TextBox 7"/>
          <p:cNvSpPr txBox="1"/>
          <p:nvPr/>
        </p:nvSpPr>
        <p:spPr>
          <a:xfrm>
            <a:off x="1066800" y="1986411"/>
            <a:ext cx="9601200" cy="4247317"/>
          </a:xfrm>
          <a:prstGeom prst="rect">
            <a:avLst/>
          </a:prstGeom>
          <a:noFill/>
        </p:spPr>
        <p:txBody>
          <a:bodyPr wrap="square" rtlCol="0">
            <a:spAutoFit/>
          </a:bodyPr>
          <a:lstStyle/>
          <a:p>
            <a:pPr marL="285750" indent="-285750">
              <a:buFont typeface="Arial" panose="020B0604020202020204" pitchFamily="34" charset="0"/>
              <a:buChar char="•"/>
            </a:pPr>
            <a:r>
              <a:rPr lang="en-US" b="1" dirty="0">
                <a:latin typeface="Book Antiqua" panose="02040602050305030304" pitchFamily="18" charset="0"/>
              </a:rPr>
              <a:t>Process </a:t>
            </a:r>
          </a:p>
          <a:p>
            <a:pPr marL="742950" lvl="1" indent="-285750">
              <a:buFont typeface="Arial" panose="020B0604020202020204" pitchFamily="34" charset="0"/>
              <a:buChar char="•"/>
            </a:pPr>
            <a:r>
              <a:rPr lang="en-US" b="1" dirty="0">
                <a:latin typeface="Book Antiqua" panose="02040602050305030304" pitchFamily="18" charset="0"/>
              </a:rPr>
              <a:t>File a Claim </a:t>
            </a:r>
          </a:p>
          <a:p>
            <a:pPr marL="742950" lvl="1" indent="-285750">
              <a:buFont typeface="Arial" panose="020B0604020202020204" pitchFamily="34" charset="0"/>
              <a:buChar char="•"/>
            </a:pPr>
            <a:r>
              <a:rPr lang="en-US" b="1" dirty="0">
                <a:latin typeface="Book Antiqua" panose="02040602050305030304" pitchFamily="18" charset="0"/>
              </a:rPr>
              <a:t>C&amp;P Exam Process </a:t>
            </a:r>
          </a:p>
          <a:p>
            <a:pPr marL="1200150" lvl="2" indent="-285750">
              <a:buFont typeface="Arial" panose="020B0604020202020204" pitchFamily="34" charset="0"/>
              <a:buChar char="•"/>
            </a:pPr>
            <a:r>
              <a:rPr lang="en-US" i="1" dirty="0">
                <a:latin typeface="Book Antiqua" panose="02040602050305030304" pitchFamily="18" charset="0"/>
              </a:rPr>
              <a:t>Disability ratings based on current severity </a:t>
            </a:r>
          </a:p>
          <a:p>
            <a:pPr marL="285750" indent="-285750">
              <a:buFont typeface="Arial" panose="020B0604020202020204" pitchFamily="34" charset="0"/>
              <a:buChar char="•"/>
            </a:pPr>
            <a:r>
              <a:rPr lang="en-US" b="1" dirty="0">
                <a:latin typeface="Book Antiqua" panose="02040602050305030304" pitchFamily="18" charset="0"/>
              </a:rPr>
              <a:t>Ratings</a:t>
            </a:r>
          </a:p>
          <a:p>
            <a:pPr marL="742950" lvl="1" indent="-285750">
              <a:buFont typeface="Arial" panose="020B0604020202020204" pitchFamily="34" charset="0"/>
              <a:buChar char="•"/>
            </a:pPr>
            <a:r>
              <a:rPr lang="en-US" dirty="0">
                <a:latin typeface="Book Antiqua" panose="02040602050305030304" pitchFamily="18" charset="0"/>
              </a:rPr>
              <a:t>Each “service connected disability” is rated based on the rating schedule found in 38 CFR Part 4.</a:t>
            </a:r>
          </a:p>
          <a:p>
            <a:pPr marL="742950" lvl="1" indent="-285750">
              <a:buFont typeface="Arial" panose="020B0604020202020204" pitchFamily="34" charset="0"/>
              <a:buChar char="•"/>
            </a:pPr>
            <a:r>
              <a:rPr lang="en-US" dirty="0">
                <a:latin typeface="Book Antiqua" panose="02040602050305030304" pitchFamily="18" charset="0"/>
              </a:rPr>
              <a:t>Ratings are assigned based on the schedule between 0-100%.</a:t>
            </a:r>
          </a:p>
          <a:p>
            <a:pPr marL="742950" lvl="1" indent="-285750">
              <a:buFont typeface="Arial" panose="020B0604020202020204" pitchFamily="34" charset="0"/>
              <a:buChar char="•"/>
            </a:pPr>
            <a:r>
              <a:rPr lang="en-US" dirty="0">
                <a:latin typeface="Book Antiqua" panose="02040602050305030304" pitchFamily="18" charset="0"/>
              </a:rPr>
              <a:t>Ratings (and thus, monthly compensation) can be increased if service connected conditions worsened. Age is not a consideration in the worsening of the disability. </a:t>
            </a:r>
          </a:p>
          <a:p>
            <a:pPr marL="285750" indent="-285750">
              <a:buFont typeface="Arial" panose="020B0604020202020204" pitchFamily="34" charset="0"/>
              <a:buChar char="•"/>
            </a:pPr>
            <a:r>
              <a:rPr lang="en-US" b="1" dirty="0">
                <a:latin typeface="Book Antiqua" panose="02040602050305030304" pitchFamily="18" charset="0"/>
              </a:rPr>
              <a:t> Payments</a:t>
            </a:r>
          </a:p>
          <a:p>
            <a:pPr marL="742950" lvl="1" indent="-285750">
              <a:buFont typeface="Arial" panose="020B0604020202020204" pitchFamily="34" charset="0"/>
              <a:buChar char="•"/>
            </a:pPr>
            <a:r>
              <a:rPr lang="en-US" dirty="0">
                <a:latin typeface="Book Antiqua" panose="02040602050305030304" pitchFamily="18" charset="0"/>
              </a:rPr>
              <a:t>Tax-free, monthly compensation is then assigned based on the combined rating. This amount is paid for the duration of veteran’s life. </a:t>
            </a:r>
          </a:p>
          <a:p>
            <a:pPr marL="800100" lvl="1" indent="-342900">
              <a:defRPr/>
            </a:pPr>
            <a:endParaRPr lang="en-US" dirty="0">
              <a:solidFill>
                <a:prstClr val="black"/>
              </a:solidFill>
              <a:latin typeface="Book Antiqua" pitchFamily="18" charset="0"/>
            </a:endParaRPr>
          </a:p>
          <a:p>
            <a:pPr marL="342900" indent="-342900">
              <a:defRPr/>
            </a:pPr>
            <a:r>
              <a:rPr lang="en-US" b="1" dirty="0">
                <a:solidFill>
                  <a:prstClr val="black"/>
                </a:solidFill>
                <a:latin typeface="Book Antiqua" pitchFamily="18" charset="0"/>
              </a:rPr>
              <a:t>	</a:t>
            </a:r>
            <a:endParaRPr lang="en-US" b="1" u="sng" dirty="0">
              <a:solidFill>
                <a:prstClr val="black"/>
              </a:solidFill>
              <a:latin typeface="Book Antiqua" pitchFamily="18" charset="0"/>
            </a:endParaRPr>
          </a:p>
        </p:txBody>
      </p:sp>
    </p:spTree>
    <p:extLst>
      <p:ext uri="{BB962C8B-B14F-4D97-AF65-F5344CB8AC3E}">
        <p14:creationId xmlns:p14="http://schemas.microsoft.com/office/powerpoint/2010/main" val="3643706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24000" y="228600"/>
            <a:ext cx="9144000" cy="1066800"/>
          </a:xfrm>
        </p:spPr>
        <p:txBody>
          <a:bodyPr>
            <a:normAutofit fontScale="90000"/>
          </a:bodyPr>
          <a:lstStyle/>
          <a:p>
            <a:br>
              <a:rPr lang="en-US" dirty="0"/>
            </a:br>
            <a:endParaRPr lang="en-US" sz="6700" b="1" i="1" dirty="0">
              <a:solidFill>
                <a:schemeClr val="tx2"/>
              </a:solidFill>
            </a:endParaRPr>
          </a:p>
        </p:txBody>
      </p:sp>
      <p:sp>
        <p:nvSpPr>
          <p:cNvPr id="8" name="Content Placeholder 7"/>
          <p:cNvSpPr>
            <a:spLocks noGrp="1"/>
          </p:cNvSpPr>
          <p:nvPr>
            <p:ph idx="1"/>
          </p:nvPr>
        </p:nvSpPr>
        <p:spPr>
          <a:xfrm>
            <a:off x="2819400" y="1676400"/>
            <a:ext cx="7696200" cy="762000"/>
          </a:xfrm>
        </p:spPr>
        <p:txBody>
          <a:bodyPr>
            <a:normAutofit/>
          </a:bodyPr>
          <a:lstStyle/>
          <a:p>
            <a:pPr>
              <a:buNone/>
            </a:pPr>
            <a:r>
              <a:rPr lang="en-US" sz="4400" dirty="0"/>
              <a:t>  </a:t>
            </a:r>
          </a:p>
          <a:p>
            <a:pPr lvl="1">
              <a:buNone/>
            </a:pPr>
            <a:endParaRPr lang="en-US" dirty="0"/>
          </a:p>
        </p:txBody>
      </p:sp>
      <p:sp>
        <p:nvSpPr>
          <p:cNvPr id="9" name="TextBox 8"/>
          <p:cNvSpPr txBox="1"/>
          <p:nvPr/>
        </p:nvSpPr>
        <p:spPr>
          <a:xfrm>
            <a:off x="2324100" y="914401"/>
            <a:ext cx="7543800" cy="1015663"/>
          </a:xfrm>
          <a:prstGeom prst="rect">
            <a:avLst/>
          </a:prstGeom>
          <a:noFill/>
        </p:spPr>
        <p:txBody>
          <a:bodyPr wrap="square" rtlCol="0">
            <a:spAutoFit/>
          </a:bodyPr>
          <a:lstStyle/>
          <a:p>
            <a:pPr algn="ctr"/>
            <a:r>
              <a:rPr lang="en-US" sz="4000" dirty="0">
                <a:latin typeface="Book Antiqua" pitchFamily="18" charset="0"/>
                <a:cs typeface="Times New Roman" pitchFamily="18" charset="0"/>
              </a:rPr>
              <a:t>Disability Compensation: </a:t>
            </a:r>
          </a:p>
          <a:p>
            <a:pPr algn="ctr"/>
            <a:r>
              <a:rPr lang="en-US" sz="2000" i="1" dirty="0">
                <a:latin typeface="Book Antiqua" pitchFamily="18" charset="0"/>
                <a:cs typeface="Times New Roman" pitchFamily="18" charset="0"/>
              </a:rPr>
              <a:t>Requirements for Service Connection</a:t>
            </a:r>
          </a:p>
        </p:txBody>
      </p:sp>
      <p:graphicFrame>
        <p:nvGraphicFramePr>
          <p:cNvPr id="12" name="Diagram 11"/>
          <p:cNvGraphicFramePr/>
          <p:nvPr/>
        </p:nvGraphicFramePr>
        <p:xfrm>
          <a:off x="2743200" y="1981200"/>
          <a:ext cx="67818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Picture 12" descr="Rx-symbol.jpg"/>
          <p:cNvPicPr>
            <a:picLocks noChangeAspect="1"/>
          </p:cNvPicPr>
          <p:nvPr/>
        </p:nvPicPr>
        <p:blipFill>
          <a:blip r:embed="rId8" cstate="print"/>
          <a:stretch>
            <a:fillRect/>
          </a:stretch>
        </p:blipFill>
        <p:spPr>
          <a:xfrm rot="1050555">
            <a:off x="8702359" y="3595651"/>
            <a:ext cx="1310853" cy="131838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4" name="Picture 13" descr="vietnam-service-medal_medal.jpg"/>
          <p:cNvPicPr>
            <a:picLocks noChangeAspect="1"/>
          </p:cNvPicPr>
          <p:nvPr/>
        </p:nvPicPr>
        <p:blipFill>
          <a:blip r:embed="rId9" cstate="print"/>
          <a:srcRect l="7333" t="59847" r="52667" b="3230"/>
          <a:stretch>
            <a:fillRect/>
          </a:stretch>
        </p:blipFill>
        <p:spPr>
          <a:xfrm rot="20684622">
            <a:off x="1665360" y="2198761"/>
            <a:ext cx="1240570" cy="1240570"/>
          </a:xfrm>
          <a:prstGeom prst="ellipse">
            <a:avLst/>
          </a:prstGeom>
          <a:ln w="63500" cap="rnd">
            <a:solidFill>
              <a:srgbClr val="333333"/>
            </a:solidFill>
          </a:ln>
          <a:effectLst>
            <a:outerShdw blurRad="76200" dir="13500000" sy="23000" kx="1200000" algn="br" rotWithShape="0">
              <a:prstClr val="black">
                <a:alpha val="20000"/>
              </a:prstClr>
            </a:outerShdw>
          </a:effectLst>
          <a:scene3d>
            <a:camera prst="orthographicFront"/>
            <a:lightRig rig="contrasting" dir="t">
              <a:rot lat="0" lon="0" rev="3000000"/>
            </a:lightRig>
          </a:scene3d>
          <a:sp3d contourW="7620">
            <a:bevelT w="95250" h="31750"/>
            <a:contourClr>
              <a:srgbClr val="333333"/>
            </a:contourClr>
          </a:sp3d>
        </p:spPr>
      </p:pic>
      <p:pic>
        <p:nvPicPr>
          <p:cNvPr id="15" name="Picture 14" descr="AtoB.jpg"/>
          <p:cNvPicPr>
            <a:picLocks noChangeAspect="1"/>
          </p:cNvPicPr>
          <p:nvPr/>
        </p:nvPicPr>
        <p:blipFill>
          <a:blip r:embed="rId10" cstate="print">
            <a:biLevel thresh="50000"/>
          </a:blip>
          <a:srcRect l="9702" t="28712" r="30468" b="32322"/>
          <a:stretch>
            <a:fillRect/>
          </a:stretch>
        </p:blipFill>
        <p:spPr>
          <a:xfrm>
            <a:off x="4648200" y="5762368"/>
            <a:ext cx="2133600" cy="10956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96466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24000" y="228600"/>
            <a:ext cx="9144000" cy="1066800"/>
          </a:xfrm>
        </p:spPr>
        <p:txBody>
          <a:bodyPr>
            <a:normAutofit fontScale="90000"/>
          </a:bodyPr>
          <a:lstStyle/>
          <a:p>
            <a:br>
              <a:rPr lang="en-US" dirty="0"/>
            </a:br>
            <a:endParaRPr lang="en-US" sz="6700" b="1" i="1" dirty="0">
              <a:solidFill>
                <a:schemeClr val="tx2"/>
              </a:solidFill>
            </a:endParaRPr>
          </a:p>
        </p:txBody>
      </p:sp>
      <p:sp>
        <p:nvSpPr>
          <p:cNvPr id="8" name="Content Placeholder 7"/>
          <p:cNvSpPr>
            <a:spLocks noGrp="1"/>
          </p:cNvSpPr>
          <p:nvPr>
            <p:ph idx="1"/>
          </p:nvPr>
        </p:nvSpPr>
        <p:spPr>
          <a:xfrm>
            <a:off x="2819400" y="1676400"/>
            <a:ext cx="7696200" cy="762000"/>
          </a:xfrm>
        </p:spPr>
        <p:txBody>
          <a:bodyPr>
            <a:normAutofit/>
          </a:bodyPr>
          <a:lstStyle/>
          <a:p>
            <a:pPr>
              <a:buNone/>
            </a:pPr>
            <a:r>
              <a:rPr lang="en-US" sz="4400" dirty="0"/>
              <a:t>  </a:t>
            </a:r>
          </a:p>
          <a:p>
            <a:pPr lvl="1">
              <a:buNone/>
            </a:pPr>
            <a:endParaRPr lang="en-US" dirty="0"/>
          </a:p>
        </p:txBody>
      </p:sp>
      <p:sp>
        <p:nvSpPr>
          <p:cNvPr id="9" name="TextBox 8"/>
          <p:cNvSpPr txBox="1"/>
          <p:nvPr/>
        </p:nvSpPr>
        <p:spPr>
          <a:xfrm>
            <a:off x="2019300" y="914401"/>
            <a:ext cx="8153400" cy="1015663"/>
          </a:xfrm>
          <a:prstGeom prst="rect">
            <a:avLst/>
          </a:prstGeom>
          <a:noFill/>
        </p:spPr>
        <p:txBody>
          <a:bodyPr wrap="square" rtlCol="0">
            <a:spAutoFit/>
          </a:bodyPr>
          <a:lstStyle/>
          <a:p>
            <a:pPr algn="ctr"/>
            <a:r>
              <a:rPr lang="en-US" sz="4000" dirty="0">
                <a:latin typeface="Book Antiqua" pitchFamily="18" charset="0"/>
                <a:cs typeface="Times New Roman" pitchFamily="18" charset="0"/>
              </a:rPr>
              <a:t>Service Connection:</a:t>
            </a:r>
          </a:p>
          <a:p>
            <a:pPr algn="ctr"/>
            <a:r>
              <a:rPr lang="en-US" sz="2000" i="1" dirty="0">
                <a:latin typeface="Book Antiqua" pitchFamily="18" charset="0"/>
                <a:cs typeface="Times New Roman" pitchFamily="18" charset="0"/>
              </a:rPr>
              <a:t>In Service Event, Injury, or Exposure </a:t>
            </a:r>
          </a:p>
        </p:txBody>
      </p:sp>
      <p:sp>
        <p:nvSpPr>
          <p:cNvPr id="12" name="TextBox 11"/>
          <p:cNvSpPr txBox="1"/>
          <p:nvPr/>
        </p:nvSpPr>
        <p:spPr>
          <a:xfrm>
            <a:off x="990600" y="2311064"/>
            <a:ext cx="10515600" cy="4495800"/>
          </a:xfrm>
          <a:prstGeom prst="rect">
            <a:avLst/>
          </a:prstGeom>
          <a:noFill/>
        </p:spPr>
        <p:txBody>
          <a:bodyPr wrap="square" numCol="2" rtlCol="0">
            <a:spAutoFit/>
          </a:bodyPr>
          <a:lstStyle/>
          <a:p>
            <a:pPr>
              <a:buFont typeface="Arial" pitchFamily="34" charset="0"/>
              <a:buChar char="•"/>
            </a:pPr>
            <a:r>
              <a:rPr lang="en-US" b="1" dirty="0">
                <a:latin typeface="Book Antiqua" pitchFamily="18" charset="0"/>
              </a:rPr>
              <a:t>Event</a:t>
            </a:r>
            <a:r>
              <a:rPr lang="en-US" dirty="0">
                <a:latin typeface="Book Antiqua" pitchFamily="18" charset="0"/>
              </a:rPr>
              <a:t>: </a:t>
            </a:r>
          </a:p>
          <a:p>
            <a:pPr lvl="1">
              <a:buFont typeface="Arial" pitchFamily="34" charset="0"/>
              <a:buChar char="•"/>
            </a:pPr>
            <a:r>
              <a:rPr lang="en-US" dirty="0">
                <a:latin typeface="Book Antiqua" pitchFamily="18" charset="0"/>
              </a:rPr>
              <a:t>Ex: </a:t>
            </a:r>
            <a:r>
              <a:rPr lang="en-US" i="1" dirty="0">
                <a:latin typeface="Book Antiqua" pitchFamily="18" charset="0"/>
              </a:rPr>
              <a:t>Military Sexual Trauma or Traumatic Brain Injury  </a:t>
            </a:r>
          </a:p>
          <a:p>
            <a:pPr lvl="1">
              <a:buFont typeface="Arial" pitchFamily="34" charset="0"/>
              <a:buChar char="•"/>
            </a:pPr>
            <a:r>
              <a:rPr lang="en-US" dirty="0">
                <a:latin typeface="Book Antiqua" pitchFamily="18" charset="0"/>
              </a:rPr>
              <a:t>Evidence: </a:t>
            </a:r>
          </a:p>
          <a:p>
            <a:pPr lvl="2">
              <a:buFont typeface="Arial" pitchFamily="34" charset="0"/>
              <a:buChar char="•"/>
            </a:pPr>
            <a:r>
              <a:rPr lang="en-US" dirty="0">
                <a:latin typeface="Book Antiqua" pitchFamily="18" charset="0"/>
              </a:rPr>
              <a:t>Lay/Buddy Statements </a:t>
            </a:r>
          </a:p>
          <a:p>
            <a:pPr lvl="2">
              <a:buFont typeface="Arial" pitchFamily="34" charset="0"/>
              <a:buChar char="•"/>
            </a:pPr>
            <a:r>
              <a:rPr lang="en-US" dirty="0">
                <a:latin typeface="Book Antiqua" pitchFamily="18" charset="0"/>
              </a:rPr>
              <a:t>Personnel File and Service Treatment Records </a:t>
            </a:r>
          </a:p>
          <a:p>
            <a:pPr lvl="2">
              <a:buFont typeface="Arial" pitchFamily="34" charset="0"/>
              <a:buChar char="•"/>
            </a:pPr>
            <a:r>
              <a:rPr lang="en-US" dirty="0">
                <a:latin typeface="Book Antiqua" pitchFamily="18" charset="0"/>
              </a:rPr>
              <a:t>Unit Records </a:t>
            </a:r>
          </a:p>
          <a:p>
            <a:pPr>
              <a:buFont typeface="Arial" pitchFamily="34" charset="0"/>
              <a:buChar char="•"/>
            </a:pPr>
            <a:r>
              <a:rPr lang="en-US" b="1" dirty="0">
                <a:latin typeface="Book Antiqua" pitchFamily="18" charset="0"/>
              </a:rPr>
              <a:t>Injury</a:t>
            </a:r>
            <a:r>
              <a:rPr lang="en-US" dirty="0">
                <a:latin typeface="Book Antiqua" pitchFamily="18" charset="0"/>
              </a:rPr>
              <a:t>: </a:t>
            </a:r>
          </a:p>
          <a:p>
            <a:pPr lvl="1">
              <a:buFont typeface="Arial" pitchFamily="34" charset="0"/>
              <a:buChar char="•"/>
            </a:pPr>
            <a:r>
              <a:rPr lang="en-US" dirty="0">
                <a:latin typeface="Book Antiqua" pitchFamily="18" charset="0"/>
              </a:rPr>
              <a:t>Ex: Broken Leg or Injured Back </a:t>
            </a:r>
          </a:p>
          <a:p>
            <a:pPr lvl="1">
              <a:buFont typeface="Arial" pitchFamily="34" charset="0"/>
              <a:buChar char="•"/>
            </a:pPr>
            <a:r>
              <a:rPr lang="en-US" dirty="0">
                <a:latin typeface="Book Antiqua" pitchFamily="18" charset="0"/>
              </a:rPr>
              <a:t>Evidence: </a:t>
            </a:r>
          </a:p>
          <a:p>
            <a:pPr lvl="2">
              <a:buFont typeface="Arial" pitchFamily="34" charset="0"/>
              <a:buChar char="•"/>
            </a:pPr>
            <a:r>
              <a:rPr lang="en-US" dirty="0">
                <a:latin typeface="Book Antiqua" pitchFamily="18" charset="0"/>
              </a:rPr>
              <a:t>Service Treatment Records </a:t>
            </a:r>
          </a:p>
          <a:p>
            <a:pPr lvl="2">
              <a:buFont typeface="Arial" pitchFamily="34" charset="0"/>
              <a:buChar char="•"/>
            </a:pPr>
            <a:r>
              <a:rPr lang="en-US" dirty="0">
                <a:latin typeface="Book Antiqua" pitchFamily="18" charset="0"/>
              </a:rPr>
              <a:t>Lay/Buddy Statements </a:t>
            </a:r>
          </a:p>
          <a:p>
            <a:pPr lvl="2">
              <a:buFont typeface="Arial" pitchFamily="34" charset="0"/>
              <a:buChar char="•"/>
            </a:pPr>
            <a:r>
              <a:rPr lang="en-US" dirty="0">
                <a:latin typeface="Book Antiqua" pitchFamily="18" charset="0"/>
              </a:rPr>
              <a:t>Line of Duty Statements </a:t>
            </a:r>
          </a:p>
          <a:p>
            <a:pPr lvl="2">
              <a:buFont typeface="Arial" pitchFamily="34" charset="0"/>
              <a:buChar char="•"/>
            </a:pPr>
            <a:r>
              <a:rPr lang="en-US" dirty="0">
                <a:latin typeface="Book Antiqua" pitchFamily="18" charset="0"/>
              </a:rPr>
              <a:t>MOS/</a:t>
            </a:r>
            <a:r>
              <a:rPr lang="en-US" dirty="0" err="1">
                <a:latin typeface="Book Antiqua" pitchFamily="18" charset="0"/>
              </a:rPr>
              <a:t>OMPF</a:t>
            </a:r>
            <a:r>
              <a:rPr lang="en-US" dirty="0">
                <a:latin typeface="Book Antiqua" pitchFamily="18" charset="0"/>
              </a:rPr>
              <a:t> Findings </a:t>
            </a:r>
          </a:p>
          <a:p>
            <a:pPr lvl="2"/>
            <a:endParaRPr lang="en-US" dirty="0">
              <a:latin typeface="Book Antiqua" pitchFamily="18" charset="0"/>
            </a:endParaRPr>
          </a:p>
          <a:p>
            <a:pPr lvl="2"/>
            <a:endParaRPr lang="en-US" dirty="0">
              <a:latin typeface="Book Antiqua" pitchFamily="18" charset="0"/>
            </a:endParaRPr>
          </a:p>
          <a:p>
            <a:pPr lvl="2"/>
            <a:endParaRPr lang="en-US" dirty="0">
              <a:latin typeface="Book Antiqua" pitchFamily="18" charset="0"/>
            </a:endParaRPr>
          </a:p>
          <a:p>
            <a:pPr lvl="2"/>
            <a:endParaRPr lang="en-US" dirty="0">
              <a:latin typeface="Book Antiqua" pitchFamily="18" charset="0"/>
            </a:endParaRPr>
          </a:p>
          <a:p>
            <a:pPr lvl="2"/>
            <a:endParaRPr lang="en-US" dirty="0">
              <a:latin typeface="Book Antiqua" pitchFamily="18" charset="0"/>
            </a:endParaRPr>
          </a:p>
          <a:p>
            <a:pPr>
              <a:buFont typeface="Arial" pitchFamily="34" charset="0"/>
              <a:buChar char="•"/>
            </a:pPr>
            <a:r>
              <a:rPr lang="en-US" b="1" dirty="0">
                <a:latin typeface="Book Antiqua" pitchFamily="18" charset="0"/>
              </a:rPr>
              <a:t>Exposure</a:t>
            </a:r>
            <a:r>
              <a:rPr lang="en-US" dirty="0">
                <a:latin typeface="Book Antiqua" pitchFamily="18" charset="0"/>
              </a:rPr>
              <a:t>:</a:t>
            </a:r>
          </a:p>
          <a:p>
            <a:pPr lvl="1">
              <a:buFont typeface="Arial" pitchFamily="34" charset="0"/>
              <a:buChar char="•"/>
            </a:pPr>
            <a:r>
              <a:rPr lang="en-US" dirty="0">
                <a:latin typeface="Book Antiqua" pitchFamily="18" charset="0"/>
              </a:rPr>
              <a:t>Ex: Noise or Chemical Exposure </a:t>
            </a:r>
          </a:p>
          <a:p>
            <a:pPr lvl="1">
              <a:buFont typeface="Arial" pitchFamily="34" charset="0"/>
              <a:buChar char="•"/>
            </a:pPr>
            <a:r>
              <a:rPr lang="en-US" dirty="0">
                <a:latin typeface="Book Antiqua" pitchFamily="18" charset="0"/>
              </a:rPr>
              <a:t>Evidence:</a:t>
            </a:r>
          </a:p>
          <a:p>
            <a:pPr lvl="2">
              <a:buFont typeface="Arial" pitchFamily="34" charset="0"/>
              <a:buChar char="•"/>
            </a:pPr>
            <a:r>
              <a:rPr lang="en-US" dirty="0">
                <a:latin typeface="Book Antiqua" pitchFamily="18" charset="0"/>
              </a:rPr>
              <a:t>MOS/</a:t>
            </a:r>
            <a:r>
              <a:rPr lang="en-US" dirty="0" err="1">
                <a:latin typeface="Book Antiqua" pitchFamily="18" charset="0"/>
              </a:rPr>
              <a:t>OMPF</a:t>
            </a:r>
            <a:r>
              <a:rPr lang="en-US" dirty="0">
                <a:latin typeface="Book Antiqua" pitchFamily="18" charset="0"/>
              </a:rPr>
              <a:t> Findings </a:t>
            </a:r>
          </a:p>
          <a:p>
            <a:pPr lvl="2">
              <a:buFont typeface="Arial" pitchFamily="34" charset="0"/>
              <a:buChar char="•"/>
            </a:pPr>
            <a:r>
              <a:rPr lang="en-US" dirty="0">
                <a:latin typeface="Book Antiqua" pitchFamily="18" charset="0"/>
              </a:rPr>
              <a:t>Service Locations </a:t>
            </a:r>
          </a:p>
          <a:p>
            <a:pPr lvl="3">
              <a:buFont typeface="Arial" pitchFamily="34" charset="0"/>
              <a:buChar char="•"/>
            </a:pPr>
            <a:r>
              <a:rPr lang="en-US" dirty="0">
                <a:latin typeface="Book Antiqua" pitchFamily="18" charset="0"/>
              </a:rPr>
              <a:t>Vietnam &amp; Agent Orange </a:t>
            </a:r>
          </a:p>
          <a:p>
            <a:pPr lvl="3">
              <a:buFont typeface="Arial" pitchFamily="34" charset="0"/>
              <a:buChar char="•"/>
            </a:pPr>
            <a:r>
              <a:rPr lang="en-US" dirty="0">
                <a:latin typeface="Book Antiqua" pitchFamily="18" charset="0"/>
              </a:rPr>
              <a:t>Gulf War &amp; Undiagnosed Illnesses </a:t>
            </a:r>
          </a:p>
          <a:p>
            <a:pPr>
              <a:buFont typeface="Arial" pitchFamily="34" charset="0"/>
              <a:buChar char="•"/>
            </a:pPr>
            <a:r>
              <a:rPr lang="en-US" b="1" dirty="0">
                <a:latin typeface="Book Antiqua" pitchFamily="18" charset="0"/>
              </a:rPr>
              <a:t>Diagnosis</a:t>
            </a:r>
            <a:r>
              <a:rPr lang="en-US" dirty="0">
                <a:latin typeface="Book Antiqua" pitchFamily="18" charset="0"/>
              </a:rPr>
              <a:t>:</a:t>
            </a:r>
          </a:p>
          <a:p>
            <a:pPr lvl="1">
              <a:buFont typeface="Arial" pitchFamily="34" charset="0"/>
              <a:buChar char="•"/>
            </a:pPr>
            <a:r>
              <a:rPr lang="en-US" dirty="0">
                <a:latin typeface="Book Antiqua" pitchFamily="18" charset="0"/>
              </a:rPr>
              <a:t>Ex: Hypertension </a:t>
            </a:r>
          </a:p>
          <a:p>
            <a:pPr lvl="1">
              <a:buFont typeface="Arial" pitchFamily="34" charset="0"/>
              <a:buChar char="•"/>
            </a:pPr>
            <a:r>
              <a:rPr lang="en-US" dirty="0">
                <a:latin typeface="Book Antiqua" pitchFamily="18" charset="0"/>
              </a:rPr>
              <a:t>Evidence: </a:t>
            </a:r>
          </a:p>
          <a:p>
            <a:pPr lvl="2">
              <a:buFont typeface="Arial" pitchFamily="34" charset="0"/>
              <a:buChar char="•"/>
            </a:pPr>
            <a:r>
              <a:rPr lang="en-US" dirty="0">
                <a:latin typeface="Book Antiqua" pitchFamily="18" charset="0"/>
              </a:rPr>
              <a:t>Service Treatment Records </a:t>
            </a:r>
          </a:p>
        </p:txBody>
      </p:sp>
      <p:pic>
        <p:nvPicPr>
          <p:cNvPr id="14" name="Picture 13" descr="vietnam-service-medal_medal.jpg"/>
          <p:cNvPicPr>
            <a:picLocks noChangeAspect="1"/>
          </p:cNvPicPr>
          <p:nvPr/>
        </p:nvPicPr>
        <p:blipFill>
          <a:blip r:embed="rId3" cstate="print"/>
          <a:srcRect l="7333" t="59847" r="52667" b="3230"/>
          <a:stretch>
            <a:fillRect/>
          </a:stretch>
        </p:blipFill>
        <p:spPr>
          <a:xfrm rot="715819">
            <a:off x="9151055" y="1806782"/>
            <a:ext cx="1515891" cy="1515891"/>
          </a:xfrm>
          <a:prstGeom prst="ellipse">
            <a:avLst/>
          </a:prstGeom>
          <a:ln w="63500" cap="rnd">
            <a:solidFill>
              <a:srgbClr val="333333"/>
            </a:solidFill>
          </a:ln>
          <a:effectLst>
            <a:outerShdw blurRad="76200" dir="13500000" sy="23000" kx="1200000" algn="br" rotWithShape="0">
              <a:prstClr val="black">
                <a:alpha val="20000"/>
              </a:prst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779506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3"/>
          <p:cNvSpPr>
            <a:spLocks noGrp="1" noChangeArrowheads="1"/>
          </p:cNvSpPr>
          <p:nvPr>
            <p:ph sz="half" idx="1"/>
          </p:nvPr>
        </p:nvSpPr>
        <p:spPr>
          <a:xfrm>
            <a:off x="6172200" y="2514600"/>
            <a:ext cx="4572000" cy="4267200"/>
          </a:xfrm>
        </p:spPr>
        <p:txBody>
          <a:bodyPr/>
          <a:lstStyle/>
          <a:p>
            <a:pPr marL="334963" indent="-334963">
              <a:spcBef>
                <a:spcPts val="450"/>
              </a:spcBef>
              <a:buFont typeface="Arial" charset="0"/>
              <a:buChar char="•"/>
              <a:tabLst>
                <a:tab pos="334963" algn="l"/>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Lst>
            </a:pPr>
            <a:r>
              <a:rPr lang="en-US" sz="1800" i="1" dirty="0"/>
              <a:t>(High cholesterol) </a:t>
            </a:r>
            <a:r>
              <a:rPr lang="en-US" sz="1800" dirty="0"/>
              <a:t>Hypercholesterolemia</a:t>
            </a:r>
            <a:r>
              <a:rPr lang="en-US" sz="1800" i="1" dirty="0"/>
              <a:t>, </a:t>
            </a:r>
            <a:r>
              <a:rPr lang="en-US" sz="1800" i="1" dirty="0" err="1"/>
              <a:t>Hypertrigliceridemia</a:t>
            </a:r>
            <a:r>
              <a:rPr lang="en-US" sz="1800" i="1" dirty="0"/>
              <a:t>, Hyperlipidemia</a:t>
            </a:r>
          </a:p>
          <a:p>
            <a:pPr marL="334963" indent="-334963">
              <a:spcBef>
                <a:spcPts val="450"/>
              </a:spcBef>
              <a:buFont typeface="Arial" charset="0"/>
              <a:buChar char="•"/>
              <a:tabLst>
                <a:tab pos="334963" algn="l"/>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Lst>
            </a:pPr>
            <a:r>
              <a:rPr lang="en-US" sz="1800" i="1" dirty="0"/>
              <a:t>Positive PPD/TB reaction, INH Therapy</a:t>
            </a:r>
          </a:p>
          <a:p>
            <a:pPr marL="334963" indent="-334963">
              <a:spcBef>
                <a:spcPts val="450"/>
              </a:spcBef>
              <a:buFont typeface="Arial" charset="0"/>
              <a:buChar char="•"/>
              <a:tabLst>
                <a:tab pos="334963" algn="l"/>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Lst>
            </a:pPr>
            <a:r>
              <a:rPr lang="en-US" sz="1800" i="1" dirty="0"/>
              <a:t>Tubal ligation, vasectomy, PRK (routine sterilization for the purpose of birth control/Elective surgery)</a:t>
            </a:r>
          </a:p>
          <a:p>
            <a:pPr marL="334963" indent="-334963">
              <a:spcBef>
                <a:spcPts val="450"/>
              </a:spcBef>
              <a:buFont typeface="Arial" charset="0"/>
              <a:buChar char="•"/>
              <a:tabLst>
                <a:tab pos="334963" algn="l"/>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Lst>
            </a:pPr>
            <a:r>
              <a:rPr lang="en-US" sz="1800" i="1" dirty="0"/>
              <a:t>Uncomplicated pregnancy</a:t>
            </a:r>
          </a:p>
          <a:p>
            <a:pPr marL="334963" indent="-334963">
              <a:spcBef>
                <a:spcPts val="450"/>
              </a:spcBef>
              <a:buNone/>
              <a:tabLst>
                <a:tab pos="334963" algn="l"/>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Lst>
            </a:pPr>
            <a:endParaRPr lang="en-US" sz="1800" i="1" dirty="0"/>
          </a:p>
          <a:p>
            <a:pPr marL="334963" indent="-334963">
              <a:spcBef>
                <a:spcPts val="450"/>
              </a:spcBef>
              <a:buFont typeface="Arial" charset="0"/>
              <a:buChar char="•"/>
              <a:tabLst>
                <a:tab pos="334963" algn="l"/>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Lst>
            </a:pPr>
            <a:r>
              <a:rPr lang="en-US" sz="1800" b="1" i="1" dirty="0"/>
              <a:t>NOTE:  </a:t>
            </a:r>
            <a:r>
              <a:rPr lang="en-US" sz="1800" i="1" dirty="0">
                <a:solidFill>
                  <a:srgbClr val="333399"/>
                </a:solidFill>
              </a:rPr>
              <a:t>Most abnormal lab findings due to blood or urine testing can not be claimed because they are not considered a debilitating condition</a:t>
            </a:r>
            <a:r>
              <a:rPr lang="en-US" sz="1800" dirty="0"/>
              <a:t>.</a:t>
            </a:r>
          </a:p>
        </p:txBody>
      </p:sp>
      <p:sp>
        <p:nvSpPr>
          <p:cNvPr id="15362" name="Rectangle 2"/>
          <p:cNvSpPr>
            <a:spLocks noGrp="1" noChangeArrowheads="1"/>
          </p:cNvSpPr>
          <p:nvPr>
            <p:ph sz="half" idx="2"/>
          </p:nvPr>
        </p:nvSpPr>
        <p:spPr>
          <a:xfrm>
            <a:off x="762000" y="2514600"/>
            <a:ext cx="4724400" cy="4584700"/>
          </a:xfrm>
        </p:spPr>
        <p:txBody>
          <a:bodyPr anchor="t"/>
          <a:lstStyle/>
          <a:p>
            <a:pPr marL="334963" indent="-334963">
              <a:spcBef>
                <a:spcPts val="450"/>
              </a:spcBef>
              <a:tabLst>
                <a:tab pos="334963" algn="l"/>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Lst>
              <a:defRPr/>
            </a:pPr>
            <a:r>
              <a:rPr lang="en-US" sz="1800" i="1" dirty="0"/>
              <a:t>Abnormal ECG/EKG such as </a:t>
            </a:r>
            <a:r>
              <a:rPr lang="en-US" sz="1800" dirty="0"/>
              <a:t>tachycardia</a:t>
            </a:r>
            <a:r>
              <a:rPr lang="en-US" sz="1800" i="1" dirty="0"/>
              <a:t> or bradycardia (in the absence of a chronic disability such as Coronary Artery Disease (CAD)</a:t>
            </a:r>
          </a:p>
          <a:p>
            <a:pPr marL="334963" indent="-334963">
              <a:spcBef>
                <a:spcPts val="450"/>
              </a:spcBef>
              <a:tabLst>
                <a:tab pos="334963" algn="l"/>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Lst>
              <a:defRPr/>
            </a:pPr>
            <a:r>
              <a:rPr lang="en-US" sz="1800" i="1" dirty="0"/>
              <a:t>Abnormal PAP smears such as Dysplasia (abnormal cells)</a:t>
            </a:r>
          </a:p>
          <a:p>
            <a:pPr marL="334963" indent="-334963">
              <a:spcBef>
                <a:spcPts val="450"/>
              </a:spcBef>
              <a:tabLst>
                <a:tab pos="334963" algn="l"/>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Lst>
              <a:defRPr/>
            </a:pPr>
            <a:r>
              <a:rPr lang="en-US" sz="1800" i="1" dirty="0"/>
              <a:t>Alcoholism and/or drug use</a:t>
            </a:r>
          </a:p>
          <a:p>
            <a:pPr marL="334963" indent="-334963">
              <a:spcBef>
                <a:spcPts val="450"/>
              </a:spcBef>
              <a:tabLst>
                <a:tab pos="334963" algn="l"/>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Lst>
              <a:defRPr/>
            </a:pPr>
            <a:r>
              <a:rPr lang="en-US" sz="1800" i="1" dirty="0"/>
              <a:t>Chest pain (in the absence of an etiology)</a:t>
            </a:r>
          </a:p>
          <a:p>
            <a:pPr marL="334963" indent="-334963">
              <a:spcBef>
                <a:spcPts val="450"/>
              </a:spcBef>
              <a:tabLst>
                <a:tab pos="334963" algn="l"/>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Lst>
              <a:defRPr/>
            </a:pPr>
            <a:r>
              <a:rPr lang="en-US" sz="1800" i="1" dirty="0"/>
              <a:t>Congenital issues (eyeglasses, curvature of spine, etc.)</a:t>
            </a:r>
          </a:p>
          <a:p>
            <a:pPr marL="334963" indent="-334963">
              <a:spcBef>
                <a:spcPts val="450"/>
              </a:spcBef>
              <a:tabLst>
                <a:tab pos="334963" algn="l"/>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Lst>
              <a:defRPr/>
            </a:pPr>
            <a:r>
              <a:rPr lang="en-US" sz="1800" i="1" dirty="0"/>
              <a:t>Exposure in and of itself to Agent Orange, Asbestos, Toxic Fumes, Ionizing Radiation, Solvents, Lead Paint, Non-Skid, Contaminants of the Persian Gulf, etc.</a:t>
            </a:r>
          </a:p>
        </p:txBody>
      </p:sp>
      <p:sp>
        <p:nvSpPr>
          <p:cNvPr id="17413" name="Rectangle 4"/>
          <p:cNvSpPr>
            <a:spLocks noChangeArrowheads="1"/>
          </p:cNvSpPr>
          <p:nvPr/>
        </p:nvSpPr>
        <p:spPr bwMode="auto">
          <a:xfrm>
            <a:off x="3276600" y="973137"/>
            <a:ext cx="5638800" cy="1008063"/>
          </a:xfrm>
          <a:prstGeom prst="rect">
            <a:avLst/>
          </a:prstGeom>
          <a:noFill/>
          <a:ln w="9525">
            <a:noFill/>
            <a:round/>
            <a:headEnd/>
            <a:tailEnd/>
          </a:ln>
        </p:spPr>
        <p:txBody>
          <a:bodyPr lIns="90000" tIns="46800" rIns="90000" bIns="46800">
            <a:spAutoFit/>
          </a:bodyPr>
          <a:lstStyle/>
          <a:p>
            <a:pP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i="1" dirty="0">
                <a:solidFill>
                  <a:srgbClr val="333399"/>
                </a:solidFill>
              </a:rPr>
              <a:t>Common issues that veterans </a:t>
            </a:r>
            <a:r>
              <a:rPr lang="en-US" sz="2000" b="1" i="1" u="sng" dirty="0">
                <a:solidFill>
                  <a:srgbClr val="333399"/>
                </a:solidFill>
              </a:rPr>
              <a:t>want to claim</a:t>
            </a:r>
            <a:r>
              <a:rPr lang="en-US" sz="2000" b="1" i="1" dirty="0">
                <a:solidFill>
                  <a:srgbClr val="333399"/>
                </a:solidFill>
              </a:rPr>
              <a:t> that the Department Veterans Affairs (</a:t>
            </a:r>
            <a:r>
              <a:rPr lang="en-US" sz="2000" b="1" i="1" dirty="0" err="1">
                <a:solidFill>
                  <a:srgbClr val="333399"/>
                </a:solidFill>
              </a:rPr>
              <a:t>DVA</a:t>
            </a:r>
            <a:r>
              <a:rPr lang="en-US" sz="2000" b="1" i="1" dirty="0">
                <a:solidFill>
                  <a:srgbClr val="333399"/>
                </a:solidFill>
              </a:rPr>
              <a:t>) </a:t>
            </a:r>
            <a:r>
              <a:rPr lang="en-US" sz="2000" b="1" i="1" u="sng" dirty="0">
                <a:solidFill>
                  <a:srgbClr val="333399"/>
                </a:solidFill>
              </a:rPr>
              <a:t>does not recognize</a:t>
            </a:r>
            <a:r>
              <a:rPr lang="en-US" sz="2000" b="1" i="1" dirty="0">
                <a:solidFill>
                  <a:srgbClr val="333399"/>
                </a:solidFill>
              </a:rPr>
              <a:t> as disabilities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body" sz="half" idx="2"/>
          </p:nvPr>
        </p:nvSpPr>
        <p:spPr>
          <a:xfrm>
            <a:off x="5448300" y="2560637"/>
            <a:ext cx="5257800" cy="3938588"/>
          </a:xfrm>
        </p:spPr>
        <p:txBody>
          <a:bodyPr anchor="t">
            <a:normAutofit/>
          </a:bodyPr>
          <a:lstStyle/>
          <a:p>
            <a:pPr marL="334963" indent="-334963">
              <a:spcBef>
                <a:spcPts val="450"/>
              </a:spcBef>
              <a:tabLst>
                <a:tab pos="334963" algn="l"/>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Lst>
              <a:defRPr/>
            </a:pPr>
            <a:r>
              <a:rPr lang="en-US" sz="1600" dirty="0"/>
              <a:t>Identify your residual health problems!</a:t>
            </a:r>
          </a:p>
          <a:p>
            <a:pPr marL="735013" lvl="1" indent="-277813">
              <a:spcBef>
                <a:spcPts val="450"/>
              </a:spcBef>
              <a:buFont typeface="Arial" panose="020B0604020202020204" pitchFamily="34" charset="0"/>
              <a:buChar char="–"/>
              <a:tabLst>
                <a:tab pos="334963" algn="l"/>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Lst>
              <a:defRPr/>
            </a:pPr>
            <a:r>
              <a:rPr lang="en-US" sz="2000" dirty="0"/>
              <a:t>Due to surgery</a:t>
            </a:r>
          </a:p>
          <a:p>
            <a:pPr marL="735013" lvl="1" indent="-277813">
              <a:spcBef>
                <a:spcPts val="450"/>
              </a:spcBef>
              <a:buFont typeface="Arial" panose="020B0604020202020204" pitchFamily="34" charset="0"/>
              <a:buChar char="–"/>
              <a:tabLst>
                <a:tab pos="334963" algn="l"/>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Lst>
              <a:defRPr/>
            </a:pPr>
            <a:r>
              <a:rPr lang="en-US" sz="2000" dirty="0"/>
              <a:t>Due to trauma</a:t>
            </a:r>
          </a:p>
          <a:p>
            <a:pPr marL="735013" lvl="1" indent="-277813">
              <a:spcBef>
                <a:spcPts val="450"/>
              </a:spcBef>
              <a:buFont typeface="Arial" panose="020B0604020202020204" pitchFamily="34" charset="0"/>
              <a:buChar char="–"/>
              <a:tabLst>
                <a:tab pos="334963" algn="l"/>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Lst>
              <a:defRPr/>
            </a:pPr>
            <a:r>
              <a:rPr lang="en-US" sz="2000" dirty="0"/>
              <a:t>Aggravated conditions that Existed Prior To Entry (EPTE)</a:t>
            </a:r>
          </a:p>
          <a:p>
            <a:pPr marL="334963" indent="-334963">
              <a:spcBef>
                <a:spcPts val="450"/>
              </a:spcBef>
              <a:tabLst>
                <a:tab pos="334963" algn="l"/>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Lst>
              <a:defRPr/>
            </a:pPr>
            <a:r>
              <a:rPr lang="en-US" sz="1600" dirty="0"/>
              <a:t>Ensure that they are </a:t>
            </a:r>
            <a:r>
              <a:rPr lang="en-US" sz="1600" u="sng" dirty="0">
                <a:solidFill>
                  <a:srgbClr val="FF3300"/>
                </a:solidFill>
              </a:rPr>
              <a:t>CHRONIC</a:t>
            </a:r>
            <a:r>
              <a:rPr lang="en-US" sz="1600" dirty="0"/>
              <a:t>!</a:t>
            </a:r>
          </a:p>
          <a:p>
            <a:pPr marL="735013" lvl="1" indent="-277813">
              <a:spcBef>
                <a:spcPts val="450"/>
              </a:spcBef>
              <a:buFont typeface="Arial" panose="020B0604020202020204" pitchFamily="34" charset="0"/>
              <a:buChar char="–"/>
              <a:tabLst>
                <a:tab pos="334963" algn="l"/>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Lst>
              <a:defRPr/>
            </a:pPr>
            <a:r>
              <a:rPr lang="en-US" sz="2000" dirty="0"/>
              <a:t>The conditions are constant?</a:t>
            </a:r>
          </a:p>
          <a:p>
            <a:pPr marL="735013" lvl="1" indent="-277813">
              <a:spcBef>
                <a:spcPts val="450"/>
              </a:spcBef>
              <a:buFont typeface="Arial" panose="020B0604020202020204" pitchFamily="34" charset="0"/>
              <a:buChar char="–"/>
              <a:tabLst>
                <a:tab pos="334963" algn="l"/>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Lst>
              <a:defRPr/>
            </a:pPr>
            <a:r>
              <a:rPr lang="en-US" sz="2000" dirty="0"/>
              <a:t>Daily medication for control is considered chronic</a:t>
            </a:r>
          </a:p>
          <a:p>
            <a:pPr marL="334963" indent="-334963">
              <a:spcBef>
                <a:spcPts val="450"/>
              </a:spcBef>
              <a:tabLst>
                <a:tab pos="334963" algn="l"/>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Lst>
              <a:defRPr/>
            </a:pPr>
            <a:r>
              <a:rPr lang="en-US" sz="1600" dirty="0"/>
              <a:t>Ensure that they are </a:t>
            </a:r>
            <a:r>
              <a:rPr lang="en-US" sz="1600" u="sng" dirty="0">
                <a:solidFill>
                  <a:srgbClr val="FF3300"/>
                </a:solidFill>
              </a:rPr>
              <a:t>RECURRENT </a:t>
            </a:r>
            <a:r>
              <a:rPr lang="en-US" sz="1600" dirty="0"/>
              <a:t>!</a:t>
            </a:r>
          </a:p>
          <a:p>
            <a:pPr marL="735013" lvl="1" indent="-277813">
              <a:spcBef>
                <a:spcPts val="450"/>
              </a:spcBef>
              <a:buFont typeface="Arial" panose="020B0604020202020204" pitchFamily="34" charset="0"/>
              <a:buChar char="–"/>
              <a:tabLst>
                <a:tab pos="334963" algn="l"/>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Lst>
              <a:defRPr/>
            </a:pPr>
            <a:r>
              <a:rPr lang="en-US" sz="2000" dirty="0"/>
              <a:t>How often do the conditions occur?</a:t>
            </a:r>
          </a:p>
          <a:p>
            <a:pPr marL="735013" lvl="1" indent="-277813">
              <a:spcBef>
                <a:spcPts val="450"/>
              </a:spcBef>
              <a:buNone/>
              <a:tabLst>
                <a:tab pos="334963" algn="l"/>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Lst>
              <a:defRPr/>
            </a:pPr>
            <a:endParaRPr lang="en-US" i="1" dirty="0"/>
          </a:p>
          <a:p>
            <a:pPr marL="735013" lvl="1" indent="-277813">
              <a:spcBef>
                <a:spcPts val="450"/>
              </a:spcBef>
              <a:buNone/>
              <a:tabLst>
                <a:tab pos="334963" algn="l"/>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Lst>
              <a:defRPr/>
            </a:pPr>
            <a:endParaRPr lang="en-US" i="1" dirty="0"/>
          </a:p>
        </p:txBody>
      </p:sp>
      <p:grpSp>
        <p:nvGrpSpPr>
          <p:cNvPr id="2" name="Group 3"/>
          <p:cNvGrpSpPr>
            <a:grpSpLocks/>
          </p:cNvGrpSpPr>
          <p:nvPr/>
        </p:nvGrpSpPr>
        <p:grpSpPr bwMode="auto">
          <a:xfrm>
            <a:off x="304800" y="1981200"/>
            <a:ext cx="3171825" cy="4518025"/>
            <a:chOff x="558" y="1008"/>
            <a:chExt cx="1998" cy="2846"/>
          </a:xfrm>
        </p:grpSpPr>
        <p:graphicFrame>
          <p:nvGraphicFramePr>
            <p:cNvPr id="1026" name="Object 4"/>
            <p:cNvGraphicFramePr>
              <a:graphicFrameLocks noChangeAspect="1"/>
            </p:cNvGraphicFramePr>
            <p:nvPr/>
          </p:nvGraphicFramePr>
          <p:xfrm>
            <a:off x="558" y="1008"/>
            <a:ext cx="1998" cy="2846"/>
          </p:xfrm>
          <a:graphic>
            <a:graphicData uri="http://schemas.openxmlformats.org/presentationml/2006/ole">
              <mc:AlternateContent xmlns:mc="http://schemas.openxmlformats.org/markup-compatibility/2006">
                <mc:Choice xmlns:v="urn:schemas-microsoft-com:vml" Requires="v">
                  <p:oleObj r:id="rId3" imgW="1601521" imgH="2280054" progId="">
                    <p:embed/>
                  </p:oleObj>
                </mc:Choice>
                <mc:Fallback>
                  <p:oleObj r:id="rId3" imgW="1601521" imgH="2280054" progId="">
                    <p:embed/>
                    <p:pic>
                      <p:nvPicPr>
                        <p:cNvPr id="102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 y="1008"/>
                          <a:ext cx="1998" cy="2846"/>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1032" name="Text Box 5"/>
            <p:cNvSpPr txBox="1">
              <a:spLocks noChangeArrowheads="1"/>
            </p:cNvSpPr>
            <p:nvPr/>
          </p:nvSpPr>
          <p:spPr bwMode="auto">
            <a:xfrm>
              <a:off x="558" y="1008"/>
              <a:ext cx="1998" cy="2846"/>
            </a:xfrm>
            <a:prstGeom prst="rect">
              <a:avLst/>
            </a:prstGeom>
            <a:noFill/>
            <a:ln w="9525">
              <a:noFill/>
              <a:round/>
              <a:headEnd/>
              <a:tailEnd/>
            </a:ln>
          </p:spPr>
          <p:txBody>
            <a:bodyPr wrap="none" anchor="ctr"/>
            <a:lstStyle/>
            <a:p>
              <a:pPr eaLnBrk="1" hangingPunct="1">
                <a:buClr>
                  <a:srgbClr val="000000"/>
                </a:buClr>
                <a:buSzPct val="100000"/>
                <a:buFont typeface="Times New Roman" pitchFamily="16" charset="0"/>
                <a:buNone/>
              </a:pPr>
              <a:endParaRPr lang="en-US"/>
            </a:p>
          </p:txBody>
        </p:sp>
      </p:grpSp>
      <p:sp>
        <p:nvSpPr>
          <p:cNvPr id="1031" name="Rectangle 6"/>
          <p:cNvSpPr>
            <a:spLocks noChangeArrowheads="1"/>
          </p:cNvSpPr>
          <p:nvPr/>
        </p:nvSpPr>
        <p:spPr bwMode="auto">
          <a:xfrm>
            <a:off x="2667000" y="1371600"/>
            <a:ext cx="5562600" cy="1008063"/>
          </a:xfrm>
          <a:prstGeom prst="rect">
            <a:avLst/>
          </a:prstGeom>
          <a:noFill/>
          <a:ln w="9525">
            <a:noFill/>
            <a:round/>
            <a:headEnd/>
            <a:tailEnd/>
          </a:ln>
        </p:spPr>
        <p:txBody>
          <a:bodyPr lIns="90000" tIns="46800" rIns="90000" bIns="46800">
            <a:spAutoFit/>
          </a:bodyPr>
          <a:lstStyle/>
          <a:p>
            <a:pP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dirty="0">
                <a:solidFill>
                  <a:srgbClr val="333399"/>
                </a:solidFill>
              </a:rPr>
              <a:t>Q:  “How do I know what to claim?”</a:t>
            </a:r>
          </a:p>
          <a:p>
            <a:pP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dirty="0">
                <a:solidFill>
                  <a:srgbClr val="333399"/>
                </a:solidFill>
              </a:rPr>
              <a:t>A:  “If you didn’t come in with it, you have it</a:t>
            </a:r>
          </a:p>
          <a:p>
            <a:pP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dirty="0">
                <a:solidFill>
                  <a:srgbClr val="333399"/>
                </a:solidFill>
              </a:rPr>
              <a:t>      now, then you put a claim in for it!”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10515600" cy="1325563"/>
          </a:xfrm>
        </p:spPr>
        <p:txBody>
          <a:bodyPr>
            <a:normAutofit/>
          </a:bodyPr>
          <a:lstStyle/>
          <a:p>
            <a:pPr algn="ctr"/>
            <a:r>
              <a:rPr lang="en-US" sz="3600" b="1" dirty="0"/>
              <a:t>Disagreements with a VA Decision</a:t>
            </a:r>
          </a:p>
        </p:txBody>
      </p:sp>
      <p:sp>
        <p:nvSpPr>
          <p:cNvPr id="3" name="Content Placeholder 2"/>
          <p:cNvSpPr>
            <a:spLocks noGrp="1"/>
          </p:cNvSpPr>
          <p:nvPr>
            <p:ph idx="1"/>
          </p:nvPr>
        </p:nvSpPr>
        <p:spPr>
          <a:xfrm>
            <a:off x="838200" y="2438400"/>
            <a:ext cx="6324600" cy="4343400"/>
          </a:xfrm>
        </p:spPr>
        <p:txBody>
          <a:bodyPr>
            <a:normAutofit/>
          </a:bodyPr>
          <a:lstStyle/>
          <a:p>
            <a:r>
              <a:rPr lang="en-US" sz="2000" dirty="0"/>
              <a:t>Can file an appeal, higher level review or supplemental claim within 1 year of rating decision date to keep effective date of claim alive</a:t>
            </a:r>
          </a:p>
          <a:p>
            <a:pPr lvl="1"/>
            <a:r>
              <a:rPr lang="en-US" sz="1800" dirty="0"/>
              <a:t>Board of Veterans Appeals (BVA) - legal argument</a:t>
            </a:r>
          </a:p>
          <a:p>
            <a:pPr lvl="1"/>
            <a:r>
              <a:rPr lang="en-US" sz="1800" dirty="0"/>
              <a:t>Supplemental Claim – Add new evidence</a:t>
            </a:r>
          </a:p>
          <a:p>
            <a:pPr lvl="1"/>
            <a:r>
              <a:rPr lang="en-US" sz="1800" dirty="0"/>
              <a:t>Higher Level Review – Cannot add new evidence</a:t>
            </a:r>
          </a:p>
        </p:txBody>
      </p:sp>
      <p:pic>
        <p:nvPicPr>
          <p:cNvPr id="4" name="Picture 3"/>
          <p:cNvPicPr>
            <a:picLocks noChangeAspect="1"/>
          </p:cNvPicPr>
          <p:nvPr/>
        </p:nvPicPr>
        <p:blipFill>
          <a:blip r:embed="rId2"/>
          <a:stretch>
            <a:fillRect/>
          </a:stretch>
        </p:blipFill>
        <p:spPr>
          <a:xfrm>
            <a:off x="7772400" y="3124200"/>
            <a:ext cx="3467100" cy="2133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10515600" cy="1325563"/>
          </a:xfrm>
        </p:spPr>
        <p:txBody>
          <a:bodyPr>
            <a:normAutofit/>
          </a:bodyPr>
          <a:lstStyle/>
          <a:p>
            <a:pPr algn="ctr"/>
            <a:r>
              <a:rPr lang="en-US" sz="3200" b="1" dirty="0"/>
              <a:t>Disagreements with a VA Decision</a:t>
            </a:r>
            <a:br>
              <a:rPr lang="en-US" sz="3200" b="1" dirty="0"/>
            </a:br>
            <a:r>
              <a:rPr lang="en-US" sz="3200" i="1" dirty="0"/>
              <a:t>Appeals Modernization Act</a:t>
            </a:r>
          </a:p>
        </p:txBody>
      </p:sp>
      <p:pic>
        <p:nvPicPr>
          <p:cNvPr id="5" name="Picture 4"/>
          <p:cNvPicPr>
            <a:picLocks noChangeAspect="1"/>
          </p:cNvPicPr>
          <p:nvPr/>
        </p:nvPicPr>
        <p:blipFill>
          <a:blip r:embed="rId2"/>
          <a:stretch>
            <a:fillRect/>
          </a:stretch>
        </p:blipFill>
        <p:spPr>
          <a:xfrm>
            <a:off x="2362200" y="1919284"/>
            <a:ext cx="7348451" cy="4915270"/>
          </a:xfrm>
          <a:prstGeom prst="rect">
            <a:avLst/>
          </a:prstGeom>
        </p:spPr>
      </p:pic>
    </p:spTree>
    <p:extLst>
      <p:ext uri="{BB962C8B-B14F-4D97-AF65-F5344CB8AC3E}">
        <p14:creationId xmlns:p14="http://schemas.microsoft.com/office/powerpoint/2010/main" val="2348155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10515600" cy="1325563"/>
          </a:xfrm>
        </p:spPr>
        <p:txBody>
          <a:bodyPr>
            <a:normAutofit/>
          </a:bodyPr>
          <a:lstStyle/>
          <a:p>
            <a:pPr algn="ctr"/>
            <a:r>
              <a:rPr lang="en-US" sz="3600" b="1" dirty="0">
                <a:solidFill>
                  <a:srgbClr val="C00000"/>
                </a:solidFill>
              </a:rPr>
              <a:t>Benefits of Service Connection</a:t>
            </a:r>
          </a:p>
        </p:txBody>
      </p:sp>
      <p:sp>
        <p:nvSpPr>
          <p:cNvPr id="3" name="Content Placeholder 2"/>
          <p:cNvSpPr>
            <a:spLocks noGrp="1"/>
          </p:cNvSpPr>
          <p:nvPr>
            <p:ph idx="1"/>
          </p:nvPr>
        </p:nvSpPr>
        <p:spPr>
          <a:xfrm>
            <a:off x="838200" y="1600200"/>
            <a:ext cx="10134600" cy="5029200"/>
          </a:xfrm>
        </p:spPr>
        <p:txBody>
          <a:bodyPr>
            <a:noAutofit/>
          </a:bodyPr>
          <a:lstStyle/>
          <a:p>
            <a:r>
              <a:rPr lang="en-US" sz="1600" dirty="0"/>
              <a:t>Easier enrollment into VA Health Administration (VA Medical Centers, CBOC)</a:t>
            </a:r>
          </a:p>
          <a:p>
            <a:pPr lvl="1"/>
            <a:r>
              <a:rPr lang="en-US" sz="1800" dirty="0"/>
              <a:t>Receive free treatment for SC disabilities</a:t>
            </a:r>
          </a:p>
          <a:p>
            <a:pPr lvl="1"/>
            <a:r>
              <a:rPr lang="en-US" sz="1800" dirty="0"/>
              <a:t>Additional dental treatment at VAMC (100% P&amp;T, or SC for issue)</a:t>
            </a:r>
          </a:p>
          <a:p>
            <a:r>
              <a:rPr lang="en-US" sz="1600" dirty="0"/>
              <a:t>Temporary 100% for convalescence based on surgery</a:t>
            </a:r>
          </a:p>
          <a:p>
            <a:pPr lvl="1"/>
            <a:r>
              <a:rPr lang="en-US" sz="1800" dirty="0"/>
              <a:t>Or hospitalization for SC mental health in excess of 21 days </a:t>
            </a:r>
          </a:p>
          <a:p>
            <a:r>
              <a:rPr lang="en-US" sz="1600" dirty="0"/>
              <a:t>CHAMPVA</a:t>
            </a:r>
          </a:p>
          <a:p>
            <a:pPr lvl="1"/>
            <a:r>
              <a:rPr lang="en-US" sz="1800" dirty="0"/>
              <a:t>Health coverage offered by VA to spouse and child dependents (up to age 23 if in college) of veterans 100% P&amp;T</a:t>
            </a:r>
          </a:p>
          <a:p>
            <a:r>
              <a:rPr lang="en-US" sz="1600" dirty="0"/>
              <a:t>Potential $10,000 free life insurance if 100% P&amp;T</a:t>
            </a:r>
          </a:p>
          <a:p>
            <a:r>
              <a:rPr lang="en-US" sz="1600" dirty="0"/>
              <a:t>Real Estate Tax exemption (100% P&amp;T). Some cities/counties offer personal property tax exemption (100% P&amp;T) – please see your tax office</a:t>
            </a:r>
          </a:p>
          <a:p>
            <a:r>
              <a:rPr lang="en-US" sz="1600" dirty="0"/>
              <a:t>DMV disabled veteran plate w/ registration fee exemption (100% P&amp;T)</a:t>
            </a:r>
          </a:p>
          <a:p>
            <a:r>
              <a:rPr lang="en-US" sz="1600" dirty="0"/>
              <a:t>Lifetime Hunting and Fishing License free (100% P&amp;T)</a:t>
            </a:r>
          </a:p>
          <a:p>
            <a:r>
              <a:rPr lang="en-US" sz="1600" dirty="0"/>
              <a:t>Gain access to base commissary and exchange (100% P&amp;T)</a:t>
            </a:r>
          </a:p>
          <a:p>
            <a:r>
              <a:rPr lang="en-US" sz="1600" dirty="0"/>
              <a:t>10-Point Preference – Veterans Employment Preference</a:t>
            </a:r>
            <a:endParaRPr lang="en-US"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76400"/>
            <a:ext cx="10210800" cy="5029200"/>
          </a:xfrm>
        </p:spPr>
        <p:txBody>
          <a:bodyPr>
            <a:noAutofit/>
          </a:bodyPr>
          <a:lstStyle/>
          <a:p>
            <a:r>
              <a:rPr lang="en-US" sz="2000" dirty="0"/>
              <a:t>VA Home Loan Guarantee VA funding fee exemption</a:t>
            </a:r>
          </a:p>
          <a:p>
            <a:r>
              <a:rPr lang="en-US" sz="2000" dirty="0"/>
              <a:t>Automobile Allowance/Adaptive Equipment Grant</a:t>
            </a:r>
          </a:p>
          <a:p>
            <a:pPr lvl="1"/>
            <a:r>
              <a:rPr lang="en-US" sz="1600" dirty="0"/>
              <a:t>One-time payment of not more than $20,114.34 toward the purchase of an automobile or other conveyance</a:t>
            </a:r>
          </a:p>
          <a:p>
            <a:pPr lvl="1"/>
            <a:r>
              <a:rPr lang="en-US" sz="1600" dirty="0"/>
              <a:t>Grant is paid directly to the seller of the automobile</a:t>
            </a:r>
          </a:p>
          <a:p>
            <a:pPr lvl="1"/>
            <a:r>
              <a:rPr lang="en-US" sz="1600" dirty="0"/>
              <a:t>Veteran may only receive the automobile grant once in his/her lifetime</a:t>
            </a:r>
          </a:p>
          <a:p>
            <a:r>
              <a:rPr lang="en-US" sz="2000" dirty="0"/>
              <a:t>Specially Adapted Housing (SAH) Grant/ Special Housing Adaptation (SHA) Grant</a:t>
            </a:r>
          </a:p>
          <a:p>
            <a:pPr lvl="1"/>
            <a:r>
              <a:rPr lang="en-US" sz="1600" dirty="0"/>
              <a:t>Adapt or remodel an existing home or construct/purchase a specially adapted home</a:t>
            </a:r>
          </a:p>
          <a:p>
            <a:pPr lvl="1"/>
            <a:r>
              <a:rPr lang="en-US" sz="1600" dirty="0"/>
              <a:t>Maximum dollar amount allowable for in fiscal year 2016 is: SAH grants $73,768 and SHA grant $14,754</a:t>
            </a:r>
          </a:p>
          <a:p>
            <a:r>
              <a:rPr lang="en-US" sz="2000" dirty="0"/>
              <a:t>Home Improvements and Structural Alterations (HISA) Grant</a:t>
            </a:r>
          </a:p>
          <a:p>
            <a:pPr lvl="1"/>
            <a:r>
              <a:rPr lang="en-US" sz="1600" dirty="0"/>
              <a:t>Granted by VAMC Rehabilitation and Prosthetic Services</a:t>
            </a:r>
          </a:p>
          <a:p>
            <a:pPr lvl="1"/>
            <a:r>
              <a:rPr lang="en-US" sz="1600" dirty="0"/>
              <a:t>Service connected veteran Lifetime benefit: $6,800</a:t>
            </a:r>
          </a:p>
          <a:p>
            <a:pPr lvl="1"/>
            <a:r>
              <a:rPr lang="en-US" sz="1600" dirty="0"/>
              <a:t>Non-service connected Lifetime benefit: $2,000</a:t>
            </a:r>
          </a:p>
          <a:p>
            <a:pPr lvl="1"/>
            <a:r>
              <a:rPr lang="en-US" sz="1600" dirty="0"/>
              <a:t>A prescription written or approved by a VA physician for the medical condition and need to be included when applying</a:t>
            </a:r>
          </a:p>
        </p:txBody>
      </p:sp>
      <p:sp>
        <p:nvSpPr>
          <p:cNvPr id="5" name="Title 1"/>
          <p:cNvSpPr>
            <a:spLocks noGrp="1"/>
          </p:cNvSpPr>
          <p:nvPr>
            <p:ph type="title"/>
          </p:nvPr>
        </p:nvSpPr>
        <p:spPr>
          <a:xfrm>
            <a:off x="838200" y="533400"/>
            <a:ext cx="10515600" cy="1325563"/>
          </a:xfrm>
        </p:spPr>
        <p:txBody>
          <a:bodyPr>
            <a:normAutofit/>
          </a:bodyPr>
          <a:lstStyle/>
          <a:p>
            <a:pPr algn="ctr"/>
            <a:r>
              <a:rPr lang="en-US" sz="3600" b="1" dirty="0">
                <a:solidFill>
                  <a:srgbClr val="C00000"/>
                </a:solidFill>
              </a:rPr>
              <a:t>Benefits of Service Connection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31837"/>
            <a:ext cx="10515600" cy="1325563"/>
          </a:xfrm>
        </p:spPr>
        <p:txBody>
          <a:bodyPr/>
          <a:lstStyle/>
          <a:p>
            <a:pPr algn="ctr"/>
            <a:r>
              <a:rPr lang="en-US" b="1" dirty="0">
                <a:solidFill>
                  <a:srgbClr val="C00000"/>
                </a:solidFill>
              </a:rPr>
              <a:t>About DVS</a:t>
            </a:r>
          </a:p>
        </p:txBody>
      </p:sp>
      <p:sp>
        <p:nvSpPr>
          <p:cNvPr id="3" name="Content Placeholder 2"/>
          <p:cNvSpPr>
            <a:spLocks noGrp="1"/>
          </p:cNvSpPr>
          <p:nvPr>
            <p:ph idx="1"/>
          </p:nvPr>
        </p:nvSpPr>
        <p:spPr>
          <a:xfrm>
            <a:off x="914400" y="2057400"/>
            <a:ext cx="10439400" cy="4876800"/>
          </a:xfrm>
        </p:spPr>
        <p:txBody>
          <a:bodyPr>
            <a:normAutofit/>
          </a:bodyPr>
          <a:lstStyle/>
          <a:p>
            <a:r>
              <a:rPr lang="en-US" sz="2400" dirty="0"/>
              <a:t>The Virginia Department of Veterans Services advocates for Virginia veterans and connects them to earned benefits and services they have earned. </a:t>
            </a:r>
          </a:p>
          <a:p>
            <a:r>
              <a:rPr lang="en-US" sz="2400" dirty="0"/>
              <a:t>Information on current federal, state and local veterans’ programs, entitlements and referral services is available in Virginia through a network of 34 benefit service offices. </a:t>
            </a:r>
          </a:p>
          <a:p>
            <a:r>
              <a:rPr lang="en-US" sz="2400" dirty="0"/>
              <a:t>DVS is a State agency. All services are provided free of charge.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76400"/>
            <a:ext cx="10210800" cy="5257800"/>
          </a:xfrm>
        </p:spPr>
        <p:txBody>
          <a:bodyPr>
            <a:normAutofit/>
          </a:bodyPr>
          <a:lstStyle/>
          <a:p>
            <a:r>
              <a:rPr lang="en-US" sz="2000" dirty="0"/>
              <a:t>CH. 35 DEA (Dependents’ Educational Assistance Program) for spouse or child age 18-26. Benefits are 45 months</a:t>
            </a:r>
          </a:p>
          <a:p>
            <a:pPr lvl="1"/>
            <a:r>
              <a:rPr lang="en-US" sz="1800" dirty="0"/>
              <a:t>Full time: $1,003.00 monthly allowance paid to student</a:t>
            </a:r>
          </a:p>
          <a:p>
            <a:pPr lvl="1"/>
            <a:r>
              <a:rPr lang="en-US" sz="1800" dirty="0"/>
              <a:t>Veteran needs to be 100% P&amp;T, or had SC death</a:t>
            </a:r>
          </a:p>
          <a:p>
            <a:r>
              <a:rPr lang="en-US" sz="2000" dirty="0" err="1"/>
              <a:t>VMSDEP</a:t>
            </a:r>
            <a:r>
              <a:rPr lang="en-US" sz="2000" dirty="0"/>
              <a:t> (Virginia Military Survivors &amp; Dependents Education Program)</a:t>
            </a:r>
          </a:p>
          <a:p>
            <a:pPr lvl="1"/>
            <a:r>
              <a:rPr lang="en-US" sz="1800" dirty="0"/>
              <a:t>Virginia Department of Veterans Services</a:t>
            </a:r>
          </a:p>
          <a:p>
            <a:pPr lvl="1"/>
            <a:r>
              <a:rPr lang="en-US" sz="1800" dirty="0"/>
              <a:t>Pays the tuition and all required fees associated with tuition at any </a:t>
            </a:r>
            <a:r>
              <a:rPr lang="en-US" sz="1800" u="sng" dirty="0"/>
              <a:t>public</a:t>
            </a:r>
            <a:r>
              <a:rPr lang="en-US" sz="1800" dirty="0"/>
              <a:t> institution of higher education or other </a:t>
            </a:r>
            <a:r>
              <a:rPr lang="en-US" sz="1800" u="sng" dirty="0"/>
              <a:t>public</a:t>
            </a:r>
            <a:r>
              <a:rPr lang="en-US" sz="1800" dirty="0"/>
              <a:t> accredited postsecondary institution granting a degree, diploma, or certificate in the Commonwealth of Virginia</a:t>
            </a:r>
          </a:p>
          <a:p>
            <a:pPr lvl="1"/>
            <a:r>
              <a:rPr lang="en-US" sz="1800" dirty="0"/>
              <a:t>Veteran was killed, missing in action, taken prisoner, or who became at least 90% SC as a direct result of military service</a:t>
            </a:r>
          </a:p>
          <a:p>
            <a:pPr lvl="1"/>
            <a:r>
              <a:rPr lang="en-US" sz="1800" dirty="0"/>
              <a:t>Benefits are available for up to 36 months</a:t>
            </a:r>
          </a:p>
          <a:p>
            <a:pPr lvl="1"/>
            <a:r>
              <a:rPr lang="en-US" sz="1800" dirty="0"/>
              <a:t>Spouse and dependent child age 16-29</a:t>
            </a:r>
          </a:p>
          <a:p>
            <a:pPr lvl="1">
              <a:buNone/>
            </a:pPr>
            <a:endParaRPr lang="en-US" dirty="0"/>
          </a:p>
        </p:txBody>
      </p:sp>
      <p:sp>
        <p:nvSpPr>
          <p:cNvPr id="5" name="Title 1"/>
          <p:cNvSpPr>
            <a:spLocks noGrp="1"/>
          </p:cNvSpPr>
          <p:nvPr>
            <p:ph type="title"/>
          </p:nvPr>
        </p:nvSpPr>
        <p:spPr>
          <a:xfrm>
            <a:off x="838200" y="533400"/>
            <a:ext cx="10515600" cy="1325563"/>
          </a:xfrm>
        </p:spPr>
        <p:txBody>
          <a:bodyPr>
            <a:normAutofit/>
          </a:bodyPr>
          <a:lstStyle/>
          <a:p>
            <a:pPr algn="ctr"/>
            <a:r>
              <a:rPr lang="en-US" sz="3600" b="1" dirty="0">
                <a:solidFill>
                  <a:srgbClr val="C00000"/>
                </a:solidFill>
              </a:rPr>
              <a:t>Benefits of Service Connection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52600"/>
            <a:ext cx="10210800" cy="5257800"/>
          </a:xfrm>
        </p:spPr>
        <p:txBody>
          <a:bodyPr>
            <a:normAutofit/>
          </a:bodyPr>
          <a:lstStyle/>
          <a:p>
            <a:r>
              <a:rPr lang="en-US" sz="2000" dirty="0"/>
              <a:t>Vocational Rehab</a:t>
            </a:r>
          </a:p>
          <a:p>
            <a:pPr lvl="1"/>
            <a:r>
              <a:rPr lang="en-US" sz="1800" dirty="0"/>
              <a:t>Preferably at least 20% SC to apply</a:t>
            </a:r>
          </a:p>
          <a:p>
            <a:pPr lvl="2"/>
            <a:r>
              <a:rPr lang="en-US" sz="1600" dirty="0"/>
              <a:t>Can be 10% SC with serious employment handicap (such as drug or alcohol abuse, etc.)</a:t>
            </a:r>
          </a:p>
          <a:p>
            <a:pPr lvl="1"/>
            <a:r>
              <a:rPr lang="en-US" sz="1800" dirty="0"/>
              <a:t>Cannot have dishonorable discharge</a:t>
            </a:r>
          </a:p>
          <a:p>
            <a:pPr lvl="1"/>
            <a:r>
              <a:rPr lang="en-US" sz="1800" dirty="0"/>
              <a:t>Main goal is to find suitable employment that does not aggravate veteran’s service connected disabilities</a:t>
            </a:r>
          </a:p>
          <a:p>
            <a:pPr lvl="2"/>
            <a:r>
              <a:rPr lang="en-US" sz="1600" dirty="0"/>
              <a:t>Determine suitable field to work in</a:t>
            </a:r>
          </a:p>
          <a:p>
            <a:pPr lvl="2"/>
            <a:r>
              <a:rPr lang="en-US" sz="1600" dirty="0"/>
              <a:t>Is training is needed? Already have or need to obtain degree or specific skill set to get into specific career field?</a:t>
            </a:r>
          </a:p>
          <a:p>
            <a:pPr lvl="1"/>
            <a:r>
              <a:rPr lang="en-US" sz="1800" dirty="0"/>
              <a:t>Factors Voc Rehab considers: </a:t>
            </a:r>
          </a:p>
          <a:p>
            <a:pPr lvl="2"/>
            <a:r>
              <a:rPr lang="en-US" sz="1600" dirty="0"/>
              <a:t>Employment handicap</a:t>
            </a:r>
          </a:p>
          <a:p>
            <a:pPr lvl="2"/>
            <a:r>
              <a:rPr lang="en-US" sz="1600" dirty="0"/>
              <a:t>difficulty finding/keeping employment due to SC disabilities (impairment to employment)</a:t>
            </a:r>
          </a:p>
          <a:p>
            <a:pPr lvl="2"/>
            <a:r>
              <a:rPr lang="en-US" sz="1600" dirty="0"/>
              <a:t>must have need for voc rehab services</a:t>
            </a:r>
          </a:p>
          <a:p>
            <a:pPr lvl="1"/>
            <a:r>
              <a:rPr lang="en-US" sz="1800" dirty="0"/>
              <a:t>Voc Rehab is handled on a case by case basis</a:t>
            </a:r>
          </a:p>
          <a:p>
            <a:pPr lvl="1"/>
            <a:endParaRPr lang="en-US" dirty="0"/>
          </a:p>
          <a:p>
            <a:pPr lvl="1"/>
            <a:endParaRPr lang="en-US" dirty="0"/>
          </a:p>
        </p:txBody>
      </p:sp>
      <p:sp>
        <p:nvSpPr>
          <p:cNvPr id="5" name="Title 1"/>
          <p:cNvSpPr>
            <a:spLocks noGrp="1"/>
          </p:cNvSpPr>
          <p:nvPr>
            <p:ph type="title"/>
          </p:nvPr>
        </p:nvSpPr>
        <p:spPr>
          <a:xfrm>
            <a:off x="838200" y="533400"/>
            <a:ext cx="10515600" cy="1325563"/>
          </a:xfrm>
        </p:spPr>
        <p:txBody>
          <a:bodyPr>
            <a:normAutofit/>
          </a:bodyPr>
          <a:lstStyle/>
          <a:p>
            <a:pPr algn="ctr"/>
            <a:r>
              <a:rPr lang="en-US" sz="3600" b="1" dirty="0">
                <a:solidFill>
                  <a:srgbClr val="C00000"/>
                </a:solidFill>
              </a:rPr>
              <a:t>Benefits of Service Connection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981200"/>
            <a:ext cx="10134600" cy="5257800"/>
          </a:xfrm>
        </p:spPr>
        <p:txBody>
          <a:bodyPr>
            <a:normAutofit/>
          </a:bodyPr>
          <a:lstStyle/>
          <a:p>
            <a:r>
              <a:rPr lang="en-US" sz="2000" dirty="0"/>
              <a:t>Vocational Rehab</a:t>
            </a:r>
          </a:p>
          <a:p>
            <a:pPr lvl="1"/>
            <a:r>
              <a:rPr lang="en-US" sz="1800" dirty="0"/>
              <a:t>Offers Employment services</a:t>
            </a:r>
          </a:p>
          <a:p>
            <a:pPr lvl="2"/>
            <a:r>
              <a:rPr lang="en-US" sz="1600" dirty="0"/>
              <a:t>Job seeker, on the job training, development</a:t>
            </a:r>
          </a:p>
          <a:p>
            <a:pPr lvl="1"/>
            <a:r>
              <a:rPr lang="en-US" sz="1800" dirty="0"/>
              <a:t>May get extension of education benefits if needed</a:t>
            </a:r>
          </a:p>
          <a:p>
            <a:pPr lvl="1"/>
            <a:r>
              <a:rPr lang="en-US" sz="1800" dirty="0"/>
              <a:t>May purchase computer if veteran does not have one/cannot gain access to one</a:t>
            </a:r>
          </a:p>
          <a:p>
            <a:pPr lvl="1"/>
            <a:r>
              <a:rPr lang="en-US" sz="1800" dirty="0"/>
              <a:t>Provides monthly stipend while in program</a:t>
            </a:r>
          </a:p>
          <a:p>
            <a:pPr lvl="2"/>
            <a:r>
              <a:rPr lang="en-US" sz="1600" dirty="0"/>
              <a:t>The more dependents a veteran has slightly increases stipend</a:t>
            </a:r>
          </a:p>
          <a:p>
            <a:pPr lvl="1"/>
            <a:r>
              <a:rPr lang="en-US" sz="1800" dirty="0"/>
              <a:t>Covers books tuition, fees, certifications, licenses, etc.</a:t>
            </a:r>
          </a:p>
          <a:p>
            <a:pPr lvl="1"/>
            <a:r>
              <a:rPr lang="en-US" sz="1800" dirty="0"/>
              <a:t>End goal it to find suitable employment, get a job and be feasible to work</a:t>
            </a:r>
          </a:p>
          <a:p>
            <a:pPr lvl="1"/>
            <a:r>
              <a:rPr lang="en-US" sz="1800" dirty="0"/>
              <a:t>It is very important to work with your Voc Rehab Counselor</a:t>
            </a:r>
          </a:p>
          <a:p>
            <a:pPr lvl="1"/>
            <a:endParaRPr lang="en-US" dirty="0"/>
          </a:p>
        </p:txBody>
      </p:sp>
      <p:sp>
        <p:nvSpPr>
          <p:cNvPr id="5" name="Title 1"/>
          <p:cNvSpPr>
            <a:spLocks noGrp="1"/>
          </p:cNvSpPr>
          <p:nvPr>
            <p:ph type="title"/>
          </p:nvPr>
        </p:nvSpPr>
        <p:spPr>
          <a:xfrm>
            <a:off x="838200" y="533400"/>
            <a:ext cx="10515600" cy="1325563"/>
          </a:xfrm>
        </p:spPr>
        <p:txBody>
          <a:bodyPr>
            <a:normAutofit/>
          </a:bodyPr>
          <a:lstStyle/>
          <a:p>
            <a:pPr algn="ctr"/>
            <a:r>
              <a:rPr lang="en-US" sz="3600" b="1" dirty="0">
                <a:solidFill>
                  <a:srgbClr val="C00000"/>
                </a:solidFill>
              </a:rPr>
              <a:t>Benefits of Service Connection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691" y="685800"/>
            <a:ext cx="10962217" cy="1135062"/>
          </a:xfrm>
        </p:spPr>
        <p:txBody>
          <a:bodyPr>
            <a:noAutofit/>
          </a:bodyPr>
          <a:lstStyle/>
          <a:p>
            <a:pPr algn="ctr">
              <a:defRPr/>
            </a:pPr>
            <a:r>
              <a:rPr lang="en-US" sz="3200" dirty="0">
                <a:solidFill>
                  <a:schemeClr val="accent2">
                    <a:lumMod val="75000"/>
                  </a:schemeClr>
                </a:solidFill>
              </a:rPr>
              <a:t>  </a:t>
            </a:r>
            <a:r>
              <a:rPr lang="en-US" sz="3200" b="1" dirty="0"/>
              <a:t>SC Compensation Percentages Breakdown</a:t>
            </a:r>
          </a:p>
        </p:txBody>
      </p:sp>
      <p:pic>
        <p:nvPicPr>
          <p:cNvPr id="15365" name="Picture 5" descr="C:\Users\mharmon\AppData\Local\Microsoft\Windows\Temporary Internet Files\Content.IE5\SVJKPCX5\MC900441314[1].png"/>
          <p:cNvPicPr>
            <a:picLocks noGrp="1" noChangeAspect="1" noChangeArrowheads="1"/>
          </p:cNvPicPr>
          <p:nvPr>
            <p:ph type="clipArt" sz="half" idx="1"/>
          </p:nvPr>
        </p:nvPicPr>
        <p:blipFill>
          <a:blip r:embed="rId2" cstate="print"/>
          <a:srcRect/>
          <a:stretch>
            <a:fillRect/>
          </a:stretch>
        </p:blipFill>
        <p:spPr>
          <a:xfrm>
            <a:off x="1295400" y="2514600"/>
            <a:ext cx="2558143" cy="3048000"/>
          </a:xfrm>
          <a:noFill/>
        </p:spPr>
      </p:pic>
      <p:sp>
        <p:nvSpPr>
          <p:cNvPr id="15363" name="Text Placeholder 3"/>
          <p:cNvSpPr>
            <a:spLocks noGrp="1"/>
          </p:cNvSpPr>
          <p:nvPr>
            <p:ph type="body" sz="half" idx="2"/>
          </p:nvPr>
        </p:nvSpPr>
        <p:spPr>
          <a:xfrm>
            <a:off x="4191000" y="1981200"/>
            <a:ext cx="7848600" cy="4267200"/>
          </a:xfrm>
        </p:spPr>
        <p:txBody>
          <a:bodyPr>
            <a:normAutofit/>
          </a:bodyPr>
          <a:lstStyle/>
          <a:p>
            <a:pPr marL="0" indent="0"/>
            <a:r>
              <a:rPr lang="en-US" sz="1800" b="1" i="1" dirty="0"/>
              <a:t>0-    </a:t>
            </a:r>
            <a:r>
              <a:rPr lang="en-US" sz="1800" i="1" dirty="0"/>
              <a:t>Service Connected</a:t>
            </a:r>
          </a:p>
          <a:p>
            <a:pPr marL="0" indent="0"/>
            <a:r>
              <a:rPr lang="en-US" sz="1800" b="1" i="1" dirty="0"/>
              <a:t>10</a:t>
            </a:r>
            <a:r>
              <a:rPr lang="en-US" sz="1800" i="1" dirty="0"/>
              <a:t>-  Paid by the VA</a:t>
            </a:r>
          </a:p>
          <a:p>
            <a:pPr marL="0" indent="0"/>
            <a:r>
              <a:rPr lang="en-US" sz="1800" b="1" i="1" dirty="0"/>
              <a:t>20</a:t>
            </a:r>
            <a:r>
              <a:rPr lang="en-US" sz="1800" i="1" dirty="0"/>
              <a:t>-  Vocational Rehabilitation</a:t>
            </a:r>
          </a:p>
          <a:p>
            <a:pPr marL="0" indent="0"/>
            <a:r>
              <a:rPr lang="en-US" sz="1800" b="1" i="1" dirty="0"/>
              <a:t>30</a:t>
            </a:r>
            <a:r>
              <a:rPr lang="en-US" sz="1800" i="1" dirty="0"/>
              <a:t>-  Paid for Dependents, Disabled Veteran Preference for Federal Employment</a:t>
            </a:r>
          </a:p>
          <a:p>
            <a:pPr marL="0" indent="0"/>
            <a:r>
              <a:rPr lang="en-US" sz="1800" b="1" i="1" dirty="0"/>
              <a:t>40</a:t>
            </a:r>
            <a:r>
              <a:rPr lang="en-US" sz="1800" i="1" dirty="0"/>
              <a:t>-  Higher compensation rate… </a:t>
            </a:r>
          </a:p>
          <a:p>
            <a:pPr marL="0" indent="0"/>
            <a:r>
              <a:rPr lang="en-US" sz="1800" b="1" i="1" dirty="0"/>
              <a:t>50</a:t>
            </a:r>
            <a:r>
              <a:rPr lang="en-US" sz="1800" i="1" dirty="0"/>
              <a:t>-  CRDP for Retired Military</a:t>
            </a:r>
          </a:p>
          <a:p>
            <a:pPr marL="0" indent="0"/>
            <a:r>
              <a:rPr lang="en-US" sz="1800" b="1" i="1" dirty="0"/>
              <a:t>60</a:t>
            </a:r>
            <a:r>
              <a:rPr lang="en-US" sz="1800" i="1" dirty="0"/>
              <a:t>-  Higher compensation rate….</a:t>
            </a:r>
          </a:p>
          <a:p>
            <a:pPr marL="0" indent="0"/>
            <a:r>
              <a:rPr lang="en-US" sz="1800" b="1" i="1" dirty="0"/>
              <a:t>70</a:t>
            </a:r>
            <a:r>
              <a:rPr lang="en-US" sz="1800" i="1" dirty="0"/>
              <a:t>-  Possible IU, Long Term Care</a:t>
            </a:r>
          </a:p>
          <a:p>
            <a:pPr marL="0" indent="0"/>
            <a:r>
              <a:rPr lang="en-US" sz="1800" b="1" i="1" dirty="0"/>
              <a:t>80</a:t>
            </a:r>
            <a:r>
              <a:rPr lang="en-US" sz="1800" i="1" dirty="0"/>
              <a:t>-  Higher compensation rate…</a:t>
            </a:r>
          </a:p>
          <a:p>
            <a:pPr marL="0" indent="0"/>
            <a:r>
              <a:rPr lang="en-US" sz="1800" b="1" i="1" dirty="0"/>
              <a:t>90</a:t>
            </a:r>
            <a:r>
              <a:rPr lang="en-US" sz="1800" i="1" dirty="0"/>
              <a:t>-  Virginia State Benefit MSDEP</a:t>
            </a:r>
          </a:p>
          <a:p>
            <a:pPr marL="0" indent="0"/>
            <a:r>
              <a:rPr lang="en-US" sz="1800" b="1" i="1" dirty="0"/>
              <a:t>100</a:t>
            </a:r>
            <a:r>
              <a:rPr lang="en-US" sz="1800" i="1" dirty="0"/>
              <a:t>- Scheduler, P&amp;T, or IU</a:t>
            </a:r>
          </a:p>
          <a:p>
            <a:pPr marL="0" indent="0"/>
            <a:endParaRPr lang="en-US" sz="1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10515600" cy="1325563"/>
          </a:xfrm>
        </p:spPr>
        <p:txBody>
          <a:bodyPr>
            <a:normAutofit/>
          </a:bodyPr>
          <a:lstStyle/>
          <a:p>
            <a:pPr algn="ctr"/>
            <a:r>
              <a:rPr lang="en-US" sz="3600" b="1" dirty="0">
                <a:solidFill>
                  <a:srgbClr val="C00000"/>
                </a:solidFill>
              </a:rPr>
              <a:t>Survivors Benefits</a:t>
            </a:r>
          </a:p>
        </p:txBody>
      </p:sp>
      <p:sp>
        <p:nvSpPr>
          <p:cNvPr id="3" name="Content Placeholder 2"/>
          <p:cNvSpPr>
            <a:spLocks noGrp="1"/>
          </p:cNvSpPr>
          <p:nvPr>
            <p:ph idx="1"/>
          </p:nvPr>
        </p:nvSpPr>
        <p:spPr>
          <a:xfrm>
            <a:off x="838200" y="1981200"/>
            <a:ext cx="10210800" cy="4724400"/>
          </a:xfrm>
        </p:spPr>
        <p:txBody>
          <a:bodyPr>
            <a:normAutofit/>
          </a:bodyPr>
          <a:lstStyle/>
          <a:p>
            <a:r>
              <a:rPr lang="en-US" sz="2000" dirty="0"/>
              <a:t>Widow must have been currently married to the veteran at least one year before veteran’s death</a:t>
            </a:r>
          </a:p>
          <a:p>
            <a:r>
              <a:rPr lang="en-US" sz="2000" dirty="0"/>
              <a:t>Dependency and Indemnity Compensation (DIC)</a:t>
            </a:r>
          </a:p>
          <a:p>
            <a:pPr lvl="1"/>
            <a:r>
              <a:rPr lang="en-US" sz="1800" dirty="0"/>
              <a:t>Service connected death compensation</a:t>
            </a:r>
          </a:p>
          <a:p>
            <a:pPr lvl="1"/>
            <a:r>
              <a:rPr lang="en-US" sz="1800" dirty="0"/>
              <a:t>Not income based</a:t>
            </a:r>
          </a:p>
          <a:p>
            <a:pPr lvl="1"/>
            <a:r>
              <a:rPr lang="en-US" sz="1800" dirty="0"/>
              <a:t>Veteran must have passed from a service connected disability</a:t>
            </a:r>
          </a:p>
          <a:p>
            <a:pPr lvl="1"/>
            <a:r>
              <a:rPr lang="en-US" sz="1800" dirty="0"/>
              <a:t>Housebound/A&amp;A is Special Monthly Compensation added on top of DIC rate</a:t>
            </a:r>
          </a:p>
          <a:p>
            <a:r>
              <a:rPr lang="en-US" sz="2000" dirty="0"/>
              <a:t>Death Pension</a:t>
            </a:r>
          </a:p>
          <a:p>
            <a:pPr lvl="1"/>
            <a:r>
              <a:rPr lang="en-US" sz="1800" dirty="0"/>
              <a:t>Non-service connected death</a:t>
            </a:r>
          </a:p>
          <a:p>
            <a:pPr lvl="1"/>
            <a:r>
              <a:rPr lang="en-US" sz="1800" dirty="0"/>
              <a:t>Income based </a:t>
            </a:r>
          </a:p>
          <a:p>
            <a:pPr lvl="1"/>
            <a:r>
              <a:rPr lang="en-US" sz="1800" dirty="0"/>
              <a:t>Widow must meet MAPR</a:t>
            </a:r>
          </a:p>
          <a:p>
            <a:pPr lvl="1"/>
            <a:r>
              <a:rPr lang="en-US" sz="1800" dirty="0"/>
              <a:t>Housebound/A&amp;A allows for higher tier of Death Pension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3237"/>
            <a:ext cx="10515600" cy="1325563"/>
          </a:xfrm>
        </p:spPr>
        <p:txBody>
          <a:bodyPr>
            <a:normAutofit/>
          </a:bodyPr>
          <a:lstStyle/>
          <a:p>
            <a:pPr algn="ctr"/>
            <a:r>
              <a:rPr lang="en-US" sz="3600" b="1" dirty="0"/>
              <a:t>References</a:t>
            </a:r>
            <a:endParaRPr lang="en-US" b="1" dirty="0"/>
          </a:p>
        </p:txBody>
      </p:sp>
      <p:sp>
        <p:nvSpPr>
          <p:cNvPr id="3" name="Content Placeholder 2"/>
          <p:cNvSpPr>
            <a:spLocks noGrp="1"/>
          </p:cNvSpPr>
          <p:nvPr>
            <p:ph idx="1"/>
          </p:nvPr>
        </p:nvSpPr>
        <p:spPr>
          <a:xfrm>
            <a:off x="1981200" y="1828800"/>
            <a:ext cx="8229600" cy="1981200"/>
          </a:xfrm>
        </p:spPr>
        <p:txBody>
          <a:bodyPr>
            <a:normAutofit/>
          </a:bodyPr>
          <a:lstStyle/>
          <a:p>
            <a:pPr>
              <a:buNone/>
            </a:pPr>
            <a:r>
              <a:rPr lang="en-US" sz="2000" dirty="0"/>
              <a:t>U.S. Department of Veterans Affairs, Veteran Benefits Administration </a:t>
            </a:r>
            <a:r>
              <a:rPr lang="en-US" sz="2000" dirty="0">
                <a:hlinkClick r:id="rId2"/>
              </a:rPr>
              <a:t>http://www.benefits.va.gov/benefits/</a:t>
            </a:r>
            <a:r>
              <a:rPr lang="en-US" sz="2000" dirty="0"/>
              <a:t> </a:t>
            </a:r>
          </a:p>
          <a:p>
            <a:pPr>
              <a:buNone/>
            </a:pPr>
            <a:endParaRPr lang="en-US" sz="2000" dirty="0"/>
          </a:p>
          <a:p>
            <a:pPr>
              <a:buNone/>
            </a:pPr>
            <a:r>
              <a:rPr lang="en-US" sz="2000" dirty="0"/>
              <a:t>Virginia Department of Veterans Services, Benefits Division </a:t>
            </a:r>
            <a:r>
              <a:rPr lang="en-US" sz="2000" dirty="0">
                <a:hlinkClick r:id="rId3"/>
              </a:rPr>
              <a:t>http://www.dvs.virginia.gov/benefits/</a:t>
            </a:r>
            <a:endParaRPr lang="en-US" sz="2000" dirty="0"/>
          </a:p>
          <a:p>
            <a:pPr>
              <a:buNone/>
            </a:pPr>
            <a:endParaRPr lang="en-US" sz="2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609600"/>
            <a:ext cx="10515600" cy="1325563"/>
          </a:xfrm>
        </p:spPr>
        <p:txBody>
          <a:bodyPr/>
          <a:lstStyle/>
          <a:p>
            <a:pPr algn="ctr"/>
            <a:r>
              <a:rPr lang="en-US" b="1" dirty="0"/>
              <a:t>Questions?</a:t>
            </a:r>
          </a:p>
        </p:txBody>
      </p:sp>
      <p:pic>
        <p:nvPicPr>
          <p:cNvPr id="2050" name="Picture 2" descr="http://www.mynamesnotmommy.com/wp-content/uploads/2013/05/question-mark.png"/>
          <p:cNvPicPr>
            <a:picLocks noChangeAspect="1" noChangeArrowheads="1"/>
          </p:cNvPicPr>
          <p:nvPr/>
        </p:nvPicPr>
        <p:blipFill>
          <a:blip r:embed="rId2" cstate="print"/>
          <a:srcRect/>
          <a:stretch>
            <a:fillRect/>
          </a:stretch>
        </p:blipFill>
        <p:spPr bwMode="auto">
          <a:xfrm>
            <a:off x="3581402" y="1600200"/>
            <a:ext cx="5029199" cy="50292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3246438"/>
            <a:ext cx="8229600" cy="3611563"/>
          </a:xfrm>
        </p:spPr>
        <p:txBody>
          <a:bodyPr>
            <a:normAutofit/>
          </a:bodyPr>
          <a:lstStyle/>
          <a:p>
            <a:pPr algn="ctr">
              <a:buNone/>
            </a:pPr>
            <a:endParaRPr lang="en-US" b="1" dirty="0"/>
          </a:p>
          <a:p>
            <a:pPr algn="ctr">
              <a:buNone/>
            </a:pPr>
            <a:r>
              <a:rPr lang="en-US" b="1" dirty="0"/>
              <a:t> </a:t>
            </a:r>
          </a:p>
          <a:p>
            <a:pPr>
              <a:buNone/>
            </a:pPr>
            <a:endParaRPr lang="en-US" dirty="0"/>
          </a:p>
        </p:txBody>
      </p:sp>
      <p:pic>
        <p:nvPicPr>
          <p:cNvPr id="4" name="Picture 3" descr="logo-benefits1.png"/>
          <p:cNvPicPr>
            <a:picLocks noChangeAspect="1"/>
          </p:cNvPicPr>
          <p:nvPr/>
        </p:nvPicPr>
        <p:blipFill>
          <a:blip r:embed="rId2" cstate="print"/>
          <a:stretch>
            <a:fillRect/>
          </a:stretch>
        </p:blipFill>
        <p:spPr>
          <a:xfrm>
            <a:off x="3785243" y="1447800"/>
            <a:ext cx="4621514" cy="32004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10515600" cy="1325563"/>
          </a:xfrm>
        </p:spPr>
        <p:txBody>
          <a:bodyPr/>
          <a:lstStyle/>
          <a:p>
            <a:pPr algn="ctr"/>
            <a:r>
              <a:rPr lang="en-US" b="1" dirty="0">
                <a:solidFill>
                  <a:srgbClr val="C00000"/>
                </a:solidFill>
              </a:rPr>
              <a:t>DVS Services</a:t>
            </a:r>
          </a:p>
        </p:txBody>
      </p:sp>
      <p:graphicFrame>
        <p:nvGraphicFramePr>
          <p:cNvPr id="5" name="Diagram 4"/>
          <p:cNvGraphicFramePr/>
          <p:nvPr>
            <p:extLst>
              <p:ext uri="{D42A27DB-BD31-4B8C-83A1-F6EECF244321}">
                <p14:modId xmlns:p14="http://schemas.microsoft.com/office/powerpoint/2010/main" val="750351466"/>
              </p:ext>
            </p:extLst>
          </p:nvPr>
        </p:nvGraphicFramePr>
        <p:xfrm>
          <a:off x="800100" y="1858963"/>
          <a:ext cx="10591800" cy="4637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24000" y="685800"/>
            <a:ext cx="9144000" cy="715962"/>
          </a:xfrm>
        </p:spPr>
        <p:txBody>
          <a:bodyPr>
            <a:normAutofit fontScale="90000"/>
          </a:bodyPr>
          <a:lstStyle/>
          <a:p>
            <a:pPr algn="ctr"/>
            <a:br>
              <a:rPr lang="en-US" dirty="0"/>
            </a:br>
            <a:r>
              <a:rPr lang="en-US" b="1" dirty="0"/>
              <a:t>Our Mission</a:t>
            </a:r>
          </a:p>
        </p:txBody>
      </p:sp>
      <p:sp>
        <p:nvSpPr>
          <p:cNvPr id="8" name="Content Placeholder 7"/>
          <p:cNvSpPr>
            <a:spLocks noGrp="1"/>
          </p:cNvSpPr>
          <p:nvPr>
            <p:ph idx="1"/>
          </p:nvPr>
        </p:nvSpPr>
        <p:spPr>
          <a:xfrm>
            <a:off x="1600200" y="1981200"/>
            <a:ext cx="8991600" cy="5105400"/>
          </a:xfrm>
        </p:spPr>
        <p:txBody>
          <a:bodyPr/>
          <a:lstStyle/>
          <a:p>
            <a:pPr marL="0" indent="0">
              <a:buNone/>
            </a:pPr>
            <a:r>
              <a:rPr lang="en-US" sz="2400" dirty="0"/>
              <a:t>To provide Virginia’s veterans and their family members with accurate, timely and ethical education and assistance in obtaining the federal and state benefits they have earned through service and sacrifice to our Commonwealth and Nation. </a:t>
            </a:r>
          </a:p>
          <a:p>
            <a:pPr lvl="1"/>
            <a:endParaRPr lang="en-US" dirty="0"/>
          </a:p>
        </p:txBody>
      </p:sp>
      <p:pic>
        <p:nvPicPr>
          <p:cNvPr id="52226" name="Picture 2" descr="http://www.arizonaseniorlaw.com/wp-content/themes/arizonaseniorlaw/images/va-assistance.jpg"/>
          <p:cNvPicPr>
            <a:picLocks noChangeAspect="1" noChangeArrowheads="1"/>
          </p:cNvPicPr>
          <p:nvPr/>
        </p:nvPicPr>
        <p:blipFill>
          <a:blip r:embed="rId2" cstate="print"/>
          <a:srcRect/>
          <a:stretch>
            <a:fillRect/>
          </a:stretch>
        </p:blipFill>
        <p:spPr bwMode="auto">
          <a:xfrm>
            <a:off x="0" y="4191000"/>
            <a:ext cx="12192000" cy="2667000"/>
          </a:xfrm>
          <a:prstGeom prst="rect">
            <a:avLst/>
          </a:prstGeom>
          <a:noFill/>
        </p:spPr>
      </p:pic>
    </p:spTree>
    <p:extLst>
      <p:ext uri="{BB962C8B-B14F-4D97-AF65-F5344CB8AC3E}">
        <p14:creationId xmlns:p14="http://schemas.microsoft.com/office/powerpoint/2010/main" val="4168862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idx="1"/>
          </p:nvPr>
        </p:nvSpPr>
        <p:spPr/>
        <p:txBody>
          <a:bodyPr/>
          <a:lstStyle/>
          <a:p>
            <a:pPr marL="341313" indent="-334963">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i="1" dirty="0"/>
          </a:p>
          <a:p>
            <a:pPr marL="341313" indent="-334963">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i="1" dirty="0"/>
              <a:t>   </a:t>
            </a:r>
            <a:r>
              <a:rPr lang="en-US" dirty="0"/>
              <a:t>The </a:t>
            </a:r>
            <a:r>
              <a:rPr lang="en-US" dirty="0">
                <a:solidFill>
                  <a:srgbClr val="FF0000"/>
                </a:solidFill>
              </a:rPr>
              <a:t>Virginia Department of Veterans’ Services </a:t>
            </a:r>
            <a:r>
              <a:rPr lang="en-US" dirty="0"/>
              <a:t>serves all veterans, as well as their dependents and survivors in developing, filing and prosecuting claims for benefits under the complex laws of the U.S. Department of Veterans Affairs (DVA).</a:t>
            </a:r>
          </a:p>
        </p:txBody>
      </p:sp>
      <p:sp>
        <p:nvSpPr>
          <p:cNvPr id="6" name="Title 1"/>
          <p:cNvSpPr txBox="1">
            <a:spLocks/>
          </p:cNvSpPr>
          <p:nvPr/>
        </p:nvSpPr>
        <p:spPr>
          <a:xfrm>
            <a:off x="838200" y="5334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rgbClr val="C00000"/>
                </a:solidFill>
              </a:rPr>
              <a:t>DVS Benefits Division</a:t>
            </a:r>
            <a:endParaRPr lang="en-US" b="1" dirty="0">
              <a:solidFill>
                <a:srgbClr val="C0000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10515600" cy="1325563"/>
          </a:xfrm>
        </p:spPr>
        <p:txBody>
          <a:bodyPr/>
          <a:lstStyle/>
          <a:p>
            <a:pPr algn="ctr"/>
            <a:r>
              <a:rPr lang="en-US" b="1" dirty="0">
                <a:solidFill>
                  <a:srgbClr val="C00000"/>
                </a:solidFill>
              </a:rPr>
              <a:t>DVS Benefits Division</a:t>
            </a:r>
          </a:p>
        </p:txBody>
      </p:sp>
      <p:sp>
        <p:nvSpPr>
          <p:cNvPr id="3" name="Content Placeholder 2"/>
          <p:cNvSpPr>
            <a:spLocks noGrp="1"/>
          </p:cNvSpPr>
          <p:nvPr>
            <p:ph idx="1"/>
          </p:nvPr>
        </p:nvSpPr>
        <p:spPr>
          <a:xfrm>
            <a:off x="838200" y="2057400"/>
            <a:ext cx="10515600" cy="4419600"/>
          </a:xfrm>
        </p:spPr>
        <p:txBody>
          <a:bodyPr>
            <a:normAutofit/>
          </a:bodyPr>
          <a:lstStyle/>
          <a:p>
            <a:r>
              <a:rPr lang="en-US" sz="2400" dirty="0"/>
              <a:t>DVS Veteran Service Representatives are accredited with the U.S. Department of Veterans Affairs to submit claims and appeals to the U.S. Department of Veterans Affairs</a:t>
            </a:r>
            <a:br>
              <a:rPr lang="en-US" sz="2400" dirty="0"/>
            </a:br>
            <a:endParaRPr lang="en-US" sz="2400" dirty="0"/>
          </a:p>
          <a:p>
            <a:r>
              <a:rPr lang="en-US" sz="2400" dirty="0"/>
              <a:t>We electronically submit all VA claims, appeals and supporting documents to the appropriate VA Regional Office, as well as tracking those claims by logging into the Veterans Benefits Administration (VBA) systems</a:t>
            </a:r>
          </a:p>
          <a:p>
            <a:endParaRPr lang="en-US" dirty="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itle 59"/>
          <p:cNvSpPr>
            <a:spLocks noGrp="1"/>
          </p:cNvSpPr>
          <p:nvPr>
            <p:ph type="title"/>
          </p:nvPr>
        </p:nvSpPr>
        <p:spPr>
          <a:xfrm>
            <a:off x="1981200" y="968238"/>
            <a:ext cx="8001000" cy="731838"/>
          </a:xfrm>
        </p:spPr>
        <p:txBody>
          <a:bodyPr>
            <a:normAutofit/>
          </a:bodyPr>
          <a:lstStyle/>
          <a:p>
            <a:r>
              <a:rPr lang="en-US" b="1" i="1" dirty="0"/>
              <a:t>What We Do for Our Veterans</a:t>
            </a:r>
          </a:p>
        </p:txBody>
      </p:sp>
      <p:sp>
        <p:nvSpPr>
          <p:cNvPr id="61" name="Content Placeholder 60"/>
          <p:cNvSpPr>
            <a:spLocks noGrp="1"/>
          </p:cNvSpPr>
          <p:nvPr>
            <p:ph idx="1"/>
          </p:nvPr>
        </p:nvSpPr>
        <p:spPr>
          <a:xfrm>
            <a:off x="842730" y="1905000"/>
            <a:ext cx="8534400" cy="5181600"/>
          </a:xfrm>
        </p:spPr>
        <p:txBody>
          <a:bodyPr>
            <a:normAutofit fontScale="47500" lnSpcReduction="20000"/>
          </a:bodyPr>
          <a:lstStyle/>
          <a:p>
            <a:r>
              <a:rPr lang="en-US" sz="4400" dirty="0"/>
              <a:t>Veteran Compensation Claims</a:t>
            </a:r>
          </a:p>
          <a:p>
            <a:r>
              <a:rPr lang="en-US" sz="4400" dirty="0"/>
              <a:t>Appeals</a:t>
            </a:r>
          </a:p>
          <a:p>
            <a:r>
              <a:rPr lang="en-US" sz="4400" dirty="0"/>
              <a:t>VA Health Care Eligibility</a:t>
            </a:r>
          </a:p>
          <a:p>
            <a:r>
              <a:rPr lang="en-US" sz="4400" dirty="0"/>
              <a:t>Veteran Pension Claims</a:t>
            </a:r>
          </a:p>
          <a:p>
            <a:r>
              <a:rPr lang="en-US" sz="4400" dirty="0"/>
              <a:t>Aid and Attendance Claims </a:t>
            </a:r>
          </a:p>
          <a:p>
            <a:r>
              <a:rPr lang="en-US" sz="4400" dirty="0"/>
              <a:t>Survivor Benefit Claims (DIC)</a:t>
            </a:r>
          </a:p>
          <a:p>
            <a:r>
              <a:rPr lang="en-US" sz="4400" dirty="0"/>
              <a:t>Claim for Burial Benefits/Flags/Markers</a:t>
            </a:r>
          </a:p>
          <a:p>
            <a:r>
              <a:rPr lang="en-US" sz="4400" dirty="0"/>
              <a:t>Certificate of Eligibility for VA Home Loan Guarantees</a:t>
            </a:r>
          </a:p>
          <a:p>
            <a:r>
              <a:rPr lang="en-US" sz="4400" dirty="0"/>
              <a:t>VGLI Applications</a:t>
            </a:r>
          </a:p>
          <a:p>
            <a:r>
              <a:rPr lang="en-US" sz="4400" dirty="0"/>
              <a:t>Application for Education Benefits</a:t>
            </a:r>
          </a:p>
          <a:p>
            <a:r>
              <a:rPr lang="en-US" sz="4400" dirty="0"/>
              <a:t>Outreach into Local Communities – Itinerary Visits/Presentations </a:t>
            </a:r>
          </a:p>
          <a:p>
            <a:r>
              <a:rPr lang="en-US" sz="4400" dirty="0"/>
              <a:t>Referral to Local, State, and Federal Social Services</a:t>
            </a:r>
          </a:p>
          <a:p>
            <a:r>
              <a:rPr lang="en-US" sz="4400" dirty="0"/>
              <a:t>Assistance to Veterans’ Service Organizations </a:t>
            </a:r>
          </a:p>
          <a:p>
            <a:pPr lvl="1">
              <a:buNone/>
            </a:pPr>
            <a:endParaRPr lang="en-US" dirty="0"/>
          </a:p>
        </p:txBody>
      </p:sp>
      <p:pic>
        <p:nvPicPr>
          <p:cNvPr id="2050" name="Picture 2" descr="http://www.blog.volunteerkalamazoo.org/wp-content/uploads/2011/11/remember-veterans1.gif"/>
          <p:cNvPicPr>
            <a:picLocks noChangeAspect="1" noChangeArrowheads="1" noCrop="1"/>
          </p:cNvPicPr>
          <p:nvPr/>
        </p:nvPicPr>
        <p:blipFill>
          <a:blip r:embed="rId2" cstate="print"/>
          <a:srcRect/>
          <a:stretch>
            <a:fillRect/>
          </a:stretch>
        </p:blipFill>
        <p:spPr bwMode="auto">
          <a:xfrm>
            <a:off x="8382000" y="1981200"/>
            <a:ext cx="2667000" cy="2667001"/>
          </a:xfrm>
          <a:prstGeom prst="rect">
            <a:avLst/>
          </a:prstGeom>
          <a:noFill/>
        </p:spPr>
      </p:pic>
    </p:spTree>
    <p:extLst>
      <p:ext uri="{BB962C8B-B14F-4D97-AF65-F5344CB8AC3E}">
        <p14:creationId xmlns:p14="http://schemas.microsoft.com/office/powerpoint/2010/main" val="1857854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24000" y="228600"/>
            <a:ext cx="9144000" cy="1066800"/>
          </a:xfrm>
        </p:spPr>
        <p:txBody>
          <a:bodyPr>
            <a:normAutofit fontScale="90000"/>
          </a:bodyPr>
          <a:lstStyle/>
          <a:p>
            <a:br>
              <a:rPr lang="en-US" dirty="0"/>
            </a:br>
            <a:endParaRPr lang="en-US" sz="6700" b="1" i="1" dirty="0">
              <a:solidFill>
                <a:schemeClr val="tx2"/>
              </a:solidFill>
            </a:endParaRPr>
          </a:p>
        </p:txBody>
      </p:sp>
      <p:sp>
        <p:nvSpPr>
          <p:cNvPr id="8" name="Content Placeholder 7"/>
          <p:cNvSpPr>
            <a:spLocks noGrp="1"/>
          </p:cNvSpPr>
          <p:nvPr>
            <p:ph idx="1"/>
          </p:nvPr>
        </p:nvSpPr>
        <p:spPr>
          <a:xfrm>
            <a:off x="2819400" y="1676400"/>
            <a:ext cx="7696200" cy="762000"/>
          </a:xfrm>
        </p:spPr>
        <p:txBody>
          <a:bodyPr>
            <a:normAutofit/>
          </a:bodyPr>
          <a:lstStyle/>
          <a:p>
            <a:pPr>
              <a:buNone/>
            </a:pPr>
            <a:r>
              <a:rPr lang="en-US" sz="4400" dirty="0"/>
              <a:t>  </a:t>
            </a:r>
          </a:p>
          <a:p>
            <a:pPr lvl="1">
              <a:buNone/>
            </a:pPr>
            <a:endParaRPr lang="en-US" dirty="0"/>
          </a:p>
        </p:txBody>
      </p:sp>
      <p:sp>
        <p:nvSpPr>
          <p:cNvPr id="9" name="TextBox 8"/>
          <p:cNvSpPr txBox="1"/>
          <p:nvPr/>
        </p:nvSpPr>
        <p:spPr>
          <a:xfrm>
            <a:off x="2219706" y="774859"/>
            <a:ext cx="7543800" cy="861774"/>
          </a:xfrm>
          <a:prstGeom prst="rect">
            <a:avLst/>
          </a:prstGeom>
          <a:noFill/>
        </p:spPr>
        <p:txBody>
          <a:bodyPr wrap="square" rtlCol="0">
            <a:spAutoFit/>
          </a:bodyPr>
          <a:lstStyle/>
          <a:p>
            <a:pPr algn="ctr"/>
            <a:r>
              <a:rPr lang="en-US" sz="5000" dirty="0">
                <a:solidFill>
                  <a:schemeClr val="tx2"/>
                </a:solidFill>
                <a:latin typeface="Book Antiqua" pitchFamily="18" charset="0"/>
                <a:cs typeface="Times New Roman" pitchFamily="18" charset="0"/>
              </a:rPr>
              <a:t>Situational Awareness</a:t>
            </a:r>
            <a:endParaRPr lang="en-US" sz="4000" i="1" dirty="0">
              <a:solidFill>
                <a:schemeClr val="tx2"/>
              </a:solidFill>
              <a:latin typeface="Book Antiqua" pitchFamily="18" charset="0"/>
              <a:cs typeface="Times New Roman" pitchFamily="18" charset="0"/>
            </a:endParaRPr>
          </a:p>
        </p:txBody>
      </p:sp>
      <p:graphicFrame>
        <p:nvGraphicFramePr>
          <p:cNvPr id="11" name="Diagram 10"/>
          <p:cNvGraphicFramePr/>
          <p:nvPr/>
        </p:nvGraphicFramePr>
        <p:xfrm>
          <a:off x="1905000" y="16764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7496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24000" y="228600"/>
            <a:ext cx="9144000" cy="1066800"/>
          </a:xfrm>
        </p:spPr>
        <p:txBody>
          <a:bodyPr>
            <a:normAutofit fontScale="90000"/>
          </a:bodyPr>
          <a:lstStyle/>
          <a:p>
            <a:br>
              <a:rPr lang="en-US" dirty="0"/>
            </a:br>
            <a:endParaRPr lang="en-US" sz="6700" b="1" i="1" dirty="0">
              <a:solidFill>
                <a:schemeClr val="tx2"/>
              </a:solidFill>
            </a:endParaRPr>
          </a:p>
        </p:txBody>
      </p:sp>
      <p:sp>
        <p:nvSpPr>
          <p:cNvPr id="8" name="Content Placeholder 7"/>
          <p:cNvSpPr>
            <a:spLocks noGrp="1"/>
          </p:cNvSpPr>
          <p:nvPr>
            <p:ph idx="1"/>
          </p:nvPr>
        </p:nvSpPr>
        <p:spPr>
          <a:xfrm>
            <a:off x="2819400" y="1676400"/>
            <a:ext cx="7696200" cy="762000"/>
          </a:xfrm>
        </p:spPr>
        <p:txBody>
          <a:bodyPr>
            <a:normAutofit/>
          </a:bodyPr>
          <a:lstStyle/>
          <a:p>
            <a:pPr>
              <a:buNone/>
            </a:pPr>
            <a:r>
              <a:rPr lang="en-US" sz="4400" dirty="0"/>
              <a:t>  </a:t>
            </a:r>
          </a:p>
          <a:p>
            <a:pPr lvl="1">
              <a:buNone/>
            </a:pPr>
            <a:endParaRPr lang="en-US" dirty="0"/>
          </a:p>
        </p:txBody>
      </p:sp>
      <p:sp>
        <p:nvSpPr>
          <p:cNvPr id="9" name="TextBox 8"/>
          <p:cNvSpPr txBox="1"/>
          <p:nvPr/>
        </p:nvSpPr>
        <p:spPr>
          <a:xfrm>
            <a:off x="2219706" y="774859"/>
            <a:ext cx="7543800" cy="861774"/>
          </a:xfrm>
          <a:prstGeom prst="rect">
            <a:avLst/>
          </a:prstGeom>
          <a:noFill/>
        </p:spPr>
        <p:txBody>
          <a:bodyPr wrap="square" rtlCol="0">
            <a:spAutoFit/>
          </a:bodyPr>
          <a:lstStyle/>
          <a:p>
            <a:pPr algn="ctr"/>
            <a:r>
              <a:rPr lang="en-US" sz="5000" dirty="0">
                <a:solidFill>
                  <a:schemeClr val="tx2"/>
                </a:solidFill>
                <a:latin typeface="Book Antiqua" pitchFamily="18" charset="0"/>
                <a:cs typeface="Times New Roman" pitchFamily="18" charset="0"/>
              </a:rPr>
              <a:t>Situational Awareness</a:t>
            </a:r>
            <a:endParaRPr lang="en-US" sz="4000" i="1" dirty="0">
              <a:solidFill>
                <a:schemeClr val="tx2"/>
              </a:solidFill>
              <a:latin typeface="Book Antiqua" pitchFamily="18" charset="0"/>
              <a:cs typeface="Times New Roman" pitchFamily="18" charset="0"/>
            </a:endParaRPr>
          </a:p>
        </p:txBody>
      </p:sp>
      <p:graphicFrame>
        <p:nvGraphicFramePr>
          <p:cNvPr id="11" name="Diagram 10"/>
          <p:cNvGraphicFramePr/>
          <p:nvPr/>
        </p:nvGraphicFramePr>
        <p:xfrm>
          <a:off x="1905000" y="16764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8833859"/>
      </p:ext>
    </p:extLst>
  </p:cSld>
  <p:clrMapOvr>
    <a:masterClrMapping/>
  </p:clrMapOvr>
</p:sld>
</file>

<file path=ppt/theme/theme1.xml><?xml version="1.0" encoding="utf-8"?>
<a:theme xmlns:a="http://schemas.openxmlformats.org/drawingml/2006/main" name="T² Presentation Theme - Mas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²">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T² Presentation Theme - Master</Template>
  <TotalTime>701</TotalTime>
  <Words>2152</Words>
  <Application>Microsoft Office PowerPoint</Application>
  <PresentationFormat>Widescreen</PresentationFormat>
  <Paragraphs>262</Paragraphs>
  <Slides>27</Slides>
  <Notes>7</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0</vt:i4>
      </vt:variant>
      <vt:variant>
        <vt:lpstr>Slide Titles</vt:lpstr>
      </vt:variant>
      <vt:variant>
        <vt:i4>27</vt:i4>
      </vt:variant>
    </vt:vector>
  </HeadingPairs>
  <TitlesOfParts>
    <vt:vector size="32" baseType="lpstr">
      <vt:lpstr>Arial</vt:lpstr>
      <vt:lpstr>Book Antiqua</vt:lpstr>
      <vt:lpstr>Calibri</vt:lpstr>
      <vt:lpstr>Times New Roman</vt:lpstr>
      <vt:lpstr>T² Presentation Theme - Master</vt:lpstr>
      <vt:lpstr>VA Disability Benefits Overview </vt:lpstr>
      <vt:lpstr>About DVS</vt:lpstr>
      <vt:lpstr>DVS Services</vt:lpstr>
      <vt:lpstr> Our Mission</vt:lpstr>
      <vt:lpstr>PowerPoint Presentation</vt:lpstr>
      <vt:lpstr>DVS Benefits Division</vt:lpstr>
      <vt:lpstr>What We Do for Our Veterans</vt:lpstr>
      <vt:lpstr> </vt:lpstr>
      <vt:lpstr> </vt:lpstr>
      <vt:lpstr> </vt:lpstr>
      <vt:lpstr> </vt:lpstr>
      <vt:lpstr> </vt:lpstr>
      <vt:lpstr> </vt:lpstr>
      <vt:lpstr>PowerPoint Presentation</vt:lpstr>
      <vt:lpstr>PowerPoint Presentation</vt:lpstr>
      <vt:lpstr>Disagreements with a VA Decision</vt:lpstr>
      <vt:lpstr>Disagreements with a VA Decision Appeals Modernization Act</vt:lpstr>
      <vt:lpstr>Benefits of Service Connection</vt:lpstr>
      <vt:lpstr>Benefits of Service Connection</vt:lpstr>
      <vt:lpstr>Benefits of Service Connection</vt:lpstr>
      <vt:lpstr>Benefits of Service Connection</vt:lpstr>
      <vt:lpstr>Benefits of Service Connection</vt:lpstr>
      <vt:lpstr>  SC Compensation Percentages Breakdown</vt:lpstr>
      <vt:lpstr>Survivors Benefits</vt:lpstr>
      <vt:lpstr>References</vt:lpstr>
      <vt:lpstr>Questions?</vt:lpstr>
      <vt:lpstr>PowerPoint Presentation</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Aid and Attendance</dc:title>
  <dc:creator>April</dc:creator>
  <cp:lastModifiedBy>Holley, Thomas (DVS)</cp:lastModifiedBy>
  <cp:revision>211</cp:revision>
  <cp:lastPrinted>2017-11-06T12:44:42Z</cp:lastPrinted>
  <dcterms:created xsi:type="dcterms:W3CDTF">2015-11-04T12:05:40Z</dcterms:created>
  <dcterms:modified xsi:type="dcterms:W3CDTF">2025-10-03T19:00:48Z</dcterms:modified>
</cp:coreProperties>
</file>