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7" r:id="rId3"/>
    <p:sldId id="257" r:id="rId4"/>
    <p:sldId id="258" r:id="rId5"/>
    <p:sldId id="259" r:id="rId6"/>
    <p:sldId id="260" r:id="rId7"/>
    <p:sldId id="261" r:id="rId8"/>
    <p:sldId id="262" r:id="rId9"/>
    <p:sldId id="264" r:id="rId10"/>
    <p:sldId id="263"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5" r:id="rId31"/>
    <p:sldId id="286"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1A1E"/>
    <a:srgbClr val="A79055"/>
    <a:srgbClr val="0000CC"/>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5" d="100"/>
          <a:sy n="75" d="100"/>
        </p:scale>
        <p:origin x="76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BF46F2-D3EC-4BB5-AB60-30274A9803DE}" type="datetimeFigureOut">
              <a:rPr lang="en-US" smtClean="0"/>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03699-85C6-4C68-BA6C-6BC2CD970194}" type="slidenum">
              <a:rPr lang="en-US" smtClean="0"/>
              <a:t>‹#›</a:t>
            </a:fld>
            <a:endParaRPr lang="en-US"/>
          </a:p>
        </p:txBody>
      </p:sp>
      <p:sp>
        <p:nvSpPr>
          <p:cNvPr id="7" name="Rectangle 6">
            <a:extLst>
              <a:ext uri="{FF2B5EF4-FFF2-40B4-BE49-F238E27FC236}">
                <a16:creationId xmlns:a16="http://schemas.microsoft.com/office/drawing/2014/main" id="{F5538464-4827-442C-8D08-B67166A8F2A3}"/>
              </a:ext>
            </a:extLst>
          </p:cNvPr>
          <p:cNvSpPr/>
          <p:nvPr userDrawn="1"/>
        </p:nvSpPr>
        <p:spPr>
          <a:xfrm>
            <a:off x="8889737" y="-1482"/>
            <a:ext cx="237771" cy="6858000"/>
          </a:xfrm>
          <a:prstGeom prst="rect">
            <a:avLst/>
          </a:prstGeom>
          <a:solidFill>
            <a:srgbClr val="991A1E"/>
          </a:solidFill>
          <a:ln>
            <a:solidFill>
              <a:srgbClr val="991A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Right Triangle 7">
            <a:extLst>
              <a:ext uri="{FF2B5EF4-FFF2-40B4-BE49-F238E27FC236}">
                <a16:creationId xmlns:a16="http://schemas.microsoft.com/office/drawing/2014/main" id="{E632D1E0-566D-47D7-9ADC-8ED9F5F4248A}"/>
              </a:ext>
            </a:extLst>
          </p:cNvPr>
          <p:cNvSpPr/>
          <p:nvPr userDrawn="1"/>
        </p:nvSpPr>
        <p:spPr>
          <a:xfrm flipH="1">
            <a:off x="6912425" y="-1482"/>
            <a:ext cx="1968246" cy="6858000"/>
          </a:xfrm>
          <a:prstGeom prst="rtTriangle">
            <a:avLst/>
          </a:prstGeom>
          <a:solidFill>
            <a:srgbClr val="991A1E"/>
          </a:solidFill>
          <a:ln>
            <a:solidFill>
              <a:srgbClr val="991A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ight Triangle 8">
            <a:extLst>
              <a:ext uri="{FF2B5EF4-FFF2-40B4-BE49-F238E27FC236}">
                <a16:creationId xmlns:a16="http://schemas.microsoft.com/office/drawing/2014/main" id="{480CD0D6-F0A4-4098-BBF0-4B7FD4F7DE71}"/>
              </a:ext>
            </a:extLst>
          </p:cNvPr>
          <p:cNvSpPr/>
          <p:nvPr userDrawn="1"/>
        </p:nvSpPr>
        <p:spPr>
          <a:xfrm flipH="1">
            <a:off x="7168560" y="-7144"/>
            <a:ext cx="1971050" cy="6858000"/>
          </a:xfrm>
          <a:prstGeom prst="rtTriangle">
            <a:avLst/>
          </a:prstGeom>
          <a:solidFill>
            <a:srgbClr val="A79055"/>
          </a:solidFill>
          <a:ln>
            <a:solidFill>
              <a:srgbClr val="A790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10" name="Group 9">
            <a:extLst>
              <a:ext uri="{FF2B5EF4-FFF2-40B4-BE49-F238E27FC236}">
                <a16:creationId xmlns:a16="http://schemas.microsoft.com/office/drawing/2014/main" id="{AF274156-F1F3-4A64-81E1-F68A3B231C6A}"/>
              </a:ext>
            </a:extLst>
          </p:cNvPr>
          <p:cNvGrpSpPr/>
          <p:nvPr userDrawn="1"/>
        </p:nvGrpSpPr>
        <p:grpSpPr>
          <a:xfrm>
            <a:off x="1" y="0"/>
            <a:ext cx="2202302" cy="6858000"/>
            <a:chOff x="0" y="0"/>
            <a:chExt cx="2936403" cy="6858000"/>
          </a:xfrm>
        </p:grpSpPr>
        <p:sp>
          <p:nvSpPr>
            <p:cNvPr id="11" name="Rectangle 10">
              <a:extLst>
                <a:ext uri="{FF2B5EF4-FFF2-40B4-BE49-F238E27FC236}">
                  <a16:creationId xmlns:a16="http://schemas.microsoft.com/office/drawing/2014/main" id="{E2738909-AE7A-4036-BF36-A463FF0E3E47}"/>
                </a:ext>
              </a:extLst>
            </p:cNvPr>
            <p:cNvSpPr/>
            <p:nvPr userDrawn="1"/>
          </p:nvSpPr>
          <p:spPr>
            <a:xfrm>
              <a:off x="0" y="0"/>
              <a:ext cx="317028" cy="6858000"/>
            </a:xfrm>
            <a:prstGeom prst="rect">
              <a:avLst/>
            </a:prstGeom>
            <a:solidFill>
              <a:srgbClr val="991A1E"/>
            </a:solidFill>
            <a:ln>
              <a:solidFill>
                <a:srgbClr val="991A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ight Triangle 11">
              <a:extLst>
                <a:ext uri="{FF2B5EF4-FFF2-40B4-BE49-F238E27FC236}">
                  <a16:creationId xmlns:a16="http://schemas.microsoft.com/office/drawing/2014/main" id="{144DFC97-0616-4CC6-81F4-62DEEC9D9AC3}"/>
                </a:ext>
              </a:extLst>
            </p:cNvPr>
            <p:cNvSpPr/>
            <p:nvPr userDrawn="1"/>
          </p:nvSpPr>
          <p:spPr>
            <a:xfrm>
              <a:off x="317028" y="0"/>
              <a:ext cx="2619375" cy="6858000"/>
            </a:xfrm>
            <a:prstGeom prst="rtTriangle">
              <a:avLst/>
            </a:prstGeom>
            <a:solidFill>
              <a:srgbClr val="991A1E"/>
            </a:solidFill>
            <a:ln>
              <a:solidFill>
                <a:srgbClr val="991A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ight Triangle 12">
              <a:extLst>
                <a:ext uri="{FF2B5EF4-FFF2-40B4-BE49-F238E27FC236}">
                  <a16:creationId xmlns:a16="http://schemas.microsoft.com/office/drawing/2014/main" id="{34CC4E08-FAF8-4328-A029-3A49224B0189}"/>
                </a:ext>
              </a:extLst>
            </p:cNvPr>
            <p:cNvSpPr/>
            <p:nvPr userDrawn="1"/>
          </p:nvSpPr>
          <p:spPr>
            <a:xfrm>
              <a:off x="0" y="0"/>
              <a:ext cx="2619375" cy="6858000"/>
            </a:xfrm>
            <a:prstGeom prst="rtTriangle">
              <a:avLst/>
            </a:prstGeom>
            <a:solidFill>
              <a:srgbClr val="A79055"/>
            </a:solidFill>
            <a:ln>
              <a:solidFill>
                <a:srgbClr val="A790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nvGrpSpPr>
          <p:cNvPr id="14" name="Group 13">
            <a:extLst>
              <a:ext uri="{FF2B5EF4-FFF2-40B4-BE49-F238E27FC236}">
                <a16:creationId xmlns:a16="http://schemas.microsoft.com/office/drawing/2014/main" id="{431593BB-1E3A-454D-9CE9-39586E965FF5}"/>
              </a:ext>
            </a:extLst>
          </p:cNvPr>
          <p:cNvGrpSpPr/>
          <p:nvPr userDrawn="1"/>
        </p:nvGrpSpPr>
        <p:grpSpPr>
          <a:xfrm>
            <a:off x="3255813" y="564422"/>
            <a:ext cx="2632375" cy="1342016"/>
            <a:chOff x="4341083" y="564422"/>
            <a:chExt cx="3509833" cy="1847280"/>
          </a:xfrm>
        </p:grpSpPr>
        <p:pic>
          <p:nvPicPr>
            <p:cNvPr id="15" name="Picture 14">
              <a:extLst>
                <a:ext uri="{FF2B5EF4-FFF2-40B4-BE49-F238E27FC236}">
                  <a16:creationId xmlns:a16="http://schemas.microsoft.com/office/drawing/2014/main" id="{B6FD9A27-0A7C-4825-948F-FA63D3AE119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28461"/>
            <a:stretch/>
          </p:blipFill>
          <p:spPr>
            <a:xfrm>
              <a:off x="4341084" y="564422"/>
              <a:ext cx="3509832" cy="1321528"/>
            </a:xfrm>
            <a:prstGeom prst="rect">
              <a:avLst/>
            </a:prstGeom>
          </p:spPr>
        </p:pic>
        <p:pic>
          <p:nvPicPr>
            <p:cNvPr id="16" name="Picture 15" descr="Logo&#10;&#10;Description automatically generated">
              <a:extLst>
                <a:ext uri="{FF2B5EF4-FFF2-40B4-BE49-F238E27FC236}">
                  <a16:creationId xmlns:a16="http://schemas.microsoft.com/office/drawing/2014/main" id="{BDD6F57B-150B-433C-B8F8-6A9B8BF06EE7}"/>
                </a:ext>
              </a:extLst>
            </p:cNvPr>
            <p:cNvPicPr>
              <a:picLocks noChangeAspect="1"/>
            </p:cNvPicPr>
            <p:nvPr userDrawn="1"/>
          </p:nvPicPr>
          <p:blipFill rotWithShape="1">
            <a:blip r:embed="rId3">
              <a:duotone>
                <a:prstClr val="black"/>
                <a:schemeClr val="tx2">
                  <a:tint val="45000"/>
                  <a:satMod val="400000"/>
                </a:schemeClr>
              </a:duotone>
              <a:extLst>
                <a:ext uri="{28A0092B-C50C-407E-A947-70E740481C1C}">
                  <a14:useLocalDpi xmlns:a14="http://schemas.microsoft.com/office/drawing/2010/main" val="0"/>
                </a:ext>
              </a:extLst>
            </a:blip>
            <a:srcRect t="71539" b="19413"/>
            <a:stretch/>
          </p:blipFill>
          <p:spPr>
            <a:xfrm>
              <a:off x="4341083" y="1885950"/>
              <a:ext cx="3509833" cy="167136"/>
            </a:xfrm>
            <a:prstGeom prst="rect">
              <a:avLst/>
            </a:prstGeom>
          </p:spPr>
        </p:pic>
        <p:pic>
          <p:nvPicPr>
            <p:cNvPr id="17" name="Picture 16" descr="Logo&#10;&#10;Description automatically generated">
              <a:extLst>
                <a:ext uri="{FF2B5EF4-FFF2-40B4-BE49-F238E27FC236}">
                  <a16:creationId xmlns:a16="http://schemas.microsoft.com/office/drawing/2014/main" id="{F8B37BA8-B49D-44B3-96B7-41AF2C5E8B89}"/>
                </a:ext>
              </a:extLst>
            </p:cNvPr>
            <p:cNvPicPr>
              <a:picLocks noChangeAspect="1"/>
            </p:cNvPicPr>
            <p:nvPr userDrawn="1"/>
          </p:nvPicPr>
          <p:blipFill rotWithShape="1">
            <a:blip r:embed="rId3">
              <a:duotone>
                <a:prstClr val="black"/>
                <a:schemeClr val="tx2">
                  <a:tint val="45000"/>
                  <a:satMod val="400000"/>
                </a:schemeClr>
              </a:duotone>
              <a:extLst>
                <a:ext uri="{28A0092B-C50C-407E-A947-70E740481C1C}">
                  <a14:useLocalDpi xmlns:a14="http://schemas.microsoft.com/office/drawing/2010/main" val="0"/>
                </a:ext>
              </a:extLst>
            </a:blip>
            <a:srcRect l="61142" t="80587"/>
            <a:stretch/>
          </p:blipFill>
          <p:spPr>
            <a:xfrm>
              <a:off x="6487064" y="2053086"/>
              <a:ext cx="1363851" cy="358616"/>
            </a:xfrm>
            <a:prstGeom prst="rect">
              <a:avLst/>
            </a:prstGeom>
          </p:spPr>
        </p:pic>
      </p:grpSp>
    </p:spTree>
    <p:extLst>
      <p:ext uri="{BB962C8B-B14F-4D97-AF65-F5344CB8AC3E}">
        <p14:creationId xmlns:p14="http://schemas.microsoft.com/office/powerpoint/2010/main" val="733160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BF46F2-D3EC-4BB5-AB60-30274A9803DE}" type="datetimeFigureOut">
              <a:rPr lang="en-US" smtClean="0"/>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03699-85C6-4C68-BA6C-6BC2CD970194}" type="slidenum">
              <a:rPr lang="en-US" smtClean="0"/>
              <a:t>‹#›</a:t>
            </a:fld>
            <a:endParaRPr lang="en-US"/>
          </a:p>
        </p:txBody>
      </p:sp>
    </p:spTree>
    <p:extLst>
      <p:ext uri="{BB962C8B-B14F-4D97-AF65-F5344CB8AC3E}">
        <p14:creationId xmlns:p14="http://schemas.microsoft.com/office/powerpoint/2010/main" val="4234896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BF46F2-D3EC-4BB5-AB60-30274A9803DE}" type="datetimeFigureOut">
              <a:rPr lang="en-US" smtClean="0"/>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03699-85C6-4C68-BA6C-6BC2CD970194}" type="slidenum">
              <a:rPr lang="en-US" smtClean="0"/>
              <a:t>‹#›</a:t>
            </a:fld>
            <a:endParaRPr lang="en-US"/>
          </a:p>
        </p:txBody>
      </p:sp>
    </p:spTree>
    <p:extLst>
      <p:ext uri="{BB962C8B-B14F-4D97-AF65-F5344CB8AC3E}">
        <p14:creationId xmlns:p14="http://schemas.microsoft.com/office/powerpoint/2010/main" val="2879060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8506222-787C-42B5-AF77-BFE1F8725C25}"/>
              </a:ext>
            </a:extLst>
          </p:cNvPr>
          <p:cNvSpPr/>
          <p:nvPr userDrawn="1"/>
        </p:nvSpPr>
        <p:spPr>
          <a:xfrm>
            <a:off x="0" y="0"/>
            <a:ext cx="237771" cy="6858000"/>
          </a:xfrm>
          <a:prstGeom prst="rect">
            <a:avLst/>
          </a:prstGeom>
          <a:solidFill>
            <a:srgbClr val="991A1E"/>
          </a:solidFill>
          <a:ln>
            <a:solidFill>
              <a:srgbClr val="991A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ight Triangle 10">
            <a:extLst>
              <a:ext uri="{FF2B5EF4-FFF2-40B4-BE49-F238E27FC236}">
                <a16:creationId xmlns:a16="http://schemas.microsoft.com/office/drawing/2014/main" id="{651AB1DA-9C15-4E39-9E93-6655508A1FA2}"/>
              </a:ext>
            </a:extLst>
          </p:cNvPr>
          <p:cNvSpPr/>
          <p:nvPr userDrawn="1"/>
        </p:nvSpPr>
        <p:spPr>
          <a:xfrm>
            <a:off x="237772" y="0"/>
            <a:ext cx="1964531" cy="6858000"/>
          </a:xfrm>
          <a:prstGeom prst="rtTriangle">
            <a:avLst/>
          </a:prstGeom>
          <a:solidFill>
            <a:srgbClr val="991A1E"/>
          </a:solidFill>
          <a:ln>
            <a:solidFill>
              <a:srgbClr val="991A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ight Triangle 9">
            <a:extLst>
              <a:ext uri="{FF2B5EF4-FFF2-40B4-BE49-F238E27FC236}">
                <a16:creationId xmlns:a16="http://schemas.microsoft.com/office/drawing/2014/main" id="{F1BDD322-E6E2-43F3-A46D-B81D5CD29E33}"/>
              </a:ext>
            </a:extLst>
          </p:cNvPr>
          <p:cNvSpPr/>
          <p:nvPr userDrawn="1"/>
        </p:nvSpPr>
        <p:spPr>
          <a:xfrm>
            <a:off x="1" y="0"/>
            <a:ext cx="1964531" cy="6858000"/>
          </a:xfrm>
          <a:prstGeom prst="rtTriangle">
            <a:avLst/>
          </a:prstGeom>
          <a:solidFill>
            <a:srgbClr val="A79055"/>
          </a:solidFill>
          <a:ln>
            <a:solidFill>
              <a:srgbClr val="A790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Content Placeholder 2">
            <a:extLst>
              <a:ext uri="{FF2B5EF4-FFF2-40B4-BE49-F238E27FC236}">
                <a16:creationId xmlns:a16="http://schemas.microsoft.com/office/drawing/2014/main" id="{CB448AC4-774C-4A3C-A7C9-E2228C59161F}"/>
              </a:ext>
            </a:extLst>
          </p:cNvPr>
          <p:cNvSpPr>
            <a:spLocks noGrp="1"/>
          </p:cNvSpPr>
          <p:nvPr>
            <p:ph sz="half" idx="1"/>
          </p:nvPr>
        </p:nvSpPr>
        <p:spPr>
          <a:xfrm>
            <a:off x="4629150" y="2313782"/>
            <a:ext cx="3886200" cy="4321969"/>
          </a:xfrm>
        </p:spPr>
        <p:txBody>
          <a:bodyPr>
            <a:normAutofit/>
          </a:bodyPr>
          <a:lstStyle>
            <a:lvl1pPr>
              <a:defRPr sz="2000" cap="small" baseline="0">
                <a:solidFill>
                  <a:schemeClr val="bg1"/>
                </a:solidFill>
                <a:latin typeface="PT Serif" panose="020A0603040505020204" pitchFamily="18" charset="0"/>
              </a:defRPr>
            </a:lvl1pPr>
            <a:lvl2pPr>
              <a:defRPr sz="2000" cap="small" baseline="0">
                <a:solidFill>
                  <a:schemeClr val="bg1"/>
                </a:solidFill>
                <a:latin typeface="PT Serif" panose="020A0603040505020204" pitchFamily="18" charset="0"/>
              </a:defRPr>
            </a:lvl2pPr>
            <a:lvl3pPr>
              <a:defRPr sz="2000" cap="small" baseline="0">
                <a:solidFill>
                  <a:schemeClr val="bg1"/>
                </a:solidFill>
                <a:latin typeface="PT Serif" panose="020A0603040505020204" pitchFamily="18" charset="0"/>
              </a:defRPr>
            </a:lvl3pPr>
            <a:lvl4pPr>
              <a:defRPr sz="2000" cap="small" baseline="0">
                <a:solidFill>
                  <a:schemeClr val="bg1"/>
                </a:solidFill>
                <a:latin typeface="PT Serif" panose="020A0603040505020204" pitchFamily="18" charset="0"/>
              </a:defRPr>
            </a:lvl4pPr>
            <a:lvl5pPr>
              <a:defRPr sz="2000" cap="small" baseline="0">
                <a:solidFill>
                  <a:schemeClr val="bg1"/>
                </a:solidFill>
                <a:latin typeface="PT Serif" panose="020A060304050502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6" name="Picture 4" descr="binder clipart black and white - Clip Art Library">
            <a:extLst>
              <a:ext uri="{FF2B5EF4-FFF2-40B4-BE49-F238E27FC236}">
                <a16:creationId xmlns:a16="http://schemas.microsoft.com/office/drawing/2014/main" id="{F35113A7-6876-4DEC-9A6A-DACCDE520A08}"/>
              </a:ext>
            </a:extLst>
          </p:cNvPr>
          <p:cNvPicPr>
            <a:picLocks noChangeAspect="1" noChangeArrowheads="1"/>
          </p:cNvPicPr>
          <p:nvPr userDrawn="1"/>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615377" y="2313782"/>
            <a:ext cx="3657600" cy="33909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DE4F19EE-13AD-46DB-841F-9D10CF7B3939}"/>
              </a:ext>
            </a:extLst>
          </p:cNvPr>
          <p:cNvSpPr>
            <a:spLocks noGrp="1"/>
          </p:cNvSpPr>
          <p:nvPr>
            <p:ph type="title"/>
          </p:nvPr>
        </p:nvSpPr>
        <p:spPr/>
        <p:txBody>
          <a:bodyPr/>
          <a:lstStyle>
            <a:lvl1pPr>
              <a:defRPr cap="small" baseline="0">
                <a:solidFill>
                  <a:schemeClr val="bg1"/>
                </a:solidFill>
                <a:latin typeface="PT Serif" panose="020A0603040505020204" pitchFamily="18" charset="0"/>
              </a:defRPr>
            </a:lvl1pPr>
          </a:lstStyle>
          <a:p>
            <a:r>
              <a:rPr lang="en-US" dirty="0"/>
              <a:t>Click to edit Master title style</a:t>
            </a:r>
          </a:p>
        </p:txBody>
      </p:sp>
      <p:grpSp>
        <p:nvGrpSpPr>
          <p:cNvPr id="5" name="Group 4">
            <a:extLst>
              <a:ext uri="{FF2B5EF4-FFF2-40B4-BE49-F238E27FC236}">
                <a16:creationId xmlns:a16="http://schemas.microsoft.com/office/drawing/2014/main" id="{070F1FCE-F19F-4B6E-81E6-38CA9D0F6BAD}"/>
              </a:ext>
            </a:extLst>
          </p:cNvPr>
          <p:cNvGrpSpPr/>
          <p:nvPr userDrawn="1"/>
        </p:nvGrpSpPr>
        <p:grpSpPr>
          <a:xfrm>
            <a:off x="6170463" y="222251"/>
            <a:ext cx="2632375" cy="1325563"/>
            <a:chOff x="8227284" y="222250"/>
            <a:chExt cx="3509833" cy="1833563"/>
          </a:xfrm>
        </p:grpSpPr>
        <p:pic>
          <p:nvPicPr>
            <p:cNvPr id="8" name="Picture 7">
              <a:extLst>
                <a:ext uri="{FF2B5EF4-FFF2-40B4-BE49-F238E27FC236}">
                  <a16:creationId xmlns:a16="http://schemas.microsoft.com/office/drawing/2014/main" id="{7BA76407-6E63-4A47-88C2-45D06A246DB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b="28242"/>
            <a:stretch/>
          </p:blipFill>
          <p:spPr>
            <a:xfrm>
              <a:off x="8227284" y="222250"/>
              <a:ext cx="3509832" cy="1325563"/>
            </a:xfrm>
            <a:prstGeom prst="rect">
              <a:avLst/>
            </a:prstGeom>
          </p:spPr>
        </p:pic>
        <p:pic>
          <p:nvPicPr>
            <p:cNvPr id="18" name="Picture 17" descr="Logo&#10;&#10;Description automatically generated">
              <a:extLst>
                <a:ext uri="{FF2B5EF4-FFF2-40B4-BE49-F238E27FC236}">
                  <a16:creationId xmlns:a16="http://schemas.microsoft.com/office/drawing/2014/main" id="{B1F80C1A-50CD-4E14-8575-81B4F753BD14}"/>
                </a:ext>
              </a:extLst>
            </p:cNvPr>
            <p:cNvPicPr>
              <a:picLocks noChangeAspect="1"/>
            </p:cNvPicPr>
            <p:nvPr userDrawn="1"/>
          </p:nvPicPr>
          <p:blipFill rotWithShape="1">
            <a:blip r:embed="rId4">
              <a:duotone>
                <a:prstClr val="black"/>
                <a:schemeClr val="tx2">
                  <a:tint val="45000"/>
                  <a:satMod val="400000"/>
                </a:schemeClr>
              </a:duotone>
              <a:extLst>
                <a:ext uri="{28A0092B-C50C-407E-A947-70E740481C1C}">
                  <a14:useLocalDpi xmlns:a14="http://schemas.microsoft.com/office/drawing/2010/main" val="0"/>
                </a:ext>
              </a:extLst>
            </a:blip>
            <a:srcRect t="70984" b="20508"/>
            <a:stretch/>
          </p:blipFill>
          <p:spPr>
            <a:xfrm>
              <a:off x="8227285" y="1533525"/>
              <a:ext cx="3509832" cy="157164"/>
            </a:xfrm>
            <a:prstGeom prst="rect">
              <a:avLst/>
            </a:prstGeom>
          </p:spPr>
        </p:pic>
        <p:pic>
          <p:nvPicPr>
            <p:cNvPr id="13" name="Picture 12" descr="Logo&#10;&#10;Description automatically generated">
              <a:extLst>
                <a:ext uri="{FF2B5EF4-FFF2-40B4-BE49-F238E27FC236}">
                  <a16:creationId xmlns:a16="http://schemas.microsoft.com/office/drawing/2014/main" id="{871303EC-A20C-47D4-BAF8-8975C4138B2B}"/>
                </a:ext>
              </a:extLst>
            </p:cNvPr>
            <p:cNvPicPr>
              <a:picLocks noChangeAspect="1"/>
            </p:cNvPicPr>
            <p:nvPr userDrawn="1"/>
          </p:nvPicPr>
          <p:blipFill rotWithShape="1">
            <a:blip r:embed="rId4">
              <a:duotone>
                <a:prstClr val="black"/>
                <a:schemeClr val="tx2">
                  <a:tint val="45000"/>
                  <a:satMod val="400000"/>
                </a:schemeClr>
              </a:duotone>
              <a:extLst>
                <a:ext uri="{28A0092B-C50C-407E-A947-70E740481C1C}">
                  <a14:useLocalDpi xmlns:a14="http://schemas.microsoft.com/office/drawing/2010/main" val="0"/>
                </a:ext>
              </a:extLst>
            </a:blip>
            <a:srcRect l="60528" t="79105" r="8996" b="1129"/>
            <a:stretch/>
          </p:blipFill>
          <p:spPr>
            <a:xfrm>
              <a:off x="10351698" y="1690688"/>
              <a:ext cx="1069676" cy="365125"/>
            </a:xfrm>
            <a:prstGeom prst="rect">
              <a:avLst/>
            </a:prstGeom>
          </p:spPr>
        </p:pic>
      </p:grpSp>
    </p:spTree>
    <p:extLst>
      <p:ext uri="{BB962C8B-B14F-4D97-AF65-F5344CB8AC3E}">
        <p14:creationId xmlns:p14="http://schemas.microsoft.com/office/powerpoint/2010/main" val="5755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BF46F2-D3EC-4BB5-AB60-30274A9803DE}" type="datetimeFigureOut">
              <a:rPr lang="en-US" smtClean="0"/>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03699-85C6-4C68-BA6C-6BC2CD970194}" type="slidenum">
              <a:rPr lang="en-US" smtClean="0"/>
              <a:t>‹#›</a:t>
            </a:fld>
            <a:endParaRPr lang="en-US"/>
          </a:p>
        </p:txBody>
      </p:sp>
    </p:spTree>
    <p:extLst>
      <p:ext uri="{BB962C8B-B14F-4D97-AF65-F5344CB8AC3E}">
        <p14:creationId xmlns:p14="http://schemas.microsoft.com/office/powerpoint/2010/main" val="3957176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BF46F2-D3EC-4BB5-AB60-30274A9803DE}" type="datetimeFigureOut">
              <a:rPr lang="en-US" smtClean="0"/>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03699-85C6-4C68-BA6C-6BC2CD970194}" type="slidenum">
              <a:rPr lang="en-US" smtClean="0"/>
              <a:t>‹#›</a:t>
            </a:fld>
            <a:endParaRPr lang="en-US"/>
          </a:p>
        </p:txBody>
      </p:sp>
    </p:spTree>
    <p:extLst>
      <p:ext uri="{BB962C8B-B14F-4D97-AF65-F5344CB8AC3E}">
        <p14:creationId xmlns:p14="http://schemas.microsoft.com/office/powerpoint/2010/main" val="541548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BF46F2-D3EC-4BB5-AB60-30274A9803DE}" type="datetimeFigureOut">
              <a:rPr lang="en-US" smtClean="0"/>
              <a:t>7/22/2021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03699-85C6-4C68-BA6C-6BC2CD970194}" type="slidenum">
              <a:rPr lang="en-US" smtClean="0"/>
              <a:t>‹#›</a:t>
            </a:fld>
            <a:endParaRPr lang="en-US"/>
          </a:p>
        </p:txBody>
      </p:sp>
    </p:spTree>
    <p:extLst>
      <p:ext uri="{BB962C8B-B14F-4D97-AF65-F5344CB8AC3E}">
        <p14:creationId xmlns:p14="http://schemas.microsoft.com/office/powerpoint/2010/main" val="799325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BF46F2-D3EC-4BB5-AB60-30274A9803DE}" type="datetimeFigureOut">
              <a:rPr lang="en-US" smtClean="0"/>
              <a:t>7/22/2021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C03699-85C6-4C68-BA6C-6BC2CD970194}" type="slidenum">
              <a:rPr lang="en-US" smtClean="0"/>
              <a:t>‹#›</a:t>
            </a:fld>
            <a:endParaRPr lang="en-US"/>
          </a:p>
        </p:txBody>
      </p:sp>
    </p:spTree>
    <p:extLst>
      <p:ext uri="{BB962C8B-B14F-4D97-AF65-F5344CB8AC3E}">
        <p14:creationId xmlns:p14="http://schemas.microsoft.com/office/powerpoint/2010/main" val="169118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BF46F2-D3EC-4BB5-AB60-30274A9803DE}" type="datetimeFigureOut">
              <a:rPr lang="en-US" smtClean="0"/>
              <a:t>7/22/2021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C03699-85C6-4C68-BA6C-6BC2CD970194}" type="slidenum">
              <a:rPr lang="en-US" smtClean="0"/>
              <a:t>‹#›</a:t>
            </a:fld>
            <a:endParaRPr lang="en-US"/>
          </a:p>
        </p:txBody>
      </p:sp>
    </p:spTree>
    <p:extLst>
      <p:ext uri="{BB962C8B-B14F-4D97-AF65-F5344CB8AC3E}">
        <p14:creationId xmlns:p14="http://schemas.microsoft.com/office/powerpoint/2010/main" val="2762541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BF46F2-D3EC-4BB5-AB60-30274A9803DE}" type="datetimeFigureOut">
              <a:rPr lang="en-US" smtClean="0"/>
              <a:t>7/22/2021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C03699-85C6-4C68-BA6C-6BC2CD970194}" type="slidenum">
              <a:rPr lang="en-US" smtClean="0"/>
              <a:t>‹#›</a:t>
            </a:fld>
            <a:endParaRPr lang="en-US"/>
          </a:p>
        </p:txBody>
      </p:sp>
    </p:spTree>
    <p:extLst>
      <p:ext uri="{BB962C8B-B14F-4D97-AF65-F5344CB8AC3E}">
        <p14:creationId xmlns:p14="http://schemas.microsoft.com/office/powerpoint/2010/main" val="1166513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BF46F2-D3EC-4BB5-AB60-30274A9803DE}" type="datetimeFigureOut">
              <a:rPr lang="en-US" smtClean="0"/>
              <a:t>7/22/2021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03699-85C6-4C68-BA6C-6BC2CD970194}" type="slidenum">
              <a:rPr lang="en-US" smtClean="0"/>
              <a:t>‹#›</a:t>
            </a:fld>
            <a:endParaRPr lang="en-US"/>
          </a:p>
        </p:txBody>
      </p:sp>
    </p:spTree>
    <p:extLst>
      <p:ext uri="{BB962C8B-B14F-4D97-AF65-F5344CB8AC3E}">
        <p14:creationId xmlns:p14="http://schemas.microsoft.com/office/powerpoint/2010/main" val="208560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BF46F2-D3EC-4BB5-AB60-30274A9803DE}" type="datetimeFigureOut">
              <a:rPr lang="en-US" smtClean="0"/>
              <a:t>7/22/2021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03699-85C6-4C68-BA6C-6BC2CD970194}" type="slidenum">
              <a:rPr lang="en-US" smtClean="0"/>
              <a:t>‹#›</a:t>
            </a:fld>
            <a:endParaRPr lang="en-US"/>
          </a:p>
        </p:txBody>
      </p:sp>
    </p:spTree>
    <p:extLst>
      <p:ext uri="{BB962C8B-B14F-4D97-AF65-F5344CB8AC3E}">
        <p14:creationId xmlns:p14="http://schemas.microsoft.com/office/powerpoint/2010/main" val="3939486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BF46F2-D3EC-4BB5-AB60-30274A9803DE}" type="datetimeFigureOut">
              <a:rPr lang="en-US" smtClean="0"/>
              <a:t>7/22/2021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C03699-85C6-4C68-BA6C-6BC2CD970194}" type="slidenum">
              <a:rPr lang="en-US" smtClean="0"/>
              <a:t>‹#›</a:t>
            </a:fld>
            <a:endParaRPr lang="en-US"/>
          </a:p>
        </p:txBody>
      </p:sp>
    </p:spTree>
    <p:extLst>
      <p:ext uri="{BB962C8B-B14F-4D97-AF65-F5344CB8AC3E}">
        <p14:creationId xmlns:p14="http://schemas.microsoft.com/office/powerpoint/2010/main" val="20219818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27CC447-F5C9-470D-90A0-2952AED44074}"/>
              </a:ext>
            </a:extLst>
          </p:cNvPr>
          <p:cNvPicPr>
            <a:picLocks noChangeAspect="1"/>
          </p:cNvPicPr>
          <p:nvPr/>
        </p:nvPicPr>
        <p:blipFill>
          <a:blip r:embed="rId2">
            <a:duotone>
              <a:prstClr val="black"/>
              <a:schemeClr val="accent1">
                <a:tint val="45000"/>
                <a:satMod val="400000"/>
              </a:schemeClr>
            </a:duotone>
          </a:blip>
          <a:stretch>
            <a:fillRect/>
          </a:stretch>
        </p:blipFill>
        <p:spPr>
          <a:xfrm>
            <a:off x="119723" y="4406654"/>
            <a:ext cx="1243186" cy="2214872"/>
          </a:xfrm>
          <a:prstGeom prst="rect">
            <a:avLst/>
          </a:prstGeom>
        </p:spPr>
      </p:pic>
      <p:sp>
        <p:nvSpPr>
          <p:cNvPr id="10" name="TextBox 9">
            <a:extLst>
              <a:ext uri="{FF2B5EF4-FFF2-40B4-BE49-F238E27FC236}">
                <a16:creationId xmlns:a16="http://schemas.microsoft.com/office/drawing/2014/main" id="{AD22589E-CFC8-4224-BB4D-5AAA8EC96A3C}"/>
              </a:ext>
            </a:extLst>
          </p:cNvPr>
          <p:cNvSpPr txBox="1"/>
          <p:nvPr/>
        </p:nvSpPr>
        <p:spPr>
          <a:xfrm rot="21068450">
            <a:off x="617228" y="5058948"/>
            <a:ext cx="583634" cy="391032"/>
          </a:xfrm>
          <a:prstGeom prst="rect">
            <a:avLst/>
          </a:prstGeom>
          <a:noFill/>
        </p:spPr>
        <p:txBody>
          <a:bodyPr wrap="none" rtlCol="0">
            <a:prstTxWarp prst="textCascadeUp">
              <a:avLst/>
            </a:prstTxWarp>
            <a:spAutoFit/>
          </a:bodyPr>
          <a:lstStyle/>
          <a:p>
            <a:pPr algn="ctr"/>
            <a:r>
              <a:rPr lang="en-US" sz="675" dirty="0"/>
              <a:t>Post</a:t>
            </a:r>
          </a:p>
          <a:p>
            <a:pPr algn="ctr"/>
            <a:r>
              <a:rPr lang="en-US" sz="675" dirty="0"/>
              <a:t>Inspection</a:t>
            </a:r>
          </a:p>
        </p:txBody>
      </p:sp>
      <p:grpSp>
        <p:nvGrpSpPr>
          <p:cNvPr id="18" name="Group 17">
            <a:extLst>
              <a:ext uri="{FF2B5EF4-FFF2-40B4-BE49-F238E27FC236}">
                <a16:creationId xmlns:a16="http://schemas.microsoft.com/office/drawing/2014/main" id="{8816330B-0A72-4B16-A9B5-7F27FCF24374}"/>
              </a:ext>
            </a:extLst>
          </p:cNvPr>
          <p:cNvGrpSpPr/>
          <p:nvPr/>
        </p:nvGrpSpPr>
        <p:grpSpPr>
          <a:xfrm>
            <a:off x="7083028" y="4769611"/>
            <a:ext cx="2060972" cy="1790699"/>
            <a:chOff x="9498762" y="4357235"/>
            <a:chExt cx="2747963" cy="2387599"/>
          </a:xfrm>
        </p:grpSpPr>
        <p:pic>
          <p:nvPicPr>
            <p:cNvPr id="4" name="Picture 3" descr="A picture containing mirror&#10;&#10;Description automatically generated">
              <a:extLst>
                <a:ext uri="{FF2B5EF4-FFF2-40B4-BE49-F238E27FC236}">
                  <a16:creationId xmlns:a16="http://schemas.microsoft.com/office/drawing/2014/main" id="{2A8E8685-D115-44BC-A5EE-63CBE68F0B67}"/>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9498762" y="4357235"/>
              <a:ext cx="2747963" cy="2387599"/>
            </a:xfrm>
            <a:prstGeom prst="rect">
              <a:avLst/>
            </a:prstGeom>
          </p:spPr>
        </p:pic>
        <p:cxnSp>
          <p:nvCxnSpPr>
            <p:cNvPr id="16" name="Connector: Elbow 15">
              <a:extLst>
                <a:ext uri="{FF2B5EF4-FFF2-40B4-BE49-F238E27FC236}">
                  <a16:creationId xmlns:a16="http://schemas.microsoft.com/office/drawing/2014/main" id="{02825588-7250-471F-8672-12966EBC0447}"/>
                </a:ext>
              </a:extLst>
            </p:cNvPr>
            <p:cNvCxnSpPr>
              <a:cxnSpLocks/>
            </p:cNvCxnSpPr>
            <p:nvPr/>
          </p:nvCxnSpPr>
          <p:spPr>
            <a:xfrm rot="6900000">
              <a:off x="11058985" y="4792492"/>
              <a:ext cx="511516" cy="76200"/>
            </a:xfrm>
            <a:prstGeom prst="bentConnector3">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Connector: Elbow 16">
              <a:extLst>
                <a:ext uri="{FF2B5EF4-FFF2-40B4-BE49-F238E27FC236}">
                  <a16:creationId xmlns:a16="http://schemas.microsoft.com/office/drawing/2014/main" id="{86FCC453-A8A1-4B0B-9B5F-C70A39053099}"/>
                </a:ext>
              </a:extLst>
            </p:cNvPr>
            <p:cNvCxnSpPr>
              <a:cxnSpLocks/>
            </p:cNvCxnSpPr>
            <p:nvPr/>
          </p:nvCxnSpPr>
          <p:spPr>
            <a:xfrm rot="6900000">
              <a:off x="11068512" y="4841781"/>
              <a:ext cx="511516" cy="76200"/>
            </a:xfrm>
            <a:prstGeom prst="bentConnector3">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4" name="Title 1">
            <a:extLst>
              <a:ext uri="{FF2B5EF4-FFF2-40B4-BE49-F238E27FC236}">
                <a16:creationId xmlns:a16="http://schemas.microsoft.com/office/drawing/2014/main" id="{A0F0ABFE-1A67-43A8-A37E-2B716DD0E754}"/>
              </a:ext>
            </a:extLst>
          </p:cNvPr>
          <p:cNvSpPr>
            <a:spLocks noGrp="1"/>
          </p:cNvSpPr>
          <p:nvPr>
            <p:ph type="ctrTitle"/>
          </p:nvPr>
        </p:nvSpPr>
        <p:spPr/>
        <p:txBody>
          <a:bodyPr>
            <a:normAutofit/>
          </a:bodyPr>
          <a:lstStyle/>
          <a:p>
            <a:r>
              <a:rPr lang="en-US" sz="5400" dirty="0">
                <a:solidFill>
                  <a:schemeClr val="bg1"/>
                </a:solidFill>
              </a:rPr>
              <a:t>Post Inspection Binder</a:t>
            </a:r>
          </a:p>
        </p:txBody>
      </p:sp>
      <p:sp>
        <p:nvSpPr>
          <p:cNvPr id="2" name="Subtitle 1">
            <a:extLst>
              <a:ext uri="{FF2B5EF4-FFF2-40B4-BE49-F238E27FC236}">
                <a16:creationId xmlns:a16="http://schemas.microsoft.com/office/drawing/2014/main" id="{78D1A8E1-446B-4405-B749-C92E81C675E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873443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B31B6DB-523B-41E3-9483-6C8D1502AA82}"/>
              </a:ext>
            </a:extLst>
          </p:cNvPr>
          <p:cNvSpPr>
            <a:spLocks noGrp="1"/>
          </p:cNvSpPr>
          <p:nvPr>
            <p:ph sz="half" idx="1"/>
          </p:nvPr>
        </p:nvSpPr>
        <p:spPr>
          <a:xfrm>
            <a:off x="4629150" y="1828800"/>
            <a:ext cx="3886200" cy="4321969"/>
          </a:xfrm>
        </p:spPr>
        <p:txBody>
          <a:bodyPr/>
          <a:lstStyle/>
          <a:p>
            <a:r>
              <a:rPr lang="en-US" dirty="0"/>
              <a:t>Are all committees reporting to Post membership at Post meeting?</a:t>
            </a:r>
          </a:p>
        </p:txBody>
      </p:sp>
      <p:sp>
        <p:nvSpPr>
          <p:cNvPr id="2" name="Title 1">
            <a:extLst>
              <a:ext uri="{FF2B5EF4-FFF2-40B4-BE49-F238E27FC236}">
                <a16:creationId xmlns:a16="http://schemas.microsoft.com/office/drawing/2014/main" id="{E6164CE9-EC83-4C63-B27E-887C4ABB9D61}"/>
              </a:ext>
            </a:extLst>
          </p:cNvPr>
          <p:cNvSpPr>
            <a:spLocks noGrp="1"/>
          </p:cNvSpPr>
          <p:nvPr>
            <p:ph type="title"/>
          </p:nvPr>
        </p:nvSpPr>
        <p:spPr/>
        <p:txBody>
          <a:bodyPr/>
          <a:lstStyle/>
          <a:p>
            <a:r>
              <a:rPr lang="en-US" dirty="0"/>
              <a:t>Tab 8</a:t>
            </a:r>
          </a:p>
        </p:txBody>
      </p:sp>
      <p:sp>
        <p:nvSpPr>
          <p:cNvPr id="8" name="TextBox 7">
            <a:extLst>
              <a:ext uri="{FF2B5EF4-FFF2-40B4-BE49-F238E27FC236}">
                <a16:creationId xmlns:a16="http://schemas.microsoft.com/office/drawing/2014/main" id="{8240DA57-553A-417F-88AA-D6D73FFDCCB9}"/>
              </a:ext>
            </a:extLst>
          </p:cNvPr>
          <p:cNvSpPr txBox="1"/>
          <p:nvPr/>
        </p:nvSpPr>
        <p:spPr>
          <a:xfrm>
            <a:off x="2686050" y="3186626"/>
            <a:ext cx="1407319" cy="715581"/>
          </a:xfrm>
          <a:prstGeom prst="rect">
            <a:avLst/>
          </a:prstGeom>
          <a:noFill/>
        </p:spPr>
        <p:txBody>
          <a:bodyPr wrap="square" rtlCol="0">
            <a:spAutoFit/>
          </a:bodyPr>
          <a:lstStyle/>
          <a:p>
            <a:r>
              <a:rPr lang="en-US" sz="1350" dirty="0"/>
              <a:t>“Refer to Meeting Minutes in Tab 5”</a:t>
            </a:r>
          </a:p>
        </p:txBody>
      </p:sp>
      <p:sp>
        <p:nvSpPr>
          <p:cNvPr id="9" name="TextBox 8">
            <a:extLst>
              <a:ext uri="{FF2B5EF4-FFF2-40B4-BE49-F238E27FC236}">
                <a16:creationId xmlns:a16="http://schemas.microsoft.com/office/drawing/2014/main" id="{2A34C8EE-83D4-4666-8902-3FD0EB624BEF}"/>
              </a:ext>
            </a:extLst>
          </p:cNvPr>
          <p:cNvSpPr txBox="1"/>
          <p:nvPr/>
        </p:nvSpPr>
        <p:spPr>
          <a:xfrm>
            <a:off x="3999131" y="2909626"/>
            <a:ext cx="272832" cy="300082"/>
          </a:xfrm>
          <a:prstGeom prst="rect">
            <a:avLst/>
          </a:prstGeom>
          <a:noFill/>
        </p:spPr>
        <p:txBody>
          <a:bodyPr wrap="none" rtlCol="0">
            <a:spAutoFit/>
          </a:bodyPr>
          <a:lstStyle/>
          <a:p>
            <a:pPr algn="r"/>
            <a:r>
              <a:rPr lang="en-US" sz="1350" dirty="0"/>
              <a:t>8</a:t>
            </a:r>
          </a:p>
        </p:txBody>
      </p:sp>
    </p:spTree>
    <p:extLst>
      <p:ext uri="{BB962C8B-B14F-4D97-AF65-F5344CB8AC3E}">
        <p14:creationId xmlns:p14="http://schemas.microsoft.com/office/powerpoint/2010/main" val="3855756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B31B6DB-523B-41E3-9483-6C8D1502AA82}"/>
              </a:ext>
            </a:extLst>
          </p:cNvPr>
          <p:cNvSpPr>
            <a:spLocks noGrp="1"/>
          </p:cNvSpPr>
          <p:nvPr>
            <p:ph sz="half" idx="1"/>
          </p:nvPr>
        </p:nvSpPr>
        <p:spPr>
          <a:xfrm>
            <a:off x="4629150" y="1828800"/>
            <a:ext cx="3886200" cy="4321969"/>
          </a:xfrm>
        </p:spPr>
        <p:txBody>
          <a:bodyPr/>
          <a:lstStyle/>
          <a:p>
            <a:r>
              <a:rPr lang="en-US" dirty="0"/>
              <a:t>Are Community Service Programs (Activities) reports submitted in accordance with Department By-Laws and guidelines?</a:t>
            </a:r>
          </a:p>
          <a:p>
            <a:pPr lvl="1"/>
            <a:r>
              <a:rPr lang="en-US" sz="2000" dirty="0"/>
              <a:t>Date of last submission?</a:t>
            </a:r>
          </a:p>
        </p:txBody>
      </p:sp>
      <p:sp>
        <p:nvSpPr>
          <p:cNvPr id="2" name="Title 1">
            <a:extLst>
              <a:ext uri="{FF2B5EF4-FFF2-40B4-BE49-F238E27FC236}">
                <a16:creationId xmlns:a16="http://schemas.microsoft.com/office/drawing/2014/main" id="{E6164CE9-EC83-4C63-B27E-887C4ABB9D61}"/>
              </a:ext>
            </a:extLst>
          </p:cNvPr>
          <p:cNvSpPr>
            <a:spLocks noGrp="1"/>
          </p:cNvSpPr>
          <p:nvPr>
            <p:ph type="title"/>
          </p:nvPr>
        </p:nvSpPr>
        <p:spPr/>
        <p:txBody>
          <a:bodyPr/>
          <a:lstStyle/>
          <a:p>
            <a:r>
              <a:rPr lang="en-US" dirty="0"/>
              <a:t>Tab 9</a:t>
            </a:r>
          </a:p>
        </p:txBody>
      </p:sp>
      <p:sp>
        <p:nvSpPr>
          <p:cNvPr id="8" name="TextBox 7">
            <a:extLst>
              <a:ext uri="{FF2B5EF4-FFF2-40B4-BE49-F238E27FC236}">
                <a16:creationId xmlns:a16="http://schemas.microsoft.com/office/drawing/2014/main" id="{5CDE3513-6361-4162-AD2F-8BE510C58D86}"/>
              </a:ext>
            </a:extLst>
          </p:cNvPr>
          <p:cNvSpPr txBox="1"/>
          <p:nvPr/>
        </p:nvSpPr>
        <p:spPr>
          <a:xfrm>
            <a:off x="2686050" y="3186626"/>
            <a:ext cx="1407319" cy="923330"/>
          </a:xfrm>
          <a:prstGeom prst="rect">
            <a:avLst/>
          </a:prstGeom>
          <a:noFill/>
        </p:spPr>
        <p:txBody>
          <a:bodyPr wrap="square" rtlCol="0">
            <a:spAutoFit/>
          </a:bodyPr>
          <a:lstStyle/>
          <a:p>
            <a:r>
              <a:rPr lang="en-US" sz="1350" dirty="0"/>
              <a:t>Copy of latest Community Activity report from vfwva.org</a:t>
            </a:r>
          </a:p>
        </p:txBody>
      </p:sp>
      <p:sp>
        <p:nvSpPr>
          <p:cNvPr id="9" name="TextBox 8">
            <a:extLst>
              <a:ext uri="{FF2B5EF4-FFF2-40B4-BE49-F238E27FC236}">
                <a16:creationId xmlns:a16="http://schemas.microsoft.com/office/drawing/2014/main" id="{3BAD3E43-BD1D-4EF9-925F-30E5D556E7CC}"/>
              </a:ext>
            </a:extLst>
          </p:cNvPr>
          <p:cNvSpPr txBox="1"/>
          <p:nvPr/>
        </p:nvSpPr>
        <p:spPr>
          <a:xfrm>
            <a:off x="3999131" y="2909626"/>
            <a:ext cx="272832" cy="300082"/>
          </a:xfrm>
          <a:prstGeom prst="rect">
            <a:avLst/>
          </a:prstGeom>
          <a:noFill/>
        </p:spPr>
        <p:txBody>
          <a:bodyPr wrap="none" rtlCol="0">
            <a:spAutoFit/>
          </a:bodyPr>
          <a:lstStyle/>
          <a:p>
            <a:pPr algn="r"/>
            <a:r>
              <a:rPr lang="en-US" sz="1350" dirty="0"/>
              <a:t>9</a:t>
            </a:r>
          </a:p>
        </p:txBody>
      </p:sp>
    </p:spTree>
    <p:extLst>
      <p:ext uri="{BB962C8B-B14F-4D97-AF65-F5344CB8AC3E}">
        <p14:creationId xmlns:p14="http://schemas.microsoft.com/office/powerpoint/2010/main" val="1859625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B31B6DB-523B-41E3-9483-6C8D1502AA82}"/>
              </a:ext>
            </a:extLst>
          </p:cNvPr>
          <p:cNvSpPr>
            <a:spLocks noGrp="1"/>
          </p:cNvSpPr>
          <p:nvPr>
            <p:ph sz="half" idx="1"/>
          </p:nvPr>
        </p:nvSpPr>
        <p:spPr>
          <a:xfrm>
            <a:off x="4629150" y="1828800"/>
            <a:ext cx="3886200" cy="4321969"/>
          </a:xfrm>
        </p:spPr>
        <p:txBody>
          <a:bodyPr/>
          <a:lstStyle/>
          <a:p>
            <a:r>
              <a:rPr lang="en-US" dirty="0"/>
              <a:t>Does the Post observe commemorative dates as mandated by in section 223 of the National By-Laws?</a:t>
            </a:r>
          </a:p>
          <a:p>
            <a:pPr lvl="1"/>
            <a:r>
              <a:rPr lang="en-US" dirty="0"/>
              <a:t>Date of last submission?</a:t>
            </a:r>
          </a:p>
        </p:txBody>
      </p:sp>
      <p:sp>
        <p:nvSpPr>
          <p:cNvPr id="2" name="Title 1">
            <a:extLst>
              <a:ext uri="{FF2B5EF4-FFF2-40B4-BE49-F238E27FC236}">
                <a16:creationId xmlns:a16="http://schemas.microsoft.com/office/drawing/2014/main" id="{E6164CE9-EC83-4C63-B27E-887C4ABB9D61}"/>
              </a:ext>
            </a:extLst>
          </p:cNvPr>
          <p:cNvSpPr>
            <a:spLocks noGrp="1"/>
          </p:cNvSpPr>
          <p:nvPr>
            <p:ph type="title"/>
          </p:nvPr>
        </p:nvSpPr>
        <p:spPr/>
        <p:txBody>
          <a:bodyPr/>
          <a:lstStyle/>
          <a:p>
            <a:r>
              <a:rPr lang="en-US" dirty="0"/>
              <a:t>Tab 10</a:t>
            </a:r>
          </a:p>
        </p:txBody>
      </p:sp>
      <p:sp>
        <p:nvSpPr>
          <p:cNvPr id="8" name="TextBox 7">
            <a:extLst>
              <a:ext uri="{FF2B5EF4-FFF2-40B4-BE49-F238E27FC236}">
                <a16:creationId xmlns:a16="http://schemas.microsoft.com/office/drawing/2014/main" id="{E0D035BB-2A88-4F79-8759-C60F899CF16C}"/>
              </a:ext>
            </a:extLst>
          </p:cNvPr>
          <p:cNvSpPr txBox="1"/>
          <p:nvPr/>
        </p:nvSpPr>
        <p:spPr>
          <a:xfrm>
            <a:off x="2686050" y="3186626"/>
            <a:ext cx="1407319" cy="923330"/>
          </a:xfrm>
          <a:prstGeom prst="rect">
            <a:avLst/>
          </a:prstGeom>
          <a:noFill/>
        </p:spPr>
        <p:txBody>
          <a:bodyPr wrap="square" rtlCol="0">
            <a:spAutoFit/>
          </a:bodyPr>
          <a:lstStyle/>
          <a:p>
            <a:r>
              <a:rPr lang="en-US" sz="1350" dirty="0"/>
              <a:t>Copy of latest Commemorative Date report from vfwva.org</a:t>
            </a:r>
          </a:p>
        </p:txBody>
      </p:sp>
      <p:sp>
        <p:nvSpPr>
          <p:cNvPr id="9" name="TextBox 8">
            <a:extLst>
              <a:ext uri="{FF2B5EF4-FFF2-40B4-BE49-F238E27FC236}">
                <a16:creationId xmlns:a16="http://schemas.microsoft.com/office/drawing/2014/main" id="{1D8A1E16-6E05-43BB-B178-5A2B84F3F8EF}"/>
              </a:ext>
            </a:extLst>
          </p:cNvPr>
          <p:cNvSpPr txBox="1"/>
          <p:nvPr/>
        </p:nvSpPr>
        <p:spPr>
          <a:xfrm>
            <a:off x="3910966" y="2909626"/>
            <a:ext cx="360997" cy="300082"/>
          </a:xfrm>
          <a:prstGeom prst="rect">
            <a:avLst/>
          </a:prstGeom>
          <a:noFill/>
        </p:spPr>
        <p:txBody>
          <a:bodyPr wrap="none" rtlCol="0">
            <a:spAutoFit/>
          </a:bodyPr>
          <a:lstStyle/>
          <a:p>
            <a:pPr algn="r"/>
            <a:r>
              <a:rPr lang="en-US" sz="1350" dirty="0"/>
              <a:t>10</a:t>
            </a:r>
          </a:p>
        </p:txBody>
      </p:sp>
    </p:spTree>
    <p:extLst>
      <p:ext uri="{BB962C8B-B14F-4D97-AF65-F5344CB8AC3E}">
        <p14:creationId xmlns:p14="http://schemas.microsoft.com/office/powerpoint/2010/main" val="663689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B31B6DB-523B-41E3-9483-6C8D1502AA82}"/>
              </a:ext>
            </a:extLst>
          </p:cNvPr>
          <p:cNvSpPr>
            <a:spLocks noGrp="1"/>
          </p:cNvSpPr>
          <p:nvPr>
            <p:ph sz="half" idx="1"/>
          </p:nvPr>
        </p:nvSpPr>
        <p:spPr>
          <a:xfrm>
            <a:off x="4629150" y="1828800"/>
            <a:ext cx="3886200" cy="4321969"/>
          </a:xfrm>
        </p:spPr>
        <p:txBody>
          <a:bodyPr/>
          <a:lstStyle/>
          <a:p>
            <a:r>
              <a:rPr lang="en-US" dirty="0"/>
              <a:t>Does the Post have an Auxiliary?</a:t>
            </a:r>
          </a:p>
          <a:p>
            <a:pPr lvl="1"/>
            <a:r>
              <a:rPr lang="en-US" dirty="0"/>
              <a:t>Is there proper cooperation between the Post and its Auxiliary unit?</a:t>
            </a:r>
          </a:p>
        </p:txBody>
      </p:sp>
      <p:sp>
        <p:nvSpPr>
          <p:cNvPr id="2" name="Title 1">
            <a:extLst>
              <a:ext uri="{FF2B5EF4-FFF2-40B4-BE49-F238E27FC236}">
                <a16:creationId xmlns:a16="http://schemas.microsoft.com/office/drawing/2014/main" id="{E6164CE9-EC83-4C63-B27E-887C4ABB9D61}"/>
              </a:ext>
            </a:extLst>
          </p:cNvPr>
          <p:cNvSpPr>
            <a:spLocks noGrp="1"/>
          </p:cNvSpPr>
          <p:nvPr>
            <p:ph type="title"/>
          </p:nvPr>
        </p:nvSpPr>
        <p:spPr/>
        <p:txBody>
          <a:bodyPr/>
          <a:lstStyle/>
          <a:p>
            <a:r>
              <a:rPr lang="en-US" dirty="0"/>
              <a:t>Tab 11</a:t>
            </a:r>
          </a:p>
        </p:txBody>
      </p:sp>
      <p:sp>
        <p:nvSpPr>
          <p:cNvPr id="8" name="TextBox 7">
            <a:extLst>
              <a:ext uri="{FF2B5EF4-FFF2-40B4-BE49-F238E27FC236}">
                <a16:creationId xmlns:a16="http://schemas.microsoft.com/office/drawing/2014/main" id="{A76AB2D8-7B38-407B-81D8-60B98A0BC5BF}"/>
              </a:ext>
            </a:extLst>
          </p:cNvPr>
          <p:cNvSpPr txBox="1"/>
          <p:nvPr/>
        </p:nvSpPr>
        <p:spPr>
          <a:xfrm>
            <a:off x="2686050" y="2803105"/>
            <a:ext cx="1407319" cy="2146742"/>
          </a:xfrm>
          <a:prstGeom prst="rect">
            <a:avLst/>
          </a:prstGeom>
          <a:noFill/>
        </p:spPr>
        <p:txBody>
          <a:bodyPr wrap="square" rtlCol="0">
            <a:spAutoFit/>
          </a:bodyPr>
          <a:lstStyle/>
          <a:p>
            <a:r>
              <a:rPr lang="en-US" sz="1350" dirty="0"/>
              <a:t>Copy of Auxiliary Warrant</a:t>
            </a:r>
          </a:p>
          <a:p>
            <a:endParaRPr lang="en-US" sz="600" dirty="0"/>
          </a:p>
          <a:p>
            <a:pPr>
              <a:tabLst>
                <a:tab pos="342900" algn="l"/>
              </a:tabLst>
            </a:pPr>
            <a:r>
              <a:rPr lang="en-US" sz="1350" dirty="0"/>
              <a:t>	</a:t>
            </a:r>
            <a:r>
              <a:rPr lang="en-US" sz="1350" dirty="0">
                <a:solidFill>
                  <a:srgbClr val="FF0000"/>
                </a:solidFill>
              </a:rPr>
              <a:t>and</a:t>
            </a:r>
          </a:p>
          <a:p>
            <a:pPr>
              <a:tabLst>
                <a:tab pos="342900" algn="l"/>
              </a:tabLst>
            </a:pPr>
            <a:endParaRPr lang="en-US" sz="600" dirty="0">
              <a:solidFill>
                <a:srgbClr val="FF0000"/>
              </a:solidFill>
            </a:endParaRPr>
          </a:p>
          <a:p>
            <a:r>
              <a:rPr lang="en-US" sz="1350" dirty="0"/>
              <a:t>Demonstrated Cooperation</a:t>
            </a:r>
          </a:p>
          <a:p>
            <a:pPr>
              <a:tabLst>
                <a:tab pos="342900" algn="l"/>
              </a:tabLst>
            </a:pPr>
            <a:r>
              <a:rPr lang="en-US" sz="1350" dirty="0"/>
              <a:t>	</a:t>
            </a:r>
          </a:p>
          <a:p>
            <a:pPr>
              <a:tabLst>
                <a:tab pos="342900" algn="l"/>
              </a:tabLst>
            </a:pPr>
            <a:r>
              <a:rPr lang="en-US" sz="1350" dirty="0"/>
              <a:t>	</a:t>
            </a:r>
            <a:r>
              <a:rPr lang="en-US" sz="1350" dirty="0">
                <a:solidFill>
                  <a:schemeClr val="tx1">
                    <a:lumMod val="65000"/>
                    <a:lumOff val="35000"/>
                  </a:schemeClr>
                </a:solidFill>
              </a:rPr>
              <a:t>or </a:t>
            </a:r>
          </a:p>
          <a:p>
            <a:endParaRPr lang="en-US" sz="1350" dirty="0"/>
          </a:p>
          <a:p>
            <a:r>
              <a:rPr lang="en-US" sz="1350" dirty="0"/>
              <a:t>“Not Applicable”</a:t>
            </a:r>
          </a:p>
        </p:txBody>
      </p:sp>
      <p:sp>
        <p:nvSpPr>
          <p:cNvPr id="9" name="TextBox 8">
            <a:extLst>
              <a:ext uri="{FF2B5EF4-FFF2-40B4-BE49-F238E27FC236}">
                <a16:creationId xmlns:a16="http://schemas.microsoft.com/office/drawing/2014/main" id="{90E5439B-FDF6-4369-8DE8-801759E58A7F}"/>
              </a:ext>
            </a:extLst>
          </p:cNvPr>
          <p:cNvSpPr txBox="1"/>
          <p:nvPr/>
        </p:nvSpPr>
        <p:spPr>
          <a:xfrm>
            <a:off x="3910966" y="2909626"/>
            <a:ext cx="360997" cy="300082"/>
          </a:xfrm>
          <a:prstGeom prst="rect">
            <a:avLst/>
          </a:prstGeom>
          <a:noFill/>
        </p:spPr>
        <p:txBody>
          <a:bodyPr wrap="none" rtlCol="0">
            <a:spAutoFit/>
          </a:bodyPr>
          <a:lstStyle/>
          <a:p>
            <a:pPr algn="r"/>
            <a:r>
              <a:rPr lang="en-US" sz="1350" dirty="0"/>
              <a:t>11</a:t>
            </a:r>
          </a:p>
        </p:txBody>
      </p:sp>
    </p:spTree>
    <p:extLst>
      <p:ext uri="{BB962C8B-B14F-4D97-AF65-F5344CB8AC3E}">
        <p14:creationId xmlns:p14="http://schemas.microsoft.com/office/powerpoint/2010/main" val="259510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B31B6DB-523B-41E3-9483-6C8D1502AA82}"/>
              </a:ext>
            </a:extLst>
          </p:cNvPr>
          <p:cNvSpPr>
            <a:spLocks noGrp="1"/>
          </p:cNvSpPr>
          <p:nvPr>
            <p:ph sz="half" idx="1"/>
          </p:nvPr>
        </p:nvSpPr>
        <p:spPr>
          <a:xfrm>
            <a:off x="4629150" y="1828800"/>
            <a:ext cx="3886200" cy="4321969"/>
          </a:xfrm>
        </p:spPr>
        <p:txBody>
          <a:bodyPr/>
          <a:lstStyle/>
          <a:p>
            <a:r>
              <a:rPr lang="en-US" dirty="0"/>
              <a:t>Does the Post distribute Buddy Poppies?</a:t>
            </a:r>
          </a:p>
          <a:p>
            <a:pPr lvl="1"/>
            <a:r>
              <a:rPr lang="en-US" dirty="0"/>
              <a:t>Date of last distribution?</a:t>
            </a:r>
          </a:p>
        </p:txBody>
      </p:sp>
      <p:sp>
        <p:nvSpPr>
          <p:cNvPr id="2" name="Title 1">
            <a:extLst>
              <a:ext uri="{FF2B5EF4-FFF2-40B4-BE49-F238E27FC236}">
                <a16:creationId xmlns:a16="http://schemas.microsoft.com/office/drawing/2014/main" id="{E6164CE9-EC83-4C63-B27E-887C4ABB9D61}"/>
              </a:ext>
            </a:extLst>
          </p:cNvPr>
          <p:cNvSpPr>
            <a:spLocks noGrp="1"/>
          </p:cNvSpPr>
          <p:nvPr>
            <p:ph type="title"/>
          </p:nvPr>
        </p:nvSpPr>
        <p:spPr/>
        <p:txBody>
          <a:bodyPr/>
          <a:lstStyle/>
          <a:p>
            <a:r>
              <a:rPr lang="en-US" dirty="0"/>
              <a:t>Tab 12</a:t>
            </a:r>
          </a:p>
        </p:txBody>
      </p:sp>
      <p:sp>
        <p:nvSpPr>
          <p:cNvPr id="9" name="TextBox 8">
            <a:extLst>
              <a:ext uri="{FF2B5EF4-FFF2-40B4-BE49-F238E27FC236}">
                <a16:creationId xmlns:a16="http://schemas.microsoft.com/office/drawing/2014/main" id="{781FB1B0-F600-41B7-A8C7-011AD2718680}"/>
              </a:ext>
            </a:extLst>
          </p:cNvPr>
          <p:cNvSpPr txBox="1"/>
          <p:nvPr/>
        </p:nvSpPr>
        <p:spPr>
          <a:xfrm>
            <a:off x="2686050" y="3186626"/>
            <a:ext cx="1407319" cy="923330"/>
          </a:xfrm>
          <a:prstGeom prst="rect">
            <a:avLst/>
          </a:prstGeom>
          <a:noFill/>
        </p:spPr>
        <p:txBody>
          <a:bodyPr wrap="square" rtlCol="0">
            <a:spAutoFit/>
          </a:bodyPr>
          <a:lstStyle/>
          <a:p>
            <a:r>
              <a:rPr lang="en-US" sz="1350" dirty="0"/>
              <a:t>Copy of latest Buddy Poppy report from vfwva.org</a:t>
            </a:r>
          </a:p>
        </p:txBody>
      </p:sp>
      <p:sp>
        <p:nvSpPr>
          <p:cNvPr id="10" name="TextBox 9">
            <a:extLst>
              <a:ext uri="{FF2B5EF4-FFF2-40B4-BE49-F238E27FC236}">
                <a16:creationId xmlns:a16="http://schemas.microsoft.com/office/drawing/2014/main" id="{519624EE-087F-42CE-BDC3-3730886ECC5A}"/>
              </a:ext>
            </a:extLst>
          </p:cNvPr>
          <p:cNvSpPr txBox="1"/>
          <p:nvPr/>
        </p:nvSpPr>
        <p:spPr>
          <a:xfrm>
            <a:off x="3910966" y="2909626"/>
            <a:ext cx="360997" cy="300082"/>
          </a:xfrm>
          <a:prstGeom prst="rect">
            <a:avLst/>
          </a:prstGeom>
          <a:noFill/>
        </p:spPr>
        <p:txBody>
          <a:bodyPr wrap="none" rtlCol="0">
            <a:spAutoFit/>
          </a:bodyPr>
          <a:lstStyle/>
          <a:p>
            <a:pPr algn="r"/>
            <a:r>
              <a:rPr lang="en-US" sz="1350" dirty="0"/>
              <a:t>12</a:t>
            </a:r>
          </a:p>
        </p:txBody>
      </p:sp>
    </p:spTree>
    <p:extLst>
      <p:ext uri="{BB962C8B-B14F-4D97-AF65-F5344CB8AC3E}">
        <p14:creationId xmlns:p14="http://schemas.microsoft.com/office/powerpoint/2010/main" val="3316633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B31B6DB-523B-41E3-9483-6C8D1502AA82}"/>
              </a:ext>
            </a:extLst>
          </p:cNvPr>
          <p:cNvSpPr>
            <a:spLocks noGrp="1"/>
          </p:cNvSpPr>
          <p:nvPr>
            <p:ph sz="half" idx="1"/>
          </p:nvPr>
        </p:nvSpPr>
        <p:spPr>
          <a:xfrm>
            <a:off x="4629150" y="1828800"/>
            <a:ext cx="3886200" cy="4321969"/>
          </a:xfrm>
        </p:spPr>
        <p:txBody>
          <a:bodyPr/>
          <a:lstStyle/>
          <a:p>
            <a:r>
              <a:rPr lang="en-US" dirty="0"/>
              <a:t>Does the Post have a membership Committee?</a:t>
            </a:r>
          </a:p>
          <a:p>
            <a:pPr lvl="1"/>
            <a:endParaRPr lang="en-US" dirty="0"/>
          </a:p>
          <a:p>
            <a:pPr lvl="1"/>
            <a:r>
              <a:rPr lang="en-US" dirty="0"/>
              <a:t>Does the Post have a viable recruiting and retention plan?</a:t>
            </a:r>
          </a:p>
        </p:txBody>
      </p:sp>
      <p:sp>
        <p:nvSpPr>
          <p:cNvPr id="2" name="Title 1">
            <a:extLst>
              <a:ext uri="{FF2B5EF4-FFF2-40B4-BE49-F238E27FC236}">
                <a16:creationId xmlns:a16="http://schemas.microsoft.com/office/drawing/2014/main" id="{E6164CE9-EC83-4C63-B27E-887C4ABB9D61}"/>
              </a:ext>
            </a:extLst>
          </p:cNvPr>
          <p:cNvSpPr>
            <a:spLocks noGrp="1"/>
          </p:cNvSpPr>
          <p:nvPr>
            <p:ph type="title"/>
          </p:nvPr>
        </p:nvSpPr>
        <p:spPr/>
        <p:txBody>
          <a:bodyPr/>
          <a:lstStyle/>
          <a:p>
            <a:r>
              <a:rPr lang="en-US" dirty="0"/>
              <a:t>Tab 13</a:t>
            </a:r>
          </a:p>
        </p:txBody>
      </p:sp>
      <p:sp>
        <p:nvSpPr>
          <p:cNvPr id="8" name="TextBox 7">
            <a:extLst>
              <a:ext uri="{FF2B5EF4-FFF2-40B4-BE49-F238E27FC236}">
                <a16:creationId xmlns:a16="http://schemas.microsoft.com/office/drawing/2014/main" id="{991CE41B-1660-4023-9FE3-19D701EE96EA}"/>
              </a:ext>
            </a:extLst>
          </p:cNvPr>
          <p:cNvSpPr txBox="1"/>
          <p:nvPr/>
        </p:nvSpPr>
        <p:spPr>
          <a:xfrm>
            <a:off x="2686050" y="3186626"/>
            <a:ext cx="1407319" cy="1546577"/>
          </a:xfrm>
          <a:prstGeom prst="rect">
            <a:avLst/>
          </a:prstGeom>
          <a:noFill/>
        </p:spPr>
        <p:txBody>
          <a:bodyPr wrap="square" rtlCol="0">
            <a:spAutoFit/>
          </a:bodyPr>
          <a:lstStyle/>
          <a:p>
            <a:r>
              <a:rPr lang="en-US" sz="1350" dirty="0"/>
              <a:t>List committees with associated members</a:t>
            </a:r>
          </a:p>
          <a:p>
            <a:endParaRPr lang="en-US" sz="1350" dirty="0"/>
          </a:p>
          <a:p>
            <a:r>
              <a:rPr lang="en-US" sz="1350" dirty="0"/>
              <a:t>Copy of Recruiting and Retention plan</a:t>
            </a:r>
          </a:p>
        </p:txBody>
      </p:sp>
      <p:sp>
        <p:nvSpPr>
          <p:cNvPr id="9" name="TextBox 8">
            <a:extLst>
              <a:ext uri="{FF2B5EF4-FFF2-40B4-BE49-F238E27FC236}">
                <a16:creationId xmlns:a16="http://schemas.microsoft.com/office/drawing/2014/main" id="{83F3BE50-0584-4370-A907-5F20AC5855F7}"/>
              </a:ext>
            </a:extLst>
          </p:cNvPr>
          <p:cNvSpPr txBox="1"/>
          <p:nvPr/>
        </p:nvSpPr>
        <p:spPr>
          <a:xfrm>
            <a:off x="3910966" y="2909626"/>
            <a:ext cx="360997" cy="300082"/>
          </a:xfrm>
          <a:prstGeom prst="rect">
            <a:avLst/>
          </a:prstGeom>
          <a:noFill/>
        </p:spPr>
        <p:txBody>
          <a:bodyPr wrap="none" rtlCol="0">
            <a:spAutoFit/>
          </a:bodyPr>
          <a:lstStyle/>
          <a:p>
            <a:pPr algn="r"/>
            <a:r>
              <a:rPr lang="en-US" sz="1350" dirty="0"/>
              <a:t>13</a:t>
            </a:r>
          </a:p>
        </p:txBody>
      </p:sp>
    </p:spTree>
    <p:extLst>
      <p:ext uri="{BB962C8B-B14F-4D97-AF65-F5344CB8AC3E}">
        <p14:creationId xmlns:p14="http://schemas.microsoft.com/office/powerpoint/2010/main" val="2298822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B31B6DB-523B-41E3-9483-6C8D1502AA82}"/>
              </a:ext>
            </a:extLst>
          </p:cNvPr>
          <p:cNvSpPr>
            <a:spLocks noGrp="1"/>
          </p:cNvSpPr>
          <p:nvPr>
            <p:ph sz="half" idx="1"/>
          </p:nvPr>
        </p:nvSpPr>
        <p:spPr>
          <a:xfrm>
            <a:off x="4629150" y="1828800"/>
            <a:ext cx="3886200" cy="4321969"/>
          </a:xfrm>
        </p:spPr>
        <p:txBody>
          <a:bodyPr/>
          <a:lstStyle/>
          <a:p>
            <a:r>
              <a:rPr lang="en-US" dirty="0"/>
              <a:t>Do the elected Trustees review the monthly report of receipts and expenditures?</a:t>
            </a:r>
          </a:p>
        </p:txBody>
      </p:sp>
      <p:sp>
        <p:nvSpPr>
          <p:cNvPr id="2" name="Title 1">
            <a:extLst>
              <a:ext uri="{FF2B5EF4-FFF2-40B4-BE49-F238E27FC236}">
                <a16:creationId xmlns:a16="http://schemas.microsoft.com/office/drawing/2014/main" id="{E6164CE9-EC83-4C63-B27E-887C4ABB9D61}"/>
              </a:ext>
            </a:extLst>
          </p:cNvPr>
          <p:cNvSpPr>
            <a:spLocks noGrp="1"/>
          </p:cNvSpPr>
          <p:nvPr>
            <p:ph type="title"/>
          </p:nvPr>
        </p:nvSpPr>
        <p:spPr/>
        <p:txBody>
          <a:bodyPr/>
          <a:lstStyle/>
          <a:p>
            <a:r>
              <a:rPr lang="en-US" dirty="0"/>
              <a:t>Tab 14</a:t>
            </a:r>
          </a:p>
        </p:txBody>
      </p:sp>
      <p:sp>
        <p:nvSpPr>
          <p:cNvPr id="8" name="TextBox 7">
            <a:extLst>
              <a:ext uri="{FF2B5EF4-FFF2-40B4-BE49-F238E27FC236}">
                <a16:creationId xmlns:a16="http://schemas.microsoft.com/office/drawing/2014/main" id="{00AAD2E1-7EFE-4656-BC3C-4FA3CB0820B8}"/>
              </a:ext>
            </a:extLst>
          </p:cNvPr>
          <p:cNvSpPr txBox="1"/>
          <p:nvPr/>
        </p:nvSpPr>
        <p:spPr>
          <a:xfrm>
            <a:off x="2686050" y="3186625"/>
            <a:ext cx="1407319" cy="1131079"/>
          </a:xfrm>
          <a:prstGeom prst="rect">
            <a:avLst/>
          </a:prstGeom>
          <a:noFill/>
        </p:spPr>
        <p:txBody>
          <a:bodyPr wrap="square" rtlCol="0">
            <a:spAutoFit/>
          </a:bodyPr>
          <a:lstStyle/>
          <a:p>
            <a:r>
              <a:rPr lang="en-US" sz="1350" dirty="0"/>
              <a:t>Copy of latest Trustee </a:t>
            </a:r>
            <a:r>
              <a:rPr lang="en-US" sz="1350" i="1" u="sng" dirty="0">
                <a:solidFill>
                  <a:srgbClr val="FF0000"/>
                </a:solidFill>
              </a:rPr>
              <a:t>Monthly</a:t>
            </a:r>
            <a:r>
              <a:rPr lang="en-US" sz="1350" dirty="0"/>
              <a:t> Report of Receipts and Expenditures</a:t>
            </a:r>
          </a:p>
        </p:txBody>
      </p:sp>
      <p:sp>
        <p:nvSpPr>
          <p:cNvPr id="9" name="TextBox 8">
            <a:extLst>
              <a:ext uri="{FF2B5EF4-FFF2-40B4-BE49-F238E27FC236}">
                <a16:creationId xmlns:a16="http://schemas.microsoft.com/office/drawing/2014/main" id="{F41BAC76-4B05-4F96-B80C-49F3B677CCF5}"/>
              </a:ext>
            </a:extLst>
          </p:cNvPr>
          <p:cNvSpPr txBox="1"/>
          <p:nvPr/>
        </p:nvSpPr>
        <p:spPr>
          <a:xfrm>
            <a:off x="3910966" y="2909626"/>
            <a:ext cx="360997" cy="300082"/>
          </a:xfrm>
          <a:prstGeom prst="rect">
            <a:avLst/>
          </a:prstGeom>
          <a:noFill/>
        </p:spPr>
        <p:txBody>
          <a:bodyPr wrap="none" rtlCol="0">
            <a:spAutoFit/>
          </a:bodyPr>
          <a:lstStyle/>
          <a:p>
            <a:pPr algn="r"/>
            <a:r>
              <a:rPr lang="en-US" sz="1350" dirty="0"/>
              <a:t>14</a:t>
            </a:r>
          </a:p>
        </p:txBody>
      </p:sp>
    </p:spTree>
    <p:extLst>
      <p:ext uri="{BB962C8B-B14F-4D97-AF65-F5344CB8AC3E}">
        <p14:creationId xmlns:p14="http://schemas.microsoft.com/office/powerpoint/2010/main" val="2132751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B31B6DB-523B-41E3-9483-6C8D1502AA82}"/>
              </a:ext>
            </a:extLst>
          </p:cNvPr>
          <p:cNvSpPr>
            <a:spLocks noGrp="1"/>
          </p:cNvSpPr>
          <p:nvPr>
            <p:ph sz="half" idx="1"/>
          </p:nvPr>
        </p:nvSpPr>
        <p:spPr>
          <a:xfrm>
            <a:off x="4629150" y="1828800"/>
            <a:ext cx="3886200" cy="4321969"/>
          </a:xfrm>
        </p:spPr>
        <p:txBody>
          <a:bodyPr>
            <a:normAutofit/>
          </a:bodyPr>
          <a:lstStyle/>
          <a:p>
            <a:r>
              <a:rPr lang="en-US" dirty="0"/>
              <a:t>Do the elected Trustees audit quarterly all books and records of the Post Quartermaster, Post Adjutant and any activity, clubroom, holding company or unit sponsored, conducted or operated by, for or on behalf of the Post?</a:t>
            </a:r>
          </a:p>
          <a:p>
            <a:pPr lvl="1"/>
            <a:r>
              <a:rPr lang="en-US" dirty="0"/>
              <a:t>Date of last quarterly report?</a:t>
            </a:r>
          </a:p>
        </p:txBody>
      </p:sp>
      <p:sp>
        <p:nvSpPr>
          <p:cNvPr id="2" name="Title 1">
            <a:extLst>
              <a:ext uri="{FF2B5EF4-FFF2-40B4-BE49-F238E27FC236}">
                <a16:creationId xmlns:a16="http://schemas.microsoft.com/office/drawing/2014/main" id="{E6164CE9-EC83-4C63-B27E-887C4ABB9D61}"/>
              </a:ext>
            </a:extLst>
          </p:cNvPr>
          <p:cNvSpPr>
            <a:spLocks noGrp="1"/>
          </p:cNvSpPr>
          <p:nvPr>
            <p:ph type="title"/>
          </p:nvPr>
        </p:nvSpPr>
        <p:spPr/>
        <p:txBody>
          <a:bodyPr/>
          <a:lstStyle/>
          <a:p>
            <a:r>
              <a:rPr lang="en-US" dirty="0"/>
              <a:t>Tab 15</a:t>
            </a:r>
          </a:p>
        </p:txBody>
      </p:sp>
      <p:sp>
        <p:nvSpPr>
          <p:cNvPr id="8" name="TextBox 7">
            <a:extLst>
              <a:ext uri="{FF2B5EF4-FFF2-40B4-BE49-F238E27FC236}">
                <a16:creationId xmlns:a16="http://schemas.microsoft.com/office/drawing/2014/main" id="{459169A7-675B-47A4-8ED8-436BFF97AD7E}"/>
              </a:ext>
            </a:extLst>
          </p:cNvPr>
          <p:cNvSpPr txBox="1"/>
          <p:nvPr/>
        </p:nvSpPr>
        <p:spPr>
          <a:xfrm>
            <a:off x="2686050" y="3186625"/>
            <a:ext cx="1407319" cy="1131079"/>
          </a:xfrm>
          <a:prstGeom prst="rect">
            <a:avLst/>
          </a:prstGeom>
          <a:noFill/>
        </p:spPr>
        <p:txBody>
          <a:bodyPr wrap="square" rtlCol="0">
            <a:spAutoFit/>
          </a:bodyPr>
          <a:lstStyle/>
          <a:p>
            <a:r>
              <a:rPr lang="en-US" sz="1350" dirty="0"/>
              <a:t>Copy of latest Trustee </a:t>
            </a:r>
            <a:r>
              <a:rPr lang="en-US" sz="1350" i="1" u="sng" dirty="0">
                <a:solidFill>
                  <a:srgbClr val="FF0000"/>
                </a:solidFill>
              </a:rPr>
              <a:t>Quarterly</a:t>
            </a:r>
            <a:r>
              <a:rPr lang="en-US" sz="1350" dirty="0"/>
              <a:t> Report of Receipts and Expenditures</a:t>
            </a:r>
          </a:p>
        </p:txBody>
      </p:sp>
      <p:sp>
        <p:nvSpPr>
          <p:cNvPr id="9" name="TextBox 8">
            <a:extLst>
              <a:ext uri="{FF2B5EF4-FFF2-40B4-BE49-F238E27FC236}">
                <a16:creationId xmlns:a16="http://schemas.microsoft.com/office/drawing/2014/main" id="{E212E678-AB31-46BC-9F9A-20B25E24B9C7}"/>
              </a:ext>
            </a:extLst>
          </p:cNvPr>
          <p:cNvSpPr txBox="1"/>
          <p:nvPr/>
        </p:nvSpPr>
        <p:spPr>
          <a:xfrm>
            <a:off x="3910966" y="2909626"/>
            <a:ext cx="360997" cy="300082"/>
          </a:xfrm>
          <a:prstGeom prst="rect">
            <a:avLst/>
          </a:prstGeom>
          <a:noFill/>
        </p:spPr>
        <p:txBody>
          <a:bodyPr wrap="none" rtlCol="0">
            <a:spAutoFit/>
          </a:bodyPr>
          <a:lstStyle/>
          <a:p>
            <a:pPr algn="r"/>
            <a:r>
              <a:rPr lang="en-US" sz="1350" dirty="0"/>
              <a:t>15</a:t>
            </a:r>
          </a:p>
        </p:txBody>
      </p:sp>
    </p:spTree>
    <p:extLst>
      <p:ext uri="{BB962C8B-B14F-4D97-AF65-F5344CB8AC3E}">
        <p14:creationId xmlns:p14="http://schemas.microsoft.com/office/powerpoint/2010/main" val="372837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B31B6DB-523B-41E3-9483-6C8D1502AA82}"/>
              </a:ext>
            </a:extLst>
          </p:cNvPr>
          <p:cNvSpPr>
            <a:spLocks noGrp="1"/>
          </p:cNvSpPr>
          <p:nvPr>
            <p:ph sz="half" idx="1"/>
          </p:nvPr>
        </p:nvSpPr>
        <p:spPr>
          <a:xfrm>
            <a:off x="4629150" y="1828800"/>
            <a:ext cx="3886200" cy="4321969"/>
          </a:xfrm>
        </p:spPr>
        <p:txBody>
          <a:bodyPr>
            <a:normAutofit fontScale="92500" lnSpcReduction="20000"/>
          </a:bodyPr>
          <a:lstStyle/>
          <a:p>
            <a:r>
              <a:rPr lang="en-US" dirty="0"/>
              <a:t>Post Funds</a:t>
            </a:r>
          </a:p>
          <a:p>
            <a:pPr lvl="1"/>
            <a:r>
              <a:rPr lang="en-US" dirty="0"/>
              <a:t>Balance of </a:t>
            </a:r>
            <a:r>
              <a:rPr lang="en-US" b="1" dirty="0">
                <a:solidFill>
                  <a:srgbClr val="FFFF00"/>
                </a:solidFill>
              </a:rPr>
              <a:t>ALL</a:t>
            </a:r>
            <a:r>
              <a:rPr lang="en-US" dirty="0"/>
              <a:t> checking accounts?</a:t>
            </a:r>
          </a:p>
          <a:p>
            <a:pPr lvl="1"/>
            <a:r>
              <a:rPr lang="en-US" dirty="0">
                <a:solidFill>
                  <a:schemeClr val="accent4">
                    <a:lumMod val="40000"/>
                    <a:lumOff val="60000"/>
                  </a:schemeClr>
                </a:solidFill>
              </a:rPr>
              <a:t>Balance of </a:t>
            </a:r>
            <a:r>
              <a:rPr lang="en-US" b="1" dirty="0">
                <a:solidFill>
                  <a:srgbClr val="FFFF00"/>
                </a:solidFill>
              </a:rPr>
              <a:t>ALL</a:t>
            </a:r>
            <a:r>
              <a:rPr lang="en-US" dirty="0"/>
              <a:t> </a:t>
            </a:r>
            <a:r>
              <a:rPr lang="en-US" dirty="0">
                <a:solidFill>
                  <a:schemeClr val="accent4">
                    <a:lumMod val="40000"/>
                    <a:lumOff val="60000"/>
                  </a:schemeClr>
                </a:solidFill>
              </a:rPr>
              <a:t>savings accounts?</a:t>
            </a:r>
          </a:p>
          <a:p>
            <a:pPr lvl="1"/>
            <a:r>
              <a:rPr lang="en-US" dirty="0"/>
              <a:t>Balance of </a:t>
            </a:r>
            <a:r>
              <a:rPr lang="en-US" b="1" dirty="0">
                <a:solidFill>
                  <a:srgbClr val="FFFF00"/>
                </a:solidFill>
              </a:rPr>
              <a:t>ALL</a:t>
            </a:r>
            <a:r>
              <a:rPr lang="en-US" dirty="0"/>
              <a:t> CD and bond accounts?</a:t>
            </a:r>
          </a:p>
          <a:p>
            <a:pPr lvl="1"/>
            <a:r>
              <a:rPr lang="en-US" b="1" dirty="0">
                <a:solidFill>
                  <a:srgbClr val="FFFF00"/>
                </a:solidFill>
              </a:rPr>
              <a:t>ALL</a:t>
            </a:r>
            <a:r>
              <a:rPr lang="en-US" dirty="0"/>
              <a:t> </a:t>
            </a:r>
            <a:r>
              <a:rPr lang="en-US" dirty="0">
                <a:solidFill>
                  <a:schemeClr val="accent4">
                    <a:lumMod val="40000"/>
                    <a:lumOff val="60000"/>
                  </a:schemeClr>
                </a:solidFill>
              </a:rPr>
              <a:t>other account types?</a:t>
            </a:r>
          </a:p>
          <a:p>
            <a:pPr lvl="1"/>
            <a:r>
              <a:rPr lang="en-US" dirty="0"/>
              <a:t>Total of </a:t>
            </a:r>
            <a:r>
              <a:rPr lang="en-US" b="1" dirty="0">
                <a:solidFill>
                  <a:srgbClr val="FFFF00"/>
                </a:solidFill>
              </a:rPr>
              <a:t>ALL</a:t>
            </a:r>
            <a:r>
              <a:rPr lang="en-US" dirty="0"/>
              <a:t> accounts?</a:t>
            </a:r>
          </a:p>
          <a:p>
            <a:pPr lvl="1"/>
            <a:r>
              <a:rPr lang="en-US" dirty="0">
                <a:solidFill>
                  <a:schemeClr val="accent4">
                    <a:lumMod val="40000"/>
                    <a:lumOff val="60000"/>
                  </a:schemeClr>
                </a:solidFill>
              </a:rPr>
              <a:t>Amount of Quartermaster Bond?</a:t>
            </a:r>
          </a:p>
          <a:p>
            <a:pPr lvl="1"/>
            <a:r>
              <a:rPr lang="en-US" dirty="0"/>
              <a:t>Do </a:t>
            </a:r>
            <a:r>
              <a:rPr lang="en-US" b="1" dirty="0">
                <a:solidFill>
                  <a:srgbClr val="FFFF00"/>
                </a:solidFill>
              </a:rPr>
              <a:t>ALL</a:t>
            </a:r>
            <a:r>
              <a:rPr lang="en-US" dirty="0"/>
              <a:t> account ledger balances match the balance of reconciled bank statements?</a:t>
            </a:r>
          </a:p>
          <a:p>
            <a:pPr lvl="1"/>
            <a:r>
              <a:rPr lang="en-US" dirty="0">
                <a:solidFill>
                  <a:schemeClr val="accent4">
                    <a:lumMod val="40000"/>
                    <a:lumOff val="60000"/>
                  </a:schemeClr>
                </a:solidFill>
              </a:rPr>
              <a:t>Is the Quartermaster Bond greater than the total of </a:t>
            </a:r>
            <a:r>
              <a:rPr lang="en-US" b="1" dirty="0">
                <a:solidFill>
                  <a:srgbClr val="FFFF00"/>
                </a:solidFill>
              </a:rPr>
              <a:t>ALL</a:t>
            </a:r>
            <a:r>
              <a:rPr lang="en-US" dirty="0"/>
              <a:t> </a:t>
            </a:r>
            <a:r>
              <a:rPr lang="en-US" dirty="0">
                <a:solidFill>
                  <a:schemeClr val="accent4">
                    <a:lumMod val="40000"/>
                    <a:lumOff val="60000"/>
                  </a:schemeClr>
                </a:solidFill>
              </a:rPr>
              <a:t>accounts?</a:t>
            </a:r>
          </a:p>
        </p:txBody>
      </p:sp>
      <p:sp>
        <p:nvSpPr>
          <p:cNvPr id="2" name="Title 1">
            <a:extLst>
              <a:ext uri="{FF2B5EF4-FFF2-40B4-BE49-F238E27FC236}">
                <a16:creationId xmlns:a16="http://schemas.microsoft.com/office/drawing/2014/main" id="{E6164CE9-EC83-4C63-B27E-887C4ABB9D61}"/>
              </a:ext>
            </a:extLst>
          </p:cNvPr>
          <p:cNvSpPr>
            <a:spLocks noGrp="1"/>
          </p:cNvSpPr>
          <p:nvPr>
            <p:ph type="title"/>
          </p:nvPr>
        </p:nvSpPr>
        <p:spPr/>
        <p:txBody>
          <a:bodyPr/>
          <a:lstStyle/>
          <a:p>
            <a:r>
              <a:rPr lang="en-US" dirty="0"/>
              <a:t>Tab 16</a:t>
            </a:r>
          </a:p>
        </p:txBody>
      </p:sp>
      <p:sp>
        <p:nvSpPr>
          <p:cNvPr id="8" name="TextBox 7">
            <a:extLst>
              <a:ext uri="{FF2B5EF4-FFF2-40B4-BE49-F238E27FC236}">
                <a16:creationId xmlns:a16="http://schemas.microsoft.com/office/drawing/2014/main" id="{BF10C456-756C-4B11-A58E-86ECB8FEFDF9}"/>
              </a:ext>
            </a:extLst>
          </p:cNvPr>
          <p:cNvSpPr txBox="1"/>
          <p:nvPr/>
        </p:nvSpPr>
        <p:spPr>
          <a:xfrm>
            <a:off x="2686050" y="2700850"/>
            <a:ext cx="1407319" cy="2377574"/>
          </a:xfrm>
          <a:prstGeom prst="rect">
            <a:avLst/>
          </a:prstGeom>
          <a:noFill/>
        </p:spPr>
        <p:txBody>
          <a:bodyPr wrap="square" rtlCol="0">
            <a:spAutoFit/>
          </a:bodyPr>
          <a:lstStyle/>
          <a:p>
            <a:r>
              <a:rPr lang="en-US" sz="1350" dirty="0"/>
              <a:t>Copy of latest accounts and ledgers</a:t>
            </a:r>
          </a:p>
          <a:p>
            <a:endParaRPr lang="en-US" sz="1350" dirty="0"/>
          </a:p>
          <a:p>
            <a:r>
              <a:rPr lang="en-US" sz="1350" dirty="0"/>
              <a:t>Copy of Quartermaster Bond</a:t>
            </a:r>
          </a:p>
          <a:p>
            <a:endParaRPr lang="en-US" sz="1350" dirty="0"/>
          </a:p>
          <a:p>
            <a:r>
              <a:rPr lang="en-US" sz="1350" dirty="0">
                <a:solidFill>
                  <a:schemeClr val="tx1">
                    <a:lumMod val="85000"/>
                    <a:lumOff val="15000"/>
                  </a:schemeClr>
                </a:solidFill>
              </a:rPr>
              <a:t>* Other accounts include cash on hand</a:t>
            </a:r>
          </a:p>
        </p:txBody>
      </p:sp>
      <p:sp>
        <p:nvSpPr>
          <p:cNvPr id="9" name="TextBox 8">
            <a:extLst>
              <a:ext uri="{FF2B5EF4-FFF2-40B4-BE49-F238E27FC236}">
                <a16:creationId xmlns:a16="http://schemas.microsoft.com/office/drawing/2014/main" id="{9C2CC4EF-C7CB-4965-8281-7A482FC4E2A9}"/>
              </a:ext>
            </a:extLst>
          </p:cNvPr>
          <p:cNvSpPr txBox="1"/>
          <p:nvPr/>
        </p:nvSpPr>
        <p:spPr>
          <a:xfrm>
            <a:off x="3910966" y="2909626"/>
            <a:ext cx="360997" cy="300082"/>
          </a:xfrm>
          <a:prstGeom prst="rect">
            <a:avLst/>
          </a:prstGeom>
          <a:noFill/>
        </p:spPr>
        <p:txBody>
          <a:bodyPr wrap="none" rtlCol="0">
            <a:spAutoFit/>
          </a:bodyPr>
          <a:lstStyle/>
          <a:p>
            <a:pPr algn="r"/>
            <a:r>
              <a:rPr lang="en-US" sz="1350" dirty="0"/>
              <a:t>16</a:t>
            </a:r>
          </a:p>
        </p:txBody>
      </p:sp>
    </p:spTree>
    <p:extLst>
      <p:ext uri="{BB962C8B-B14F-4D97-AF65-F5344CB8AC3E}">
        <p14:creationId xmlns:p14="http://schemas.microsoft.com/office/powerpoint/2010/main" val="205450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B31B6DB-523B-41E3-9483-6C8D1502AA82}"/>
              </a:ext>
            </a:extLst>
          </p:cNvPr>
          <p:cNvSpPr>
            <a:spLocks noGrp="1"/>
          </p:cNvSpPr>
          <p:nvPr>
            <p:ph sz="half" idx="1"/>
          </p:nvPr>
        </p:nvSpPr>
        <p:spPr>
          <a:xfrm>
            <a:off x="4629150" y="1828800"/>
            <a:ext cx="3886200" cy="4321969"/>
          </a:xfrm>
        </p:spPr>
        <p:txBody>
          <a:bodyPr>
            <a:normAutofit/>
          </a:bodyPr>
          <a:lstStyle/>
          <a:p>
            <a:r>
              <a:rPr lang="en-US" dirty="0"/>
              <a:t>Name of bonding company</a:t>
            </a:r>
          </a:p>
          <a:p>
            <a:pPr lvl="1"/>
            <a:r>
              <a:rPr lang="en-US" dirty="0"/>
              <a:t>Expiration date of bond?</a:t>
            </a:r>
          </a:p>
        </p:txBody>
      </p:sp>
      <p:sp>
        <p:nvSpPr>
          <p:cNvPr id="2" name="Title 1">
            <a:extLst>
              <a:ext uri="{FF2B5EF4-FFF2-40B4-BE49-F238E27FC236}">
                <a16:creationId xmlns:a16="http://schemas.microsoft.com/office/drawing/2014/main" id="{E6164CE9-EC83-4C63-B27E-887C4ABB9D61}"/>
              </a:ext>
            </a:extLst>
          </p:cNvPr>
          <p:cNvSpPr>
            <a:spLocks noGrp="1"/>
          </p:cNvSpPr>
          <p:nvPr>
            <p:ph type="title"/>
          </p:nvPr>
        </p:nvSpPr>
        <p:spPr/>
        <p:txBody>
          <a:bodyPr/>
          <a:lstStyle/>
          <a:p>
            <a:r>
              <a:rPr lang="en-US" dirty="0"/>
              <a:t>Tab 17</a:t>
            </a:r>
          </a:p>
        </p:txBody>
      </p:sp>
      <p:sp>
        <p:nvSpPr>
          <p:cNvPr id="8" name="TextBox 7">
            <a:extLst>
              <a:ext uri="{FF2B5EF4-FFF2-40B4-BE49-F238E27FC236}">
                <a16:creationId xmlns:a16="http://schemas.microsoft.com/office/drawing/2014/main" id="{61280FBA-4E2D-4A75-A49C-267EC1FCF871}"/>
              </a:ext>
            </a:extLst>
          </p:cNvPr>
          <p:cNvSpPr txBox="1"/>
          <p:nvPr/>
        </p:nvSpPr>
        <p:spPr>
          <a:xfrm>
            <a:off x="2686050" y="3186625"/>
            <a:ext cx="1407319" cy="1523494"/>
          </a:xfrm>
          <a:prstGeom prst="rect">
            <a:avLst/>
          </a:prstGeom>
          <a:noFill/>
        </p:spPr>
        <p:txBody>
          <a:bodyPr wrap="square" rtlCol="0">
            <a:spAutoFit/>
          </a:bodyPr>
          <a:lstStyle/>
          <a:p>
            <a:r>
              <a:rPr lang="en-US" sz="1350" dirty="0"/>
              <a:t>Copy of all bonds</a:t>
            </a:r>
          </a:p>
          <a:p>
            <a:pPr algn="ctr"/>
            <a:r>
              <a:rPr lang="en-US" sz="1350" dirty="0">
                <a:solidFill>
                  <a:schemeClr val="tx1">
                    <a:lumMod val="65000"/>
                    <a:lumOff val="35000"/>
                  </a:schemeClr>
                </a:solidFill>
              </a:rPr>
              <a:t>(in order)</a:t>
            </a:r>
          </a:p>
          <a:p>
            <a:endParaRPr lang="en-US" sz="1350" dirty="0"/>
          </a:p>
          <a:p>
            <a:r>
              <a:rPr lang="en-US" sz="1350" dirty="0"/>
              <a:t>Quartermaster</a:t>
            </a:r>
          </a:p>
          <a:p>
            <a:endParaRPr lang="en-US" sz="600" dirty="0"/>
          </a:p>
          <a:p>
            <a:r>
              <a:rPr lang="en-US" sz="1350" dirty="0"/>
              <a:t>Bonded Officers</a:t>
            </a:r>
          </a:p>
          <a:p>
            <a:endParaRPr lang="en-US" sz="600" dirty="0"/>
          </a:p>
          <a:p>
            <a:r>
              <a:rPr lang="en-US" sz="1350" dirty="0"/>
              <a:t>Employees</a:t>
            </a:r>
          </a:p>
        </p:txBody>
      </p:sp>
      <p:sp>
        <p:nvSpPr>
          <p:cNvPr id="9" name="TextBox 8">
            <a:extLst>
              <a:ext uri="{FF2B5EF4-FFF2-40B4-BE49-F238E27FC236}">
                <a16:creationId xmlns:a16="http://schemas.microsoft.com/office/drawing/2014/main" id="{1E8BB212-CC74-47E3-BCF2-8AD3A140A9C5}"/>
              </a:ext>
            </a:extLst>
          </p:cNvPr>
          <p:cNvSpPr txBox="1"/>
          <p:nvPr/>
        </p:nvSpPr>
        <p:spPr>
          <a:xfrm>
            <a:off x="3910966" y="2909626"/>
            <a:ext cx="360997" cy="300082"/>
          </a:xfrm>
          <a:prstGeom prst="rect">
            <a:avLst/>
          </a:prstGeom>
          <a:noFill/>
        </p:spPr>
        <p:txBody>
          <a:bodyPr wrap="none" rtlCol="0">
            <a:spAutoFit/>
          </a:bodyPr>
          <a:lstStyle/>
          <a:p>
            <a:pPr algn="r"/>
            <a:r>
              <a:rPr lang="en-US" sz="1350" dirty="0"/>
              <a:t>17</a:t>
            </a:r>
          </a:p>
        </p:txBody>
      </p:sp>
    </p:spTree>
    <p:extLst>
      <p:ext uri="{BB962C8B-B14F-4D97-AF65-F5344CB8AC3E}">
        <p14:creationId xmlns:p14="http://schemas.microsoft.com/office/powerpoint/2010/main" val="2646462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B31B6DB-523B-41E3-9483-6C8D1502AA82}"/>
              </a:ext>
            </a:extLst>
          </p:cNvPr>
          <p:cNvSpPr>
            <a:spLocks noGrp="1"/>
          </p:cNvSpPr>
          <p:nvPr>
            <p:ph sz="half" idx="1"/>
          </p:nvPr>
        </p:nvSpPr>
        <p:spPr>
          <a:xfrm>
            <a:off x="4629150" y="1828800"/>
            <a:ext cx="3886200" cy="4321969"/>
          </a:xfrm>
        </p:spPr>
        <p:txBody>
          <a:bodyPr>
            <a:normAutofit/>
          </a:bodyPr>
          <a:lstStyle/>
          <a:p>
            <a:r>
              <a:rPr lang="en-US" sz="2000" dirty="0"/>
              <a:t>Copy of Last Post Inspection.</a:t>
            </a:r>
          </a:p>
        </p:txBody>
      </p:sp>
      <p:sp>
        <p:nvSpPr>
          <p:cNvPr id="2" name="Title 1">
            <a:extLst>
              <a:ext uri="{FF2B5EF4-FFF2-40B4-BE49-F238E27FC236}">
                <a16:creationId xmlns:a16="http://schemas.microsoft.com/office/drawing/2014/main" id="{E6164CE9-EC83-4C63-B27E-887C4ABB9D61}"/>
              </a:ext>
            </a:extLst>
          </p:cNvPr>
          <p:cNvSpPr>
            <a:spLocks noGrp="1"/>
          </p:cNvSpPr>
          <p:nvPr>
            <p:ph type="title"/>
          </p:nvPr>
        </p:nvSpPr>
        <p:spPr/>
        <p:txBody>
          <a:bodyPr/>
          <a:lstStyle/>
          <a:p>
            <a:r>
              <a:rPr lang="en-US" dirty="0"/>
              <a:t>Tab 0</a:t>
            </a:r>
          </a:p>
        </p:txBody>
      </p:sp>
      <p:sp>
        <p:nvSpPr>
          <p:cNvPr id="6" name="TextBox 5">
            <a:extLst>
              <a:ext uri="{FF2B5EF4-FFF2-40B4-BE49-F238E27FC236}">
                <a16:creationId xmlns:a16="http://schemas.microsoft.com/office/drawing/2014/main" id="{4C8EA085-BFF5-4AB6-8E53-7D4E039F38A4}"/>
              </a:ext>
            </a:extLst>
          </p:cNvPr>
          <p:cNvSpPr txBox="1"/>
          <p:nvPr/>
        </p:nvSpPr>
        <p:spPr>
          <a:xfrm>
            <a:off x="2686050" y="3062522"/>
            <a:ext cx="1407319" cy="715581"/>
          </a:xfrm>
          <a:prstGeom prst="rect">
            <a:avLst/>
          </a:prstGeom>
          <a:noFill/>
        </p:spPr>
        <p:txBody>
          <a:bodyPr wrap="square" rtlCol="0">
            <a:spAutoFit/>
          </a:bodyPr>
          <a:lstStyle/>
          <a:p>
            <a:r>
              <a:rPr lang="en-US" sz="1350" dirty="0"/>
              <a:t>Copy of last </a:t>
            </a:r>
          </a:p>
          <a:p>
            <a:r>
              <a:rPr lang="en-US" sz="1350" dirty="0"/>
              <a:t>Post Inspection Report</a:t>
            </a:r>
          </a:p>
        </p:txBody>
      </p:sp>
      <p:sp>
        <p:nvSpPr>
          <p:cNvPr id="9" name="TextBox 8">
            <a:extLst>
              <a:ext uri="{FF2B5EF4-FFF2-40B4-BE49-F238E27FC236}">
                <a16:creationId xmlns:a16="http://schemas.microsoft.com/office/drawing/2014/main" id="{5DB267A5-5F0D-478C-ACE0-6C7189A4030B}"/>
              </a:ext>
            </a:extLst>
          </p:cNvPr>
          <p:cNvSpPr txBox="1"/>
          <p:nvPr/>
        </p:nvSpPr>
        <p:spPr>
          <a:xfrm>
            <a:off x="3999131" y="2909626"/>
            <a:ext cx="272832" cy="300082"/>
          </a:xfrm>
          <a:prstGeom prst="rect">
            <a:avLst/>
          </a:prstGeom>
          <a:noFill/>
        </p:spPr>
        <p:txBody>
          <a:bodyPr wrap="none" rtlCol="0">
            <a:spAutoFit/>
          </a:bodyPr>
          <a:lstStyle/>
          <a:p>
            <a:pPr algn="r"/>
            <a:r>
              <a:rPr lang="en-US" sz="1350" dirty="0"/>
              <a:t>0</a:t>
            </a:r>
          </a:p>
        </p:txBody>
      </p:sp>
    </p:spTree>
    <p:extLst>
      <p:ext uri="{BB962C8B-B14F-4D97-AF65-F5344CB8AC3E}">
        <p14:creationId xmlns:p14="http://schemas.microsoft.com/office/powerpoint/2010/main" val="36824828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B31B6DB-523B-41E3-9483-6C8D1502AA82}"/>
              </a:ext>
            </a:extLst>
          </p:cNvPr>
          <p:cNvSpPr>
            <a:spLocks noGrp="1"/>
          </p:cNvSpPr>
          <p:nvPr>
            <p:ph sz="half" idx="1"/>
          </p:nvPr>
        </p:nvSpPr>
        <p:spPr>
          <a:xfrm>
            <a:off x="4629150" y="1828800"/>
            <a:ext cx="3886200" cy="4321969"/>
          </a:xfrm>
        </p:spPr>
        <p:txBody>
          <a:bodyPr>
            <a:normAutofit/>
          </a:bodyPr>
          <a:lstStyle/>
          <a:p>
            <a:r>
              <a:rPr lang="en-US" dirty="0"/>
              <a:t>Are additional officers accountable for funds bonded in accordance with Section 703 of the National Bylaws?</a:t>
            </a:r>
          </a:p>
        </p:txBody>
      </p:sp>
      <p:sp>
        <p:nvSpPr>
          <p:cNvPr id="2" name="Title 1">
            <a:extLst>
              <a:ext uri="{FF2B5EF4-FFF2-40B4-BE49-F238E27FC236}">
                <a16:creationId xmlns:a16="http://schemas.microsoft.com/office/drawing/2014/main" id="{E6164CE9-EC83-4C63-B27E-887C4ABB9D61}"/>
              </a:ext>
            </a:extLst>
          </p:cNvPr>
          <p:cNvSpPr>
            <a:spLocks noGrp="1"/>
          </p:cNvSpPr>
          <p:nvPr>
            <p:ph type="title"/>
          </p:nvPr>
        </p:nvSpPr>
        <p:spPr/>
        <p:txBody>
          <a:bodyPr/>
          <a:lstStyle/>
          <a:p>
            <a:r>
              <a:rPr lang="en-US" dirty="0"/>
              <a:t>Tab 18</a:t>
            </a:r>
          </a:p>
        </p:txBody>
      </p:sp>
      <p:sp>
        <p:nvSpPr>
          <p:cNvPr id="8" name="TextBox 7">
            <a:extLst>
              <a:ext uri="{FF2B5EF4-FFF2-40B4-BE49-F238E27FC236}">
                <a16:creationId xmlns:a16="http://schemas.microsoft.com/office/drawing/2014/main" id="{E7627B02-58AF-4444-9F25-3662FCF8D316}"/>
              </a:ext>
            </a:extLst>
          </p:cNvPr>
          <p:cNvSpPr txBox="1"/>
          <p:nvPr/>
        </p:nvSpPr>
        <p:spPr>
          <a:xfrm>
            <a:off x="2686050" y="3186626"/>
            <a:ext cx="1407319" cy="507831"/>
          </a:xfrm>
          <a:prstGeom prst="rect">
            <a:avLst/>
          </a:prstGeom>
          <a:noFill/>
        </p:spPr>
        <p:txBody>
          <a:bodyPr wrap="square" rtlCol="0">
            <a:spAutoFit/>
          </a:bodyPr>
          <a:lstStyle/>
          <a:p>
            <a:r>
              <a:rPr lang="en-US" sz="1350" dirty="0"/>
              <a:t>“Refer to Bonds in Tab 17”</a:t>
            </a:r>
          </a:p>
        </p:txBody>
      </p:sp>
      <p:sp>
        <p:nvSpPr>
          <p:cNvPr id="9" name="TextBox 8">
            <a:extLst>
              <a:ext uri="{FF2B5EF4-FFF2-40B4-BE49-F238E27FC236}">
                <a16:creationId xmlns:a16="http://schemas.microsoft.com/office/drawing/2014/main" id="{D68D14A2-0713-4718-94F9-60C389F50D40}"/>
              </a:ext>
            </a:extLst>
          </p:cNvPr>
          <p:cNvSpPr txBox="1"/>
          <p:nvPr/>
        </p:nvSpPr>
        <p:spPr>
          <a:xfrm>
            <a:off x="3910966" y="2909626"/>
            <a:ext cx="360997" cy="300082"/>
          </a:xfrm>
          <a:prstGeom prst="rect">
            <a:avLst/>
          </a:prstGeom>
          <a:noFill/>
        </p:spPr>
        <p:txBody>
          <a:bodyPr wrap="none" rtlCol="0">
            <a:spAutoFit/>
          </a:bodyPr>
          <a:lstStyle/>
          <a:p>
            <a:pPr algn="r"/>
            <a:r>
              <a:rPr lang="en-US" sz="1350" dirty="0"/>
              <a:t>18</a:t>
            </a:r>
          </a:p>
        </p:txBody>
      </p:sp>
    </p:spTree>
    <p:extLst>
      <p:ext uri="{BB962C8B-B14F-4D97-AF65-F5344CB8AC3E}">
        <p14:creationId xmlns:p14="http://schemas.microsoft.com/office/powerpoint/2010/main" val="1795501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B31B6DB-523B-41E3-9483-6C8D1502AA82}"/>
              </a:ext>
            </a:extLst>
          </p:cNvPr>
          <p:cNvSpPr>
            <a:spLocks noGrp="1"/>
          </p:cNvSpPr>
          <p:nvPr>
            <p:ph sz="half" idx="1"/>
          </p:nvPr>
        </p:nvSpPr>
        <p:spPr>
          <a:xfrm>
            <a:off x="4629150" y="1828800"/>
            <a:ext cx="3886200" cy="4321969"/>
          </a:xfrm>
        </p:spPr>
        <p:txBody>
          <a:bodyPr>
            <a:normAutofit fontScale="85000" lnSpcReduction="20000"/>
          </a:bodyPr>
          <a:lstStyle/>
          <a:p>
            <a:r>
              <a:rPr lang="en-US" dirty="0"/>
              <a:t>Does the Post Quartermaster?</a:t>
            </a:r>
          </a:p>
          <a:p>
            <a:pPr lvl="1"/>
            <a:r>
              <a:rPr lang="en-US" dirty="0"/>
              <a:t>Maintain books and records in a legible and uniform format?</a:t>
            </a:r>
          </a:p>
          <a:p>
            <a:pPr lvl="1"/>
            <a:r>
              <a:rPr lang="en-US" dirty="0">
                <a:solidFill>
                  <a:schemeClr val="accent4">
                    <a:lumMod val="40000"/>
                    <a:lumOff val="60000"/>
                  </a:schemeClr>
                </a:solidFill>
              </a:rPr>
              <a:t>Receive and properly transmit membership dues as required?</a:t>
            </a:r>
          </a:p>
          <a:p>
            <a:pPr lvl="1"/>
            <a:r>
              <a:rPr lang="en-US" dirty="0"/>
              <a:t>Maintain a relief fund in accordance with Section 219 of the National By-Laws?</a:t>
            </a:r>
          </a:p>
          <a:p>
            <a:pPr lvl="1"/>
            <a:r>
              <a:rPr lang="en-US" dirty="0">
                <a:solidFill>
                  <a:schemeClr val="accent4">
                    <a:lumMod val="40000"/>
                    <a:lumOff val="60000"/>
                  </a:schemeClr>
                </a:solidFill>
              </a:rPr>
              <a:t>Have care and custody of all committee funds?</a:t>
            </a:r>
          </a:p>
          <a:p>
            <a:pPr lvl="1"/>
            <a:r>
              <a:rPr lang="en-US" dirty="0"/>
              <a:t>Report on transactions concerning receipts and expenditures and Post meeting?</a:t>
            </a:r>
          </a:p>
          <a:p>
            <a:pPr lvl="1"/>
            <a:r>
              <a:rPr lang="en-US" dirty="0">
                <a:solidFill>
                  <a:schemeClr val="accent4">
                    <a:lumMod val="40000"/>
                    <a:lumOff val="60000"/>
                  </a:schemeClr>
                </a:solidFill>
              </a:rPr>
              <a:t>File appropriate forms as required by federal, state, and local status?</a:t>
            </a:r>
          </a:p>
          <a:p>
            <a:pPr lvl="1"/>
            <a:r>
              <a:rPr lang="en-US" dirty="0"/>
              <a:t>Date of last 990 filing?</a:t>
            </a:r>
          </a:p>
          <a:p>
            <a:pPr lvl="1"/>
            <a:r>
              <a:rPr lang="en-US" dirty="0">
                <a:solidFill>
                  <a:schemeClr val="accent4">
                    <a:lumMod val="40000"/>
                    <a:lumOff val="60000"/>
                  </a:schemeClr>
                </a:solidFill>
              </a:rPr>
              <a:t>Is the 990 filing available for public inspection?</a:t>
            </a:r>
          </a:p>
          <a:p>
            <a:pPr lvl="1"/>
            <a:endParaRPr lang="en-US" dirty="0"/>
          </a:p>
        </p:txBody>
      </p:sp>
      <p:sp>
        <p:nvSpPr>
          <p:cNvPr id="2" name="Title 1">
            <a:extLst>
              <a:ext uri="{FF2B5EF4-FFF2-40B4-BE49-F238E27FC236}">
                <a16:creationId xmlns:a16="http://schemas.microsoft.com/office/drawing/2014/main" id="{E6164CE9-EC83-4C63-B27E-887C4ABB9D61}"/>
              </a:ext>
            </a:extLst>
          </p:cNvPr>
          <p:cNvSpPr>
            <a:spLocks noGrp="1"/>
          </p:cNvSpPr>
          <p:nvPr>
            <p:ph type="title"/>
          </p:nvPr>
        </p:nvSpPr>
        <p:spPr/>
        <p:txBody>
          <a:bodyPr/>
          <a:lstStyle/>
          <a:p>
            <a:r>
              <a:rPr lang="en-US" dirty="0"/>
              <a:t>Tab 19</a:t>
            </a:r>
          </a:p>
        </p:txBody>
      </p:sp>
      <p:sp>
        <p:nvSpPr>
          <p:cNvPr id="8" name="TextBox 7">
            <a:extLst>
              <a:ext uri="{FF2B5EF4-FFF2-40B4-BE49-F238E27FC236}">
                <a16:creationId xmlns:a16="http://schemas.microsoft.com/office/drawing/2014/main" id="{A8417BB0-38BD-4B89-AD53-E98F3E3FD887}"/>
              </a:ext>
            </a:extLst>
          </p:cNvPr>
          <p:cNvSpPr txBox="1"/>
          <p:nvPr/>
        </p:nvSpPr>
        <p:spPr>
          <a:xfrm>
            <a:off x="2686050" y="2801268"/>
            <a:ext cx="1407319" cy="2377574"/>
          </a:xfrm>
          <a:prstGeom prst="rect">
            <a:avLst/>
          </a:prstGeom>
          <a:noFill/>
        </p:spPr>
        <p:txBody>
          <a:bodyPr wrap="square" rtlCol="0">
            <a:spAutoFit/>
          </a:bodyPr>
          <a:lstStyle/>
          <a:p>
            <a:r>
              <a:rPr lang="en-US" sz="1350" dirty="0"/>
              <a:t>Copy of dues transmittals</a:t>
            </a:r>
          </a:p>
          <a:p>
            <a:endParaRPr lang="en-US" sz="1350" dirty="0"/>
          </a:p>
          <a:p>
            <a:r>
              <a:rPr lang="en-US" sz="1350" dirty="0"/>
              <a:t>“Refer to Meeting Minutes in Tab 5”</a:t>
            </a:r>
          </a:p>
          <a:p>
            <a:endParaRPr lang="en-US" sz="1350" dirty="0"/>
          </a:p>
          <a:p>
            <a:r>
              <a:rPr lang="en-US" sz="1350" dirty="0"/>
              <a:t>Copy of 990 filing</a:t>
            </a:r>
          </a:p>
          <a:p>
            <a:endParaRPr lang="en-US" sz="1350" dirty="0"/>
          </a:p>
          <a:p>
            <a:r>
              <a:rPr lang="en-US" sz="1350" dirty="0"/>
              <a:t>Certificate of Good Standing</a:t>
            </a:r>
          </a:p>
        </p:txBody>
      </p:sp>
      <p:sp>
        <p:nvSpPr>
          <p:cNvPr id="9" name="TextBox 8">
            <a:extLst>
              <a:ext uri="{FF2B5EF4-FFF2-40B4-BE49-F238E27FC236}">
                <a16:creationId xmlns:a16="http://schemas.microsoft.com/office/drawing/2014/main" id="{73094A90-3D41-463B-9DF1-5D74A4B38B48}"/>
              </a:ext>
            </a:extLst>
          </p:cNvPr>
          <p:cNvSpPr txBox="1"/>
          <p:nvPr/>
        </p:nvSpPr>
        <p:spPr>
          <a:xfrm>
            <a:off x="3910966" y="2909626"/>
            <a:ext cx="360997" cy="300082"/>
          </a:xfrm>
          <a:prstGeom prst="rect">
            <a:avLst/>
          </a:prstGeom>
          <a:noFill/>
        </p:spPr>
        <p:txBody>
          <a:bodyPr wrap="none" rtlCol="0">
            <a:spAutoFit/>
          </a:bodyPr>
          <a:lstStyle/>
          <a:p>
            <a:pPr algn="r"/>
            <a:r>
              <a:rPr lang="en-US" sz="1350" dirty="0"/>
              <a:t>19</a:t>
            </a:r>
          </a:p>
        </p:txBody>
      </p:sp>
    </p:spTree>
    <p:extLst>
      <p:ext uri="{BB962C8B-B14F-4D97-AF65-F5344CB8AC3E}">
        <p14:creationId xmlns:p14="http://schemas.microsoft.com/office/powerpoint/2010/main" val="20445729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B31B6DB-523B-41E3-9483-6C8D1502AA82}"/>
              </a:ext>
            </a:extLst>
          </p:cNvPr>
          <p:cNvSpPr>
            <a:spLocks noGrp="1"/>
          </p:cNvSpPr>
          <p:nvPr>
            <p:ph sz="half" idx="1"/>
          </p:nvPr>
        </p:nvSpPr>
        <p:spPr>
          <a:xfrm>
            <a:off x="4629150" y="1828800"/>
            <a:ext cx="3886200" cy="4321969"/>
          </a:xfrm>
        </p:spPr>
        <p:txBody>
          <a:bodyPr>
            <a:normAutofit/>
          </a:bodyPr>
          <a:lstStyle/>
          <a:p>
            <a:r>
              <a:rPr lang="en-US" dirty="0"/>
              <a:t>Post Federal Employee Identification Number (EIN)</a:t>
            </a:r>
          </a:p>
        </p:txBody>
      </p:sp>
      <p:sp>
        <p:nvSpPr>
          <p:cNvPr id="2" name="Title 1">
            <a:extLst>
              <a:ext uri="{FF2B5EF4-FFF2-40B4-BE49-F238E27FC236}">
                <a16:creationId xmlns:a16="http://schemas.microsoft.com/office/drawing/2014/main" id="{E6164CE9-EC83-4C63-B27E-887C4ABB9D61}"/>
              </a:ext>
            </a:extLst>
          </p:cNvPr>
          <p:cNvSpPr>
            <a:spLocks noGrp="1"/>
          </p:cNvSpPr>
          <p:nvPr>
            <p:ph type="title"/>
          </p:nvPr>
        </p:nvSpPr>
        <p:spPr/>
        <p:txBody>
          <a:bodyPr/>
          <a:lstStyle/>
          <a:p>
            <a:r>
              <a:rPr lang="en-US" dirty="0"/>
              <a:t>Tab 20</a:t>
            </a:r>
          </a:p>
        </p:txBody>
      </p:sp>
      <p:sp>
        <p:nvSpPr>
          <p:cNvPr id="8" name="TextBox 7">
            <a:extLst>
              <a:ext uri="{FF2B5EF4-FFF2-40B4-BE49-F238E27FC236}">
                <a16:creationId xmlns:a16="http://schemas.microsoft.com/office/drawing/2014/main" id="{7FA0716C-1C15-469A-918C-39C10CF3C048}"/>
              </a:ext>
            </a:extLst>
          </p:cNvPr>
          <p:cNvSpPr txBox="1"/>
          <p:nvPr/>
        </p:nvSpPr>
        <p:spPr>
          <a:xfrm>
            <a:off x="2686050" y="3186626"/>
            <a:ext cx="1407319" cy="1131079"/>
          </a:xfrm>
          <a:prstGeom prst="rect">
            <a:avLst/>
          </a:prstGeom>
          <a:noFill/>
        </p:spPr>
        <p:txBody>
          <a:bodyPr wrap="square" rtlCol="0">
            <a:spAutoFit/>
          </a:bodyPr>
          <a:lstStyle/>
          <a:p>
            <a:r>
              <a:rPr lang="en-US" sz="1350" dirty="0"/>
              <a:t>Copy of Federal Employee Identification Number paperwork</a:t>
            </a:r>
          </a:p>
        </p:txBody>
      </p:sp>
      <p:sp>
        <p:nvSpPr>
          <p:cNvPr id="9" name="TextBox 8">
            <a:extLst>
              <a:ext uri="{FF2B5EF4-FFF2-40B4-BE49-F238E27FC236}">
                <a16:creationId xmlns:a16="http://schemas.microsoft.com/office/drawing/2014/main" id="{6305A963-9C1D-4962-BA93-C00C0B32353A}"/>
              </a:ext>
            </a:extLst>
          </p:cNvPr>
          <p:cNvSpPr txBox="1"/>
          <p:nvPr/>
        </p:nvSpPr>
        <p:spPr>
          <a:xfrm>
            <a:off x="3910966" y="2909626"/>
            <a:ext cx="360997" cy="300082"/>
          </a:xfrm>
          <a:prstGeom prst="rect">
            <a:avLst/>
          </a:prstGeom>
          <a:noFill/>
        </p:spPr>
        <p:txBody>
          <a:bodyPr wrap="none" rtlCol="0">
            <a:spAutoFit/>
          </a:bodyPr>
          <a:lstStyle/>
          <a:p>
            <a:pPr algn="r"/>
            <a:r>
              <a:rPr lang="en-US" sz="1350" dirty="0"/>
              <a:t>20</a:t>
            </a:r>
          </a:p>
        </p:txBody>
      </p:sp>
    </p:spTree>
    <p:extLst>
      <p:ext uri="{BB962C8B-B14F-4D97-AF65-F5344CB8AC3E}">
        <p14:creationId xmlns:p14="http://schemas.microsoft.com/office/powerpoint/2010/main" val="1452143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B31B6DB-523B-41E3-9483-6C8D1502AA82}"/>
              </a:ext>
            </a:extLst>
          </p:cNvPr>
          <p:cNvSpPr>
            <a:spLocks noGrp="1"/>
          </p:cNvSpPr>
          <p:nvPr>
            <p:ph sz="half" idx="1"/>
          </p:nvPr>
        </p:nvSpPr>
        <p:spPr>
          <a:xfrm>
            <a:off x="4629150" y="1828800"/>
            <a:ext cx="3886200" cy="4321969"/>
          </a:xfrm>
        </p:spPr>
        <p:txBody>
          <a:bodyPr>
            <a:normAutofit/>
          </a:bodyPr>
          <a:lstStyle/>
          <a:p>
            <a:r>
              <a:rPr lang="en-US" dirty="0"/>
              <a:t>Are all expenditures voted on by the Post membership and approved by the Post Commander?</a:t>
            </a:r>
          </a:p>
        </p:txBody>
      </p:sp>
      <p:sp>
        <p:nvSpPr>
          <p:cNvPr id="2" name="Title 1">
            <a:extLst>
              <a:ext uri="{FF2B5EF4-FFF2-40B4-BE49-F238E27FC236}">
                <a16:creationId xmlns:a16="http://schemas.microsoft.com/office/drawing/2014/main" id="{E6164CE9-EC83-4C63-B27E-887C4ABB9D61}"/>
              </a:ext>
            </a:extLst>
          </p:cNvPr>
          <p:cNvSpPr>
            <a:spLocks noGrp="1"/>
          </p:cNvSpPr>
          <p:nvPr>
            <p:ph type="title"/>
          </p:nvPr>
        </p:nvSpPr>
        <p:spPr/>
        <p:txBody>
          <a:bodyPr/>
          <a:lstStyle/>
          <a:p>
            <a:r>
              <a:rPr lang="en-US" dirty="0"/>
              <a:t>Tab 21</a:t>
            </a:r>
          </a:p>
        </p:txBody>
      </p:sp>
      <p:sp>
        <p:nvSpPr>
          <p:cNvPr id="9" name="TextBox 8">
            <a:extLst>
              <a:ext uri="{FF2B5EF4-FFF2-40B4-BE49-F238E27FC236}">
                <a16:creationId xmlns:a16="http://schemas.microsoft.com/office/drawing/2014/main" id="{2AD7ACCB-550A-44F7-8F56-8688108FA346}"/>
              </a:ext>
            </a:extLst>
          </p:cNvPr>
          <p:cNvSpPr txBox="1"/>
          <p:nvPr/>
        </p:nvSpPr>
        <p:spPr>
          <a:xfrm>
            <a:off x="2686050" y="3186626"/>
            <a:ext cx="1407319" cy="715581"/>
          </a:xfrm>
          <a:prstGeom prst="rect">
            <a:avLst/>
          </a:prstGeom>
          <a:noFill/>
        </p:spPr>
        <p:txBody>
          <a:bodyPr wrap="square" rtlCol="0">
            <a:spAutoFit/>
          </a:bodyPr>
          <a:lstStyle/>
          <a:p>
            <a:r>
              <a:rPr lang="en-US" sz="1350" dirty="0"/>
              <a:t>“Refer to Meeting Minutes in Tab 5”</a:t>
            </a:r>
          </a:p>
        </p:txBody>
      </p:sp>
      <p:sp>
        <p:nvSpPr>
          <p:cNvPr id="10" name="TextBox 9">
            <a:extLst>
              <a:ext uri="{FF2B5EF4-FFF2-40B4-BE49-F238E27FC236}">
                <a16:creationId xmlns:a16="http://schemas.microsoft.com/office/drawing/2014/main" id="{9708D81F-6264-4869-A3D0-DB6B8F30388C}"/>
              </a:ext>
            </a:extLst>
          </p:cNvPr>
          <p:cNvSpPr txBox="1"/>
          <p:nvPr/>
        </p:nvSpPr>
        <p:spPr>
          <a:xfrm>
            <a:off x="3910966" y="2909626"/>
            <a:ext cx="360997" cy="300082"/>
          </a:xfrm>
          <a:prstGeom prst="rect">
            <a:avLst/>
          </a:prstGeom>
          <a:noFill/>
        </p:spPr>
        <p:txBody>
          <a:bodyPr wrap="none" rtlCol="0">
            <a:spAutoFit/>
          </a:bodyPr>
          <a:lstStyle/>
          <a:p>
            <a:pPr algn="r"/>
            <a:r>
              <a:rPr lang="en-US" sz="1350" dirty="0"/>
              <a:t>21</a:t>
            </a:r>
          </a:p>
        </p:txBody>
      </p:sp>
    </p:spTree>
    <p:extLst>
      <p:ext uri="{BB962C8B-B14F-4D97-AF65-F5344CB8AC3E}">
        <p14:creationId xmlns:p14="http://schemas.microsoft.com/office/powerpoint/2010/main" val="2435156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B31B6DB-523B-41E3-9483-6C8D1502AA82}"/>
              </a:ext>
            </a:extLst>
          </p:cNvPr>
          <p:cNvSpPr>
            <a:spLocks noGrp="1"/>
          </p:cNvSpPr>
          <p:nvPr>
            <p:ph sz="half" idx="1"/>
          </p:nvPr>
        </p:nvSpPr>
        <p:spPr>
          <a:xfrm>
            <a:off x="4629150" y="1828800"/>
            <a:ext cx="3886200" cy="4321969"/>
          </a:xfrm>
        </p:spPr>
        <p:txBody>
          <a:bodyPr>
            <a:normAutofit/>
          </a:bodyPr>
          <a:lstStyle/>
          <a:p>
            <a:r>
              <a:rPr lang="en-US" dirty="0"/>
              <a:t>Are expenditures from the relief fund in accordance with Section 219 of the National Bylaws?</a:t>
            </a:r>
          </a:p>
        </p:txBody>
      </p:sp>
      <p:sp>
        <p:nvSpPr>
          <p:cNvPr id="2" name="Title 1">
            <a:extLst>
              <a:ext uri="{FF2B5EF4-FFF2-40B4-BE49-F238E27FC236}">
                <a16:creationId xmlns:a16="http://schemas.microsoft.com/office/drawing/2014/main" id="{E6164CE9-EC83-4C63-B27E-887C4ABB9D61}"/>
              </a:ext>
            </a:extLst>
          </p:cNvPr>
          <p:cNvSpPr>
            <a:spLocks noGrp="1"/>
          </p:cNvSpPr>
          <p:nvPr>
            <p:ph type="title"/>
          </p:nvPr>
        </p:nvSpPr>
        <p:spPr/>
        <p:txBody>
          <a:bodyPr/>
          <a:lstStyle/>
          <a:p>
            <a:r>
              <a:rPr lang="en-US" dirty="0"/>
              <a:t>Tab 22</a:t>
            </a:r>
          </a:p>
        </p:txBody>
      </p:sp>
      <p:sp>
        <p:nvSpPr>
          <p:cNvPr id="8" name="TextBox 7">
            <a:extLst>
              <a:ext uri="{FF2B5EF4-FFF2-40B4-BE49-F238E27FC236}">
                <a16:creationId xmlns:a16="http://schemas.microsoft.com/office/drawing/2014/main" id="{22B8E632-BA64-49D7-8086-00D3D19230C6}"/>
              </a:ext>
            </a:extLst>
          </p:cNvPr>
          <p:cNvSpPr txBox="1"/>
          <p:nvPr/>
        </p:nvSpPr>
        <p:spPr>
          <a:xfrm>
            <a:off x="2686050" y="3186626"/>
            <a:ext cx="1407319" cy="715581"/>
          </a:xfrm>
          <a:prstGeom prst="rect">
            <a:avLst/>
          </a:prstGeom>
          <a:noFill/>
        </p:spPr>
        <p:txBody>
          <a:bodyPr wrap="square" rtlCol="0">
            <a:spAutoFit/>
          </a:bodyPr>
          <a:lstStyle/>
          <a:p>
            <a:r>
              <a:rPr lang="en-US" sz="1350" dirty="0"/>
              <a:t>“Refer to Meeting Minutes in Tab 5”</a:t>
            </a:r>
          </a:p>
        </p:txBody>
      </p:sp>
      <p:sp>
        <p:nvSpPr>
          <p:cNvPr id="9" name="TextBox 8">
            <a:extLst>
              <a:ext uri="{FF2B5EF4-FFF2-40B4-BE49-F238E27FC236}">
                <a16:creationId xmlns:a16="http://schemas.microsoft.com/office/drawing/2014/main" id="{FBAA2351-B6A6-4C41-8CFC-EB23ED0F7C2A}"/>
              </a:ext>
            </a:extLst>
          </p:cNvPr>
          <p:cNvSpPr txBox="1"/>
          <p:nvPr/>
        </p:nvSpPr>
        <p:spPr>
          <a:xfrm>
            <a:off x="3910966" y="2909626"/>
            <a:ext cx="360997" cy="300082"/>
          </a:xfrm>
          <a:prstGeom prst="rect">
            <a:avLst/>
          </a:prstGeom>
          <a:noFill/>
        </p:spPr>
        <p:txBody>
          <a:bodyPr wrap="none" rtlCol="0">
            <a:spAutoFit/>
          </a:bodyPr>
          <a:lstStyle/>
          <a:p>
            <a:pPr algn="r"/>
            <a:r>
              <a:rPr lang="en-US" sz="1350" dirty="0"/>
              <a:t>22</a:t>
            </a:r>
          </a:p>
        </p:txBody>
      </p:sp>
    </p:spTree>
    <p:extLst>
      <p:ext uri="{BB962C8B-B14F-4D97-AF65-F5344CB8AC3E}">
        <p14:creationId xmlns:p14="http://schemas.microsoft.com/office/powerpoint/2010/main" val="33926943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B31B6DB-523B-41E3-9483-6C8D1502AA82}"/>
              </a:ext>
            </a:extLst>
          </p:cNvPr>
          <p:cNvSpPr>
            <a:spLocks noGrp="1"/>
          </p:cNvSpPr>
          <p:nvPr>
            <p:ph sz="half" idx="1"/>
          </p:nvPr>
        </p:nvSpPr>
        <p:spPr>
          <a:xfrm>
            <a:off x="4629150" y="1828800"/>
            <a:ext cx="3886200" cy="4321969"/>
          </a:xfrm>
        </p:spPr>
        <p:txBody>
          <a:bodyPr>
            <a:normAutofit/>
          </a:bodyPr>
          <a:lstStyle/>
          <a:p>
            <a:r>
              <a:rPr lang="en-US" dirty="0"/>
              <a:t>Are signature(s) authorizing the disbursement of funds done in accordance with Post Bylaws?</a:t>
            </a:r>
          </a:p>
        </p:txBody>
      </p:sp>
      <p:sp>
        <p:nvSpPr>
          <p:cNvPr id="2" name="Title 1">
            <a:extLst>
              <a:ext uri="{FF2B5EF4-FFF2-40B4-BE49-F238E27FC236}">
                <a16:creationId xmlns:a16="http://schemas.microsoft.com/office/drawing/2014/main" id="{E6164CE9-EC83-4C63-B27E-887C4ABB9D61}"/>
              </a:ext>
            </a:extLst>
          </p:cNvPr>
          <p:cNvSpPr>
            <a:spLocks noGrp="1"/>
          </p:cNvSpPr>
          <p:nvPr>
            <p:ph type="title"/>
          </p:nvPr>
        </p:nvSpPr>
        <p:spPr/>
        <p:txBody>
          <a:bodyPr/>
          <a:lstStyle/>
          <a:p>
            <a:r>
              <a:rPr lang="en-US" dirty="0"/>
              <a:t>Tab 23</a:t>
            </a:r>
          </a:p>
        </p:txBody>
      </p:sp>
      <p:sp>
        <p:nvSpPr>
          <p:cNvPr id="9" name="TextBox 8">
            <a:extLst>
              <a:ext uri="{FF2B5EF4-FFF2-40B4-BE49-F238E27FC236}">
                <a16:creationId xmlns:a16="http://schemas.microsoft.com/office/drawing/2014/main" id="{19112126-6403-46B5-8C30-1951FC14B038}"/>
              </a:ext>
            </a:extLst>
          </p:cNvPr>
          <p:cNvSpPr txBox="1"/>
          <p:nvPr/>
        </p:nvSpPr>
        <p:spPr>
          <a:xfrm>
            <a:off x="2686050" y="3186626"/>
            <a:ext cx="1407319" cy="1338828"/>
          </a:xfrm>
          <a:prstGeom prst="rect">
            <a:avLst/>
          </a:prstGeom>
          <a:noFill/>
        </p:spPr>
        <p:txBody>
          <a:bodyPr wrap="square" rtlCol="0">
            <a:spAutoFit/>
          </a:bodyPr>
          <a:lstStyle/>
          <a:p>
            <a:r>
              <a:rPr lang="en-US" sz="1350" dirty="0"/>
              <a:t>“Refer to Post By-Laws in Tab 1”</a:t>
            </a:r>
          </a:p>
          <a:p>
            <a:endParaRPr lang="en-US" sz="1350" dirty="0"/>
          </a:p>
          <a:p>
            <a:r>
              <a:rPr lang="en-US" sz="1350" dirty="0"/>
              <a:t>“Refer to Meeting Minutes in Tab 5”</a:t>
            </a:r>
          </a:p>
        </p:txBody>
      </p:sp>
      <p:sp>
        <p:nvSpPr>
          <p:cNvPr id="10" name="TextBox 9">
            <a:extLst>
              <a:ext uri="{FF2B5EF4-FFF2-40B4-BE49-F238E27FC236}">
                <a16:creationId xmlns:a16="http://schemas.microsoft.com/office/drawing/2014/main" id="{B734D2A4-56A0-427E-90B2-C6712229651F}"/>
              </a:ext>
            </a:extLst>
          </p:cNvPr>
          <p:cNvSpPr txBox="1"/>
          <p:nvPr/>
        </p:nvSpPr>
        <p:spPr>
          <a:xfrm>
            <a:off x="3910966" y="2909626"/>
            <a:ext cx="360997" cy="300082"/>
          </a:xfrm>
          <a:prstGeom prst="rect">
            <a:avLst/>
          </a:prstGeom>
          <a:noFill/>
        </p:spPr>
        <p:txBody>
          <a:bodyPr wrap="none" rtlCol="0">
            <a:spAutoFit/>
          </a:bodyPr>
          <a:lstStyle/>
          <a:p>
            <a:pPr algn="r"/>
            <a:r>
              <a:rPr lang="en-US" sz="1350" dirty="0"/>
              <a:t>23</a:t>
            </a:r>
          </a:p>
        </p:txBody>
      </p:sp>
    </p:spTree>
    <p:extLst>
      <p:ext uri="{BB962C8B-B14F-4D97-AF65-F5344CB8AC3E}">
        <p14:creationId xmlns:p14="http://schemas.microsoft.com/office/powerpoint/2010/main" val="30007015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B31B6DB-523B-41E3-9483-6C8D1502AA82}"/>
              </a:ext>
            </a:extLst>
          </p:cNvPr>
          <p:cNvSpPr>
            <a:spLocks noGrp="1"/>
          </p:cNvSpPr>
          <p:nvPr>
            <p:ph sz="half" idx="1"/>
          </p:nvPr>
        </p:nvSpPr>
        <p:spPr>
          <a:xfrm>
            <a:off x="4629150" y="1828800"/>
            <a:ext cx="3886200" cy="4321969"/>
          </a:xfrm>
        </p:spPr>
        <p:txBody>
          <a:bodyPr>
            <a:normAutofit/>
          </a:bodyPr>
          <a:lstStyle/>
          <a:p>
            <a:r>
              <a:rPr lang="en-US" dirty="0"/>
              <a:t>Are checks pre-signed by any authorized officer?</a:t>
            </a:r>
          </a:p>
        </p:txBody>
      </p:sp>
      <p:sp>
        <p:nvSpPr>
          <p:cNvPr id="2" name="Title 1">
            <a:extLst>
              <a:ext uri="{FF2B5EF4-FFF2-40B4-BE49-F238E27FC236}">
                <a16:creationId xmlns:a16="http://schemas.microsoft.com/office/drawing/2014/main" id="{E6164CE9-EC83-4C63-B27E-887C4ABB9D61}"/>
              </a:ext>
            </a:extLst>
          </p:cNvPr>
          <p:cNvSpPr>
            <a:spLocks noGrp="1"/>
          </p:cNvSpPr>
          <p:nvPr>
            <p:ph type="title"/>
          </p:nvPr>
        </p:nvSpPr>
        <p:spPr/>
        <p:txBody>
          <a:bodyPr/>
          <a:lstStyle/>
          <a:p>
            <a:r>
              <a:rPr lang="en-US" dirty="0"/>
              <a:t>Tab 24</a:t>
            </a:r>
          </a:p>
        </p:txBody>
      </p:sp>
      <p:sp>
        <p:nvSpPr>
          <p:cNvPr id="8" name="TextBox 7">
            <a:extLst>
              <a:ext uri="{FF2B5EF4-FFF2-40B4-BE49-F238E27FC236}">
                <a16:creationId xmlns:a16="http://schemas.microsoft.com/office/drawing/2014/main" id="{F07FCB4F-042E-41D2-9368-4288A6A5E001}"/>
              </a:ext>
            </a:extLst>
          </p:cNvPr>
          <p:cNvSpPr txBox="1"/>
          <p:nvPr/>
        </p:nvSpPr>
        <p:spPr>
          <a:xfrm>
            <a:off x="2686050" y="3186626"/>
            <a:ext cx="1407319" cy="923330"/>
          </a:xfrm>
          <a:prstGeom prst="rect">
            <a:avLst/>
          </a:prstGeom>
          <a:noFill/>
        </p:spPr>
        <p:txBody>
          <a:bodyPr wrap="square" rtlCol="0">
            <a:spAutoFit/>
          </a:bodyPr>
          <a:lstStyle/>
          <a:p>
            <a:r>
              <a:rPr lang="en-US" sz="1350" dirty="0"/>
              <a:t>“Checks are </a:t>
            </a:r>
            <a:r>
              <a:rPr lang="en-US" sz="1350" i="1" u="sng" dirty="0"/>
              <a:t>NOT</a:t>
            </a:r>
            <a:r>
              <a:rPr lang="en-US" sz="1350" dirty="0"/>
              <a:t> pre-signed by authorized officers”</a:t>
            </a:r>
          </a:p>
        </p:txBody>
      </p:sp>
      <p:sp>
        <p:nvSpPr>
          <p:cNvPr id="9" name="TextBox 8">
            <a:extLst>
              <a:ext uri="{FF2B5EF4-FFF2-40B4-BE49-F238E27FC236}">
                <a16:creationId xmlns:a16="http://schemas.microsoft.com/office/drawing/2014/main" id="{6FB90C66-A01B-4E81-ADB0-242717DE345E}"/>
              </a:ext>
            </a:extLst>
          </p:cNvPr>
          <p:cNvSpPr txBox="1"/>
          <p:nvPr/>
        </p:nvSpPr>
        <p:spPr>
          <a:xfrm>
            <a:off x="3910967" y="2909626"/>
            <a:ext cx="360996" cy="300082"/>
          </a:xfrm>
          <a:prstGeom prst="rect">
            <a:avLst/>
          </a:prstGeom>
          <a:noFill/>
        </p:spPr>
        <p:txBody>
          <a:bodyPr wrap="none" rtlCol="0">
            <a:spAutoFit/>
          </a:bodyPr>
          <a:lstStyle/>
          <a:p>
            <a:pPr algn="r"/>
            <a:r>
              <a:rPr lang="en-US" sz="1350" dirty="0"/>
              <a:t>24</a:t>
            </a:r>
          </a:p>
        </p:txBody>
      </p:sp>
    </p:spTree>
    <p:extLst>
      <p:ext uri="{BB962C8B-B14F-4D97-AF65-F5344CB8AC3E}">
        <p14:creationId xmlns:p14="http://schemas.microsoft.com/office/powerpoint/2010/main" val="23974976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B31B6DB-523B-41E3-9483-6C8D1502AA82}"/>
              </a:ext>
            </a:extLst>
          </p:cNvPr>
          <p:cNvSpPr>
            <a:spLocks noGrp="1"/>
          </p:cNvSpPr>
          <p:nvPr>
            <p:ph sz="half" idx="1"/>
          </p:nvPr>
        </p:nvSpPr>
        <p:spPr>
          <a:xfrm>
            <a:off x="4629150" y="1828800"/>
            <a:ext cx="3886200" cy="4321969"/>
          </a:xfrm>
        </p:spPr>
        <p:txBody>
          <a:bodyPr>
            <a:normAutofit/>
          </a:bodyPr>
          <a:lstStyle/>
          <a:p>
            <a:r>
              <a:rPr lang="en-US" dirty="0"/>
              <a:t>Does the Post own real property?</a:t>
            </a:r>
          </a:p>
          <a:p>
            <a:pPr lvl="1"/>
            <a:r>
              <a:rPr lang="en-US" dirty="0"/>
              <a:t>Appraised Value?</a:t>
            </a:r>
          </a:p>
          <a:p>
            <a:pPr lvl="1"/>
            <a:r>
              <a:rPr lang="en-US" dirty="0">
                <a:solidFill>
                  <a:schemeClr val="accent4">
                    <a:lumMod val="40000"/>
                    <a:lumOff val="60000"/>
                  </a:schemeClr>
                </a:solidFill>
              </a:rPr>
              <a:t>Monthly Payment?</a:t>
            </a:r>
          </a:p>
          <a:p>
            <a:pPr lvl="1"/>
            <a:r>
              <a:rPr lang="en-US" dirty="0"/>
              <a:t>Amount Owed?</a:t>
            </a:r>
          </a:p>
          <a:p>
            <a:pPr lvl="1"/>
            <a:r>
              <a:rPr lang="en-US" dirty="0">
                <a:solidFill>
                  <a:schemeClr val="accent4">
                    <a:lumMod val="40000"/>
                    <a:lumOff val="60000"/>
                  </a:schemeClr>
                </a:solidFill>
              </a:rPr>
              <a:t>Title Holder?</a:t>
            </a:r>
          </a:p>
          <a:p>
            <a:pPr lvl="2"/>
            <a:r>
              <a:rPr lang="en-US" dirty="0"/>
              <a:t>All Title Holders if more than one (1)</a:t>
            </a:r>
          </a:p>
        </p:txBody>
      </p:sp>
      <p:sp>
        <p:nvSpPr>
          <p:cNvPr id="2" name="Title 1">
            <a:extLst>
              <a:ext uri="{FF2B5EF4-FFF2-40B4-BE49-F238E27FC236}">
                <a16:creationId xmlns:a16="http://schemas.microsoft.com/office/drawing/2014/main" id="{E6164CE9-EC83-4C63-B27E-887C4ABB9D61}"/>
              </a:ext>
            </a:extLst>
          </p:cNvPr>
          <p:cNvSpPr>
            <a:spLocks noGrp="1"/>
          </p:cNvSpPr>
          <p:nvPr>
            <p:ph type="title"/>
          </p:nvPr>
        </p:nvSpPr>
        <p:spPr/>
        <p:txBody>
          <a:bodyPr/>
          <a:lstStyle/>
          <a:p>
            <a:r>
              <a:rPr lang="en-US" dirty="0"/>
              <a:t>Tab 25</a:t>
            </a:r>
          </a:p>
        </p:txBody>
      </p:sp>
      <p:sp>
        <p:nvSpPr>
          <p:cNvPr id="8" name="TextBox 7">
            <a:extLst>
              <a:ext uri="{FF2B5EF4-FFF2-40B4-BE49-F238E27FC236}">
                <a16:creationId xmlns:a16="http://schemas.microsoft.com/office/drawing/2014/main" id="{0A98AAEA-5F04-4E81-A1E5-BEEFB8F93A2F}"/>
              </a:ext>
            </a:extLst>
          </p:cNvPr>
          <p:cNvSpPr txBox="1"/>
          <p:nvPr/>
        </p:nvSpPr>
        <p:spPr>
          <a:xfrm>
            <a:off x="2686050" y="3186626"/>
            <a:ext cx="1407319" cy="1754326"/>
          </a:xfrm>
          <a:prstGeom prst="rect">
            <a:avLst/>
          </a:prstGeom>
          <a:noFill/>
        </p:spPr>
        <p:txBody>
          <a:bodyPr wrap="square" rtlCol="0">
            <a:spAutoFit/>
          </a:bodyPr>
          <a:lstStyle/>
          <a:p>
            <a:r>
              <a:rPr lang="en-US" sz="1350" dirty="0"/>
              <a:t>Copy of Deed and any applicable loan information</a:t>
            </a:r>
          </a:p>
          <a:p>
            <a:endParaRPr lang="en-US" sz="1350" dirty="0"/>
          </a:p>
          <a:p>
            <a:pPr>
              <a:tabLst>
                <a:tab pos="342900" algn="l"/>
              </a:tabLst>
            </a:pPr>
            <a:r>
              <a:rPr lang="en-US" sz="1350" dirty="0"/>
              <a:t>	</a:t>
            </a:r>
            <a:r>
              <a:rPr lang="en-US" sz="1350" dirty="0">
                <a:solidFill>
                  <a:schemeClr val="tx1">
                    <a:lumMod val="65000"/>
                    <a:lumOff val="35000"/>
                  </a:schemeClr>
                </a:solidFill>
              </a:rPr>
              <a:t>or</a:t>
            </a:r>
          </a:p>
          <a:p>
            <a:pPr>
              <a:tabLst>
                <a:tab pos="342900" algn="l"/>
              </a:tabLst>
            </a:pPr>
            <a:endParaRPr lang="en-US" sz="1350" dirty="0"/>
          </a:p>
          <a:p>
            <a:pPr>
              <a:tabLst>
                <a:tab pos="342900" algn="l"/>
              </a:tabLst>
            </a:pPr>
            <a:r>
              <a:rPr lang="en-US" sz="1350" dirty="0"/>
              <a:t>“Not Applicable”</a:t>
            </a:r>
          </a:p>
        </p:txBody>
      </p:sp>
      <p:sp>
        <p:nvSpPr>
          <p:cNvPr id="9" name="TextBox 8">
            <a:extLst>
              <a:ext uri="{FF2B5EF4-FFF2-40B4-BE49-F238E27FC236}">
                <a16:creationId xmlns:a16="http://schemas.microsoft.com/office/drawing/2014/main" id="{7969DF3B-BF90-4D2A-80A7-592726EE7F7E}"/>
              </a:ext>
            </a:extLst>
          </p:cNvPr>
          <p:cNvSpPr txBox="1"/>
          <p:nvPr/>
        </p:nvSpPr>
        <p:spPr>
          <a:xfrm>
            <a:off x="3910966" y="2909626"/>
            <a:ext cx="360997" cy="300082"/>
          </a:xfrm>
          <a:prstGeom prst="rect">
            <a:avLst/>
          </a:prstGeom>
          <a:noFill/>
        </p:spPr>
        <p:txBody>
          <a:bodyPr wrap="none" rtlCol="0">
            <a:spAutoFit/>
          </a:bodyPr>
          <a:lstStyle/>
          <a:p>
            <a:pPr algn="r"/>
            <a:r>
              <a:rPr lang="en-US" sz="1350" dirty="0"/>
              <a:t>25</a:t>
            </a:r>
          </a:p>
        </p:txBody>
      </p:sp>
    </p:spTree>
    <p:extLst>
      <p:ext uri="{BB962C8B-B14F-4D97-AF65-F5344CB8AC3E}">
        <p14:creationId xmlns:p14="http://schemas.microsoft.com/office/powerpoint/2010/main" val="8439712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B31B6DB-523B-41E3-9483-6C8D1502AA82}"/>
              </a:ext>
            </a:extLst>
          </p:cNvPr>
          <p:cNvSpPr>
            <a:spLocks noGrp="1"/>
          </p:cNvSpPr>
          <p:nvPr>
            <p:ph sz="half" idx="1"/>
          </p:nvPr>
        </p:nvSpPr>
        <p:spPr>
          <a:xfrm>
            <a:off x="4629150" y="1828800"/>
            <a:ext cx="3886200" cy="4321969"/>
          </a:xfrm>
        </p:spPr>
        <p:txBody>
          <a:bodyPr>
            <a:normAutofit/>
          </a:bodyPr>
          <a:lstStyle/>
          <a:p>
            <a:r>
              <a:rPr lang="en-US" dirty="0"/>
              <a:t>Does the Post carry all proper types of insurance?</a:t>
            </a:r>
          </a:p>
          <a:p>
            <a:pPr lvl="1"/>
            <a:r>
              <a:rPr lang="en-US" dirty="0"/>
              <a:t>Are both the Veterans of Foreign Wars of the United States and Department named as additional insureds?</a:t>
            </a:r>
          </a:p>
        </p:txBody>
      </p:sp>
      <p:sp>
        <p:nvSpPr>
          <p:cNvPr id="2" name="Title 1">
            <a:extLst>
              <a:ext uri="{FF2B5EF4-FFF2-40B4-BE49-F238E27FC236}">
                <a16:creationId xmlns:a16="http://schemas.microsoft.com/office/drawing/2014/main" id="{E6164CE9-EC83-4C63-B27E-887C4ABB9D61}"/>
              </a:ext>
            </a:extLst>
          </p:cNvPr>
          <p:cNvSpPr>
            <a:spLocks noGrp="1"/>
          </p:cNvSpPr>
          <p:nvPr>
            <p:ph type="title"/>
          </p:nvPr>
        </p:nvSpPr>
        <p:spPr/>
        <p:txBody>
          <a:bodyPr/>
          <a:lstStyle/>
          <a:p>
            <a:r>
              <a:rPr lang="en-US" dirty="0"/>
              <a:t>Tab 26</a:t>
            </a:r>
          </a:p>
        </p:txBody>
      </p:sp>
      <p:sp>
        <p:nvSpPr>
          <p:cNvPr id="8" name="TextBox 7">
            <a:extLst>
              <a:ext uri="{FF2B5EF4-FFF2-40B4-BE49-F238E27FC236}">
                <a16:creationId xmlns:a16="http://schemas.microsoft.com/office/drawing/2014/main" id="{6E5BCF5E-A38B-4DDC-83F0-F230B6BAC698}"/>
              </a:ext>
            </a:extLst>
          </p:cNvPr>
          <p:cNvSpPr txBox="1"/>
          <p:nvPr/>
        </p:nvSpPr>
        <p:spPr>
          <a:xfrm>
            <a:off x="2686050" y="3186626"/>
            <a:ext cx="1407319" cy="715581"/>
          </a:xfrm>
          <a:prstGeom prst="rect">
            <a:avLst/>
          </a:prstGeom>
          <a:noFill/>
        </p:spPr>
        <p:txBody>
          <a:bodyPr wrap="square" rtlCol="0">
            <a:spAutoFit/>
          </a:bodyPr>
          <a:lstStyle/>
          <a:p>
            <a:r>
              <a:rPr lang="en-US" sz="1350" dirty="0"/>
              <a:t>Copy of insurance paperwork</a:t>
            </a:r>
          </a:p>
        </p:txBody>
      </p:sp>
      <p:sp>
        <p:nvSpPr>
          <p:cNvPr id="9" name="TextBox 8">
            <a:extLst>
              <a:ext uri="{FF2B5EF4-FFF2-40B4-BE49-F238E27FC236}">
                <a16:creationId xmlns:a16="http://schemas.microsoft.com/office/drawing/2014/main" id="{07FB986B-55D9-4E0F-B508-72483753AA60}"/>
              </a:ext>
            </a:extLst>
          </p:cNvPr>
          <p:cNvSpPr txBox="1"/>
          <p:nvPr/>
        </p:nvSpPr>
        <p:spPr>
          <a:xfrm>
            <a:off x="3910966" y="2909626"/>
            <a:ext cx="360997" cy="300082"/>
          </a:xfrm>
          <a:prstGeom prst="rect">
            <a:avLst/>
          </a:prstGeom>
          <a:noFill/>
        </p:spPr>
        <p:txBody>
          <a:bodyPr wrap="none" rtlCol="0">
            <a:spAutoFit/>
          </a:bodyPr>
          <a:lstStyle/>
          <a:p>
            <a:pPr algn="r"/>
            <a:r>
              <a:rPr lang="en-US" sz="1350" dirty="0"/>
              <a:t>26</a:t>
            </a:r>
          </a:p>
        </p:txBody>
      </p:sp>
    </p:spTree>
    <p:extLst>
      <p:ext uri="{BB962C8B-B14F-4D97-AF65-F5344CB8AC3E}">
        <p14:creationId xmlns:p14="http://schemas.microsoft.com/office/powerpoint/2010/main" val="27400995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B31B6DB-523B-41E3-9483-6C8D1502AA82}"/>
              </a:ext>
            </a:extLst>
          </p:cNvPr>
          <p:cNvSpPr>
            <a:spLocks noGrp="1"/>
          </p:cNvSpPr>
          <p:nvPr>
            <p:ph sz="half" idx="1"/>
          </p:nvPr>
        </p:nvSpPr>
        <p:spPr>
          <a:xfrm>
            <a:off x="4629150" y="1828800"/>
            <a:ext cx="3886200" cy="4321969"/>
          </a:xfrm>
        </p:spPr>
        <p:txBody>
          <a:bodyPr>
            <a:normAutofit/>
          </a:bodyPr>
          <a:lstStyle/>
          <a:p>
            <a:r>
              <a:rPr lang="en-US" dirty="0"/>
              <a:t>Does the Post retain documents in accordance with the Department's Document Retention Policy?</a:t>
            </a:r>
          </a:p>
        </p:txBody>
      </p:sp>
      <p:sp>
        <p:nvSpPr>
          <p:cNvPr id="2" name="Title 1">
            <a:extLst>
              <a:ext uri="{FF2B5EF4-FFF2-40B4-BE49-F238E27FC236}">
                <a16:creationId xmlns:a16="http://schemas.microsoft.com/office/drawing/2014/main" id="{E6164CE9-EC83-4C63-B27E-887C4ABB9D61}"/>
              </a:ext>
            </a:extLst>
          </p:cNvPr>
          <p:cNvSpPr>
            <a:spLocks noGrp="1"/>
          </p:cNvSpPr>
          <p:nvPr>
            <p:ph type="title"/>
          </p:nvPr>
        </p:nvSpPr>
        <p:spPr/>
        <p:txBody>
          <a:bodyPr/>
          <a:lstStyle/>
          <a:p>
            <a:r>
              <a:rPr lang="en-US" dirty="0"/>
              <a:t>Tab 27</a:t>
            </a:r>
          </a:p>
        </p:txBody>
      </p:sp>
      <p:sp>
        <p:nvSpPr>
          <p:cNvPr id="8" name="TextBox 7">
            <a:extLst>
              <a:ext uri="{FF2B5EF4-FFF2-40B4-BE49-F238E27FC236}">
                <a16:creationId xmlns:a16="http://schemas.microsoft.com/office/drawing/2014/main" id="{CD02D2C1-5C93-4EDF-B9A1-2D17942DDD50}"/>
              </a:ext>
            </a:extLst>
          </p:cNvPr>
          <p:cNvSpPr txBox="1"/>
          <p:nvPr/>
        </p:nvSpPr>
        <p:spPr>
          <a:xfrm>
            <a:off x="2686050" y="3186626"/>
            <a:ext cx="1407319" cy="1546577"/>
          </a:xfrm>
          <a:prstGeom prst="rect">
            <a:avLst/>
          </a:prstGeom>
          <a:noFill/>
        </p:spPr>
        <p:txBody>
          <a:bodyPr wrap="square" rtlCol="0">
            <a:spAutoFit/>
          </a:bodyPr>
          <a:lstStyle/>
          <a:p>
            <a:r>
              <a:rPr lang="en-US" sz="1350" dirty="0"/>
              <a:t>Copy of document retention policy</a:t>
            </a:r>
          </a:p>
          <a:p>
            <a:endParaRPr lang="en-US" sz="1350" dirty="0"/>
          </a:p>
          <a:p>
            <a:r>
              <a:rPr lang="en-US" sz="1350" dirty="0"/>
              <a:t>“Refer to [location of information]”</a:t>
            </a:r>
          </a:p>
        </p:txBody>
      </p:sp>
      <p:sp>
        <p:nvSpPr>
          <p:cNvPr id="9" name="TextBox 8">
            <a:extLst>
              <a:ext uri="{FF2B5EF4-FFF2-40B4-BE49-F238E27FC236}">
                <a16:creationId xmlns:a16="http://schemas.microsoft.com/office/drawing/2014/main" id="{25F49DCF-F0E2-48DE-B814-8AF18718DB7E}"/>
              </a:ext>
            </a:extLst>
          </p:cNvPr>
          <p:cNvSpPr txBox="1"/>
          <p:nvPr/>
        </p:nvSpPr>
        <p:spPr>
          <a:xfrm>
            <a:off x="3910966" y="2909626"/>
            <a:ext cx="360997" cy="300082"/>
          </a:xfrm>
          <a:prstGeom prst="rect">
            <a:avLst/>
          </a:prstGeom>
          <a:noFill/>
        </p:spPr>
        <p:txBody>
          <a:bodyPr wrap="none" rtlCol="0">
            <a:spAutoFit/>
          </a:bodyPr>
          <a:lstStyle/>
          <a:p>
            <a:pPr algn="r"/>
            <a:r>
              <a:rPr lang="en-US" sz="1350" dirty="0"/>
              <a:t>27</a:t>
            </a:r>
          </a:p>
        </p:txBody>
      </p:sp>
    </p:spTree>
    <p:extLst>
      <p:ext uri="{BB962C8B-B14F-4D97-AF65-F5344CB8AC3E}">
        <p14:creationId xmlns:p14="http://schemas.microsoft.com/office/powerpoint/2010/main" val="386546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B31B6DB-523B-41E3-9483-6C8D1502AA82}"/>
              </a:ext>
            </a:extLst>
          </p:cNvPr>
          <p:cNvSpPr>
            <a:spLocks noGrp="1"/>
          </p:cNvSpPr>
          <p:nvPr>
            <p:ph sz="half" idx="1"/>
          </p:nvPr>
        </p:nvSpPr>
        <p:spPr>
          <a:xfrm>
            <a:off x="4629150" y="1828800"/>
            <a:ext cx="3886200" cy="4321969"/>
          </a:xfrm>
        </p:spPr>
        <p:txBody>
          <a:bodyPr>
            <a:normAutofit/>
          </a:bodyPr>
          <a:lstStyle/>
          <a:p>
            <a:r>
              <a:rPr lang="en-US" sz="2000" dirty="0"/>
              <a:t>Has the Post adopted By-Laws in accordance with Section 202 of the National By-Laws?</a:t>
            </a:r>
          </a:p>
        </p:txBody>
      </p:sp>
      <p:sp>
        <p:nvSpPr>
          <p:cNvPr id="2" name="Title 1">
            <a:extLst>
              <a:ext uri="{FF2B5EF4-FFF2-40B4-BE49-F238E27FC236}">
                <a16:creationId xmlns:a16="http://schemas.microsoft.com/office/drawing/2014/main" id="{E6164CE9-EC83-4C63-B27E-887C4ABB9D61}"/>
              </a:ext>
            </a:extLst>
          </p:cNvPr>
          <p:cNvSpPr>
            <a:spLocks noGrp="1"/>
          </p:cNvSpPr>
          <p:nvPr>
            <p:ph type="title"/>
          </p:nvPr>
        </p:nvSpPr>
        <p:spPr/>
        <p:txBody>
          <a:bodyPr/>
          <a:lstStyle/>
          <a:p>
            <a:r>
              <a:rPr lang="en-US" dirty="0"/>
              <a:t>Tab 1</a:t>
            </a:r>
          </a:p>
        </p:txBody>
      </p:sp>
      <p:sp>
        <p:nvSpPr>
          <p:cNvPr id="6" name="TextBox 5">
            <a:extLst>
              <a:ext uri="{FF2B5EF4-FFF2-40B4-BE49-F238E27FC236}">
                <a16:creationId xmlns:a16="http://schemas.microsoft.com/office/drawing/2014/main" id="{4C8EA085-BFF5-4AB6-8E53-7D4E039F38A4}"/>
              </a:ext>
            </a:extLst>
          </p:cNvPr>
          <p:cNvSpPr txBox="1"/>
          <p:nvPr/>
        </p:nvSpPr>
        <p:spPr>
          <a:xfrm>
            <a:off x="2686050" y="3062522"/>
            <a:ext cx="1407319" cy="1754326"/>
          </a:xfrm>
          <a:prstGeom prst="rect">
            <a:avLst/>
          </a:prstGeom>
          <a:noFill/>
        </p:spPr>
        <p:txBody>
          <a:bodyPr wrap="square" rtlCol="0">
            <a:spAutoFit/>
          </a:bodyPr>
          <a:lstStyle/>
          <a:p>
            <a:r>
              <a:rPr lang="en-US" sz="1350" dirty="0"/>
              <a:t>Copy of</a:t>
            </a:r>
          </a:p>
          <a:p>
            <a:r>
              <a:rPr lang="en-US" sz="1350" dirty="0"/>
              <a:t>Post By-Laws</a:t>
            </a:r>
          </a:p>
          <a:p>
            <a:r>
              <a:rPr lang="en-US" sz="1350" dirty="0">
                <a:solidFill>
                  <a:schemeClr val="tx1">
                    <a:lumMod val="85000"/>
                    <a:lumOff val="15000"/>
                  </a:schemeClr>
                </a:solidFill>
              </a:rPr>
              <a:t>(if adopted)</a:t>
            </a:r>
          </a:p>
          <a:p>
            <a:endParaRPr lang="en-US" sz="1350" dirty="0">
              <a:solidFill>
                <a:schemeClr val="tx1">
                  <a:lumMod val="85000"/>
                  <a:lumOff val="15000"/>
                </a:schemeClr>
              </a:solidFill>
            </a:endParaRPr>
          </a:p>
          <a:p>
            <a:pPr>
              <a:tabLst>
                <a:tab pos="346472" algn="l"/>
              </a:tabLst>
            </a:pPr>
            <a:r>
              <a:rPr lang="en-US" sz="1350" dirty="0">
                <a:solidFill>
                  <a:schemeClr val="tx1">
                    <a:lumMod val="85000"/>
                    <a:lumOff val="15000"/>
                  </a:schemeClr>
                </a:solidFill>
              </a:rPr>
              <a:t>	</a:t>
            </a:r>
            <a:r>
              <a:rPr lang="en-US" sz="1350" dirty="0">
                <a:solidFill>
                  <a:schemeClr val="tx1">
                    <a:lumMod val="65000"/>
                    <a:lumOff val="35000"/>
                  </a:schemeClr>
                </a:solidFill>
              </a:rPr>
              <a:t>or</a:t>
            </a:r>
          </a:p>
          <a:p>
            <a:pPr>
              <a:tabLst>
                <a:tab pos="346472" algn="l"/>
              </a:tabLst>
            </a:pPr>
            <a:endParaRPr lang="en-US" sz="1350" dirty="0">
              <a:solidFill>
                <a:schemeClr val="tx1">
                  <a:lumMod val="85000"/>
                  <a:lumOff val="15000"/>
                </a:schemeClr>
              </a:solidFill>
            </a:endParaRPr>
          </a:p>
          <a:p>
            <a:pPr>
              <a:tabLst>
                <a:tab pos="346472" algn="l"/>
              </a:tabLst>
            </a:pPr>
            <a:r>
              <a:rPr lang="en-US" sz="1350" dirty="0">
                <a:solidFill>
                  <a:schemeClr val="tx1">
                    <a:lumMod val="85000"/>
                    <a:lumOff val="15000"/>
                  </a:schemeClr>
                </a:solidFill>
              </a:rPr>
              <a:t>“No Post By-Laws Adopted”</a:t>
            </a:r>
          </a:p>
        </p:txBody>
      </p:sp>
      <p:sp>
        <p:nvSpPr>
          <p:cNvPr id="9" name="TextBox 8">
            <a:extLst>
              <a:ext uri="{FF2B5EF4-FFF2-40B4-BE49-F238E27FC236}">
                <a16:creationId xmlns:a16="http://schemas.microsoft.com/office/drawing/2014/main" id="{5DB267A5-5F0D-478C-ACE0-6C7189A4030B}"/>
              </a:ext>
            </a:extLst>
          </p:cNvPr>
          <p:cNvSpPr txBox="1"/>
          <p:nvPr/>
        </p:nvSpPr>
        <p:spPr>
          <a:xfrm>
            <a:off x="3999131" y="2909626"/>
            <a:ext cx="272832" cy="300082"/>
          </a:xfrm>
          <a:prstGeom prst="rect">
            <a:avLst/>
          </a:prstGeom>
          <a:noFill/>
        </p:spPr>
        <p:txBody>
          <a:bodyPr wrap="none" rtlCol="0">
            <a:spAutoFit/>
          </a:bodyPr>
          <a:lstStyle/>
          <a:p>
            <a:pPr algn="r"/>
            <a:r>
              <a:rPr lang="en-US" sz="1350" dirty="0"/>
              <a:t>1</a:t>
            </a:r>
          </a:p>
        </p:txBody>
      </p:sp>
    </p:spTree>
    <p:extLst>
      <p:ext uri="{BB962C8B-B14F-4D97-AF65-F5344CB8AC3E}">
        <p14:creationId xmlns:p14="http://schemas.microsoft.com/office/powerpoint/2010/main" val="22677300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B31B6DB-523B-41E3-9483-6C8D1502AA82}"/>
              </a:ext>
            </a:extLst>
          </p:cNvPr>
          <p:cNvSpPr>
            <a:spLocks noGrp="1"/>
          </p:cNvSpPr>
          <p:nvPr>
            <p:ph sz="half" idx="1"/>
          </p:nvPr>
        </p:nvSpPr>
        <p:spPr>
          <a:xfrm>
            <a:off x="4629150" y="1828800"/>
            <a:ext cx="3886200" cy="4321969"/>
          </a:xfrm>
        </p:spPr>
        <p:txBody>
          <a:bodyPr>
            <a:normAutofit/>
          </a:bodyPr>
          <a:lstStyle/>
          <a:p>
            <a:r>
              <a:rPr lang="en-US" dirty="0"/>
              <a:t>Does the Post operate a clubroom/canteen or other state licensed entity?</a:t>
            </a:r>
          </a:p>
          <a:p>
            <a:pPr marL="342900" lvl="1" indent="0">
              <a:buNone/>
            </a:pPr>
            <a:r>
              <a:rPr lang="en-US" dirty="0">
                <a:solidFill>
                  <a:schemeClr val="accent4">
                    <a:lumMod val="40000"/>
                    <a:lumOff val="60000"/>
                  </a:schemeClr>
                </a:solidFill>
              </a:rPr>
              <a:t>(Department Inspection Form May Be Required)</a:t>
            </a:r>
            <a:endParaRPr lang="en-US" dirty="0"/>
          </a:p>
        </p:txBody>
      </p:sp>
      <p:sp>
        <p:nvSpPr>
          <p:cNvPr id="2" name="Title 1">
            <a:extLst>
              <a:ext uri="{FF2B5EF4-FFF2-40B4-BE49-F238E27FC236}">
                <a16:creationId xmlns:a16="http://schemas.microsoft.com/office/drawing/2014/main" id="{E6164CE9-EC83-4C63-B27E-887C4ABB9D61}"/>
              </a:ext>
            </a:extLst>
          </p:cNvPr>
          <p:cNvSpPr>
            <a:spLocks noGrp="1"/>
          </p:cNvSpPr>
          <p:nvPr>
            <p:ph type="title"/>
          </p:nvPr>
        </p:nvSpPr>
        <p:spPr/>
        <p:txBody>
          <a:bodyPr/>
          <a:lstStyle/>
          <a:p>
            <a:r>
              <a:rPr lang="en-US" dirty="0"/>
              <a:t>Tab 28</a:t>
            </a:r>
          </a:p>
        </p:txBody>
      </p:sp>
      <p:sp>
        <p:nvSpPr>
          <p:cNvPr id="8" name="TextBox 7">
            <a:extLst>
              <a:ext uri="{FF2B5EF4-FFF2-40B4-BE49-F238E27FC236}">
                <a16:creationId xmlns:a16="http://schemas.microsoft.com/office/drawing/2014/main" id="{E1B47378-8016-4F74-8FDD-158C99F1DF26}"/>
              </a:ext>
            </a:extLst>
          </p:cNvPr>
          <p:cNvSpPr txBox="1"/>
          <p:nvPr/>
        </p:nvSpPr>
        <p:spPr>
          <a:xfrm>
            <a:off x="2686050" y="2857609"/>
            <a:ext cx="1407319" cy="1962076"/>
          </a:xfrm>
          <a:prstGeom prst="rect">
            <a:avLst/>
          </a:prstGeom>
          <a:noFill/>
        </p:spPr>
        <p:txBody>
          <a:bodyPr wrap="square" rtlCol="0">
            <a:spAutoFit/>
          </a:bodyPr>
          <a:lstStyle/>
          <a:p>
            <a:r>
              <a:rPr lang="en-US" sz="1350" dirty="0"/>
              <a:t>Although not required by the Department, you can place a copy of licenses here </a:t>
            </a:r>
          </a:p>
          <a:p>
            <a:endParaRPr lang="en-US" sz="1350" dirty="0"/>
          </a:p>
          <a:p>
            <a:pPr>
              <a:tabLst>
                <a:tab pos="346472" algn="l"/>
              </a:tabLst>
            </a:pPr>
            <a:r>
              <a:rPr lang="en-US" sz="1350" dirty="0"/>
              <a:t>	</a:t>
            </a:r>
            <a:r>
              <a:rPr lang="en-US" sz="1350" dirty="0">
                <a:solidFill>
                  <a:schemeClr val="tx1">
                    <a:lumMod val="65000"/>
                    <a:lumOff val="35000"/>
                  </a:schemeClr>
                </a:solidFill>
              </a:rPr>
              <a:t>or</a:t>
            </a:r>
          </a:p>
          <a:p>
            <a:endParaRPr lang="en-US" sz="1350" dirty="0"/>
          </a:p>
          <a:p>
            <a:r>
              <a:rPr lang="en-US" sz="1350" dirty="0"/>
              <a:t>“Not Applicable”</a:t>
            </a:r>
          </a:p>
        </p:txBody>
      </p:sp>
      <p:sp>
        <p:nvSpPr>
          <p:cNvPr id="9" name="TextBox 8">
            <a:extLst>
              <a:ext uri="{FF2B5EF4-FFF2-40B4-BE49-F238E27FC236}">
                <a16:creationId xmlns:a16="http://schemas.microsoft.com/office/drawing/2014/main" id="{A543B88C-3C95-4E75-B7D9-C8EB7DE55872}"/>
              </a:ext>
            </a:extLst>
          </p:cNvPr>
          <p:cNvSpPr txBox="1"/>
          <p:nvPr/>
        </p:nvSpPr>
        <p:spPr>
          <a:xfrm>
            <a:off x="3910966" y="2909626"/>
            <a:ext cx="360997" cy="300082"/>
          </a:xfrm>
          <a:prstGeom prst="rect">
            <a:avLst/>
          </a:prstGeom>
          <a:noFill/>
        </p:spPr>
        <p:txBody>
          <a:bodyPr wrap="none" rtlCol="0">
            <a:spAutoFit/>
          </a:bodyPr>
          <a:lstStyle/>
          <a:p>
            <a:pPr algn="r"/>
            <a:r>
              <a:rPr lang="en-US" sz="1350" dirty="0"/>
              <a:t>28</a:t>
            </a:r>
          </a:p>
        </p:txBody>
      </p:sp>
    </p:spTree>
    <p:extLst>
      <p:ext uri="{BB962C8B-B14F-4D97-AF65-F5344CB8AC3E}">
        <p14:creationId xmlns:p14="http://schemas.microsoft.com/office/powerpoint/2010/main" val="40218144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D8B83-485D-47A7-886A-8EDF7AFA54C0}"/>
              </a:ext>
            </a:extLst>
          </p:cNvPr>
          <p:cNvSpPr>
            <a:spLocks noGrp="1"/>
          </p:cNvSpPr>
          <p:nvPr>
            <p:ph type="ctrTitle"/>
          </p:nvPr>
        </p:nvSpPr>
        <p:spPr/>
        <p:txBody>
          <a:bodyPr/>
          <a:lstStyle/>
          <a:p>
            <a:r>
              <a:rPr lang="en-US" dirty="0">
                <a:solidFill>
                  <a:schemeClr val="bg1"/>
                </a:solidFill>
              </a:rPr>
              <a:t>Questions?</a:t>
            </a:r>
          </a:p>
        </p:txBody>
      </p:sp>
      <p:sp>
        <p:nvSpPr>
          <p:cNvPr id="9" name="Subtitle 8">
            <a:extLst>
              <a:ext uri="{FF2B5EF4-FFF2-40B4-BE49-F238E27FC236}">
                <a16:creationId xmlns:a16="http://schemas.microsoft.com/office/drawing/2014/main" id="{9E510227-1B0B-4CCC-A54C-92FA9809A7FE}"/>
              </a:ext>
            </a:extLst>
          </p:cNvPr>
          <p:cNvSpPr>
            <a:spLocks noGrp="1"/>
          </p:cNvSpPr>
          <p:nvPr>
            <p:ph type="subTitle" idx="1"/>
          </p:nvPr>
        </p:nvSpPr>
        <p:spPr/>
        <p:txBody>
          <a:bodyPr/>
          <a:lstStyle/>
          <a:p>
            <a:endParaRPr lang="en-US" dirty="0">
              <a:solidFill>
                <a:schemeClr val="bg1"/>
              </a:solidFill>
            </a:endParaRPr>
          </a:p>
          <a:p>
            <a:r>
              <a:rPr lang="en-US" cap="small" dirty="0">
                <a:solidFill>
                  <a:schemeClr val="bg1"/>
                </a:solidFill>
              </a:rPr>
              <a:t>Department Inspector</a:t>
            </a:r>
          </a:p>
          <a:p>
            <a:r>
              <a:rPr lang="en-US" dirty="0">
                <a:solidFill>
                  <a:schemeClr val="bg1"/>
                </a:solidFill>
              </a:rPr>
              <a:t>inspector@vfwva.org</a:t>
            </a:r>
          </a:p>
        </p:txBody>
      </p:sp>
      <p:pic>
        <p:nvPicPr>
          <p:cNvPr id="3" name="Picture 2">
            <a:extLst>
              <a:ext uri="{FF2B5EF4-FFF2-40B4-BE49-F238E27FC236}">
                <a16:creationId xmlns:a16="http://schemas.microsoft.com/office/drawing/2014/main" id="{393DFE9E-0179-4CEE-BB26-CC414ACCD5BD}"/>
              </a:ext>
            </a:extLst>
          </p:cNvPr>
          <p:cNvPicPr>
            <a:picLocks noChangeAspect="1"/>
          </p:cNvPicPr>
          <p:nvPr/>
        </p:nvPicPr>
        <p:blipFill>
          <a:blip r:embed="rId2">
            <a:duotone>
              <a:prstClr val="black"/>
              <a:schemeClr val="accent1">
                <a:tint val="45000"/>
                <a:satMod val="400000"/>
              </a:schemeClr>
            </a:duotone>
          </a:blip>
          <a:stretch>
            <a:fillRect/>
          </a:stretch>
        </p:blipFill>
        <p:spPr>
          <a:xfrm>
            <a:off x="119723" y="4406654"/>
            <a:ext cx="1243186" cy="2214872"/>
          </a:xfrm>
          <a:prstGeom prst="rect">
            <a:avLst/>
          </a:prstGeom>
        </p:spPr>
      </p:pic>
      <p:sp>
        <p:nvSpPr>
          <p:cNvPr id="4" name="TextBox 3">
            <a:extLst>
              <a:ext uri="{FF2B5EF4-FFF2-40B4-BE49-F238E27FC236}">
                <a16:creationId xmlns:a16="http://schemas.microsoft.com/office/drawing/2014/main" id="{435C89A2-32CB-4B4B-92BC-62DC3692DB76}"/>
              </a:ext>
            </a:extLst>
          </p:cNvPr>
          <p:cNvSpPr txBox="1"/>
          <p:nvPr/>
        </p:nvSpPr>
        <p:spPr>
          <a:xfrm rot="21068450">
            <a:off x="617228" y="5058948"/>
            <a:ext cx="583634" cy="391032"/>
          </a:xfrm>
          <a:prstGeom prst="rect">
            <a:avLst/>
          </a:prstGeom>
          <a:noFill/>
        </p:spPr>
        <p:txBody>
          <a:bodyPr wrap="none" rtlCol="0">
            <a:prstTxWarp prst="textCascadeUp">
              <a:avLst/>
            </a:prstTxWarp>
            <a:spAutoFit/>
          </a:bodyPr>
          <a:lstStyle/>
          <a:p>
            <a:pPr algn="ctr"/>
            <a:r>
              <a:rPr lang="en-US" sz="675" dirty="0"/>
              <a:t>Post</a:t>
            </a:r>
          </a:p>
          <a:p>
            <a:pPr algn="ctr"/>
            <a:r>
              <a:rPr lang="en-US" sz="675" dirty="0"/>
              <a:t>Inspection</a:t>
            </a:r>
          </a:p>
        </p:txBody>
      </p:sp>
      <p:grpSp>
        <p:nvGrpSpPr>
          <p:cNvPr id="5" name="Group 4">
            <a:extLst>
              <a:ext uri="{FF2B5EF4-FFF2-40B4-BE49-F238E27FC236}">
                <a16:creationId xmlns:a16="http://schemas.microsoft.com/office/drawing/2014/main" id="{D6FA100E-2BB9-4700-B27D-BBC7CB5A0C78}"/>
              </a:ext>
            </a:extLst>
          </p:cNvPr>
          <p:cNvGrpSpPr/>
          <p:nvPr/>
        </p:nvGrpSpPr>
        <p:grpSpPr>
          <a:xfrm>
            <a:off x="7083028" y="4769611"/>
            <a:ext cx="2060972" cy="1790699"/>
            <a:chOff x="9498762" y="4357235"/>
            <a:chExt cx="2747963" cy="2387599"/>
          </a:xfrm>
        </p:grpSpPr>
        <p:pic>
          <p:nvPicPr>
            <p:cNvPr id="6" name="Picture 5" descr="A picture containing mirror&#10;&#10;Description automatically generated">
              <a:extLst>
                <a:ext uri="{FF2B5EF4-FFF2-40B4-BE49-F238E27FC236}">
                  <a16:creationId xmlns:a16="http://schemas.microsoft.com/office/drawing/2014/main" id="{2CBBE65F-D1E2-4288-99A4-835D252E5F4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9498762" y="4357235"/>
              <a:ext cx="2747963" cy="2387599"/>
            </a:xfrm>
            <a:prstGeom prst="rect">
              <a:avLst/>
            </a:prstGeom>
          </p:spPr>
        </p:pic>
        <p:cxnSp>
          <p:nvCxnSpPr>
            <p:cNvPr id="7" name="Connector: Elbow 6">
              <a:extLst>
                <a:ext uri="{FF2B5EF4-FFF2-40B4-BE49-F238E27FC236}">
                  <a16:creationId xmlns:a16="http://schemas.microsoft.com/office/drawing/2014/main" id="{8B8EC63B-3066-45B3-B998-9721DAB74B3C}"/>
                </a:ext>
              </a:extLst>
            </p:cNvPr>
            <p:cNvCxnSpPr>
              <a:cxnSpLocks/>
            </p:cNvCxnSpPr>
            <p:nvPr/>
          </p:nvCxnSpPr>
          <p:spPr>
            <a:xfrm rot="6900000">
              <a:off x="11058985" y="4792492"/>
              <a:ext cx="511516" cy="76200"/>
            </a:xfrm>
            <a:prstGeom prst="bentConnector3">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or: Elbow 7">
              <a:extLst>
                <a:ext uri="{FF2B5EF4-FFF2-40B4-BE49-F238E27FC236}">
                  <a16:creationId xmlns:a16="http://schemas.microsoft.com/office/drawing/2014/main" id="{91E91F9F-7461-4C08-A0F1-926E66E065B4}"/>
                </a:ext>
              </a:extLst>
            </p:cNvPr>
            <p:cNvCxnSpPr>
              <a:cxnSpLocks/>
            </p:cNvCxnSpPr>
            <p:nvPr/>
          </p:nvCxnSpPr>
          <p:spPr>
            <a:xfrm rot="6900000">
              <a:off x="11068512" y="4841781"/>
              <a:ext cx="511516" cy="76200"/>
            </a:xfrm>
            <a:prstGeom prst="bentConnector3">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11670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B31B6DB-523B-41E3-9483-6C8D1502AA82}"/>
              </a:ext>
            </a:extLst>
          </p:cNvPr>
          <p:cNvSpPr>
            <a:spLocks noGrp="1"/>
          </p:cNvSpPr>
          <p:nvPr>
            <p:ph sz="half" idx="1"/>
          </p:nvPr>
        </p:nvSpPr>
        <p:spPr>
          <a:xfrm>
            <a:off x="4629150" y="1828800"/>
            <a:ext cx="3886200" cy="4321969"/>
          </a:xfrm>
        </p:spPr>
        <p:txBody>
          <a:bodyPr/>
          <a:lstStyle/>
          <a:p>
            <a:r>
              <a:rPr lang="en-US" dirty="0"/>
              <a:t>Is the Post incorporated in accordance with Section 708 of the National By-Laws?</a:t>
            </a:r>
          </a:p>
        </p:txBody>
      </p:sp>
      <p:sp>
        <p:nvSpPr>
          <p:cNvPr id="2" name="Title 1">
            <a:extLst>
              <a:ext uri="{FF2B5EF4-FFF2-40B4-BE49-F238E27FC236}">
                <a16:creationId xmlns:a16="http://schemas.microsoft.com/office/drawing/2014/main" id="{E6164CE9-EC83-4C63-B27E-887C4ABB9D61}"/>
              </a:ext>
            </a:extLst>
          </p:cNvPr>
          <p:cNvSpPr>
            <a:spLocks noGrp="1"/>
          </p:cNvSpPr>
          <p:nvPr>
            <p:ph type="title"/>
          </p:nvPr>
        </p:nvSpPr>
        <p:spPr/>
        <p:txBody>
          <a:bodyPr/>
          <a:lstStyle/>
          <a:p>
            <a:r>
              <a:rPr lang="en-US" dirty="0"/>
              <a:t>Tab 2</a:t>
            </a:r>
          </a:p>
        </p:txBody>
      </p:sp>
      <p:sp>
        <p:nvSpPr>
          <p:cNvPr id="8" name="TextBox 7">
            <a:extLst>
              <a:ext uri="{FF2B5EF4-FFF2-40B4-BE49-F238E27FC236}">
                <a16:creationId xmlns:a16="http://schemas.microsoft.com/office/drawing/2014/main" id="{84FED184-B5DC-45B9-B423-331F0D7B930D}"/>
              </a:ext>
            </a:extLst>
          </p:cNvPr>
          <p:cNvSpPr txBox="1"/>
          <p:nvPr/>
        </p:nvSpPr>
        <p:spPr>
          <a:xfrm>
            <a:off x="2686050" y="3186626"/>
            <a:ext cx="1407319" cy="715581"/>
          </a:xfrm>
          <a:prstGeom prst="rect">
            <a:avLst/>
          </a:prstGeom>
          <a:noFill/>
        </p:spPr>
        <p:txBody>
          <a:bodyPr wrap="square" rtlCol="0">
            <a:spAutoFit/>
          </a:bodyPr>
          <a:lstStyle/>
          <a:p>
            <a:r>
              <a:rPr lang="en-US" sz="1350" dirty="0"/>
              <a:t>Copy of</a:t>
            </a:r>
          </a:p>
          <a:p>
            <a:r>
              <a:rPr lang="en-US" sz="1350" dirty="0"/>
              <a:t>Post Incorporation</a:t>
            </a:r>
            <a:endParaRPr lang="en-US" sz="1350" dirty="0">
              <a:solidFill>
                <a:schemeClr val="tx1">
                  <a:lumMod val="65000"/>
                  <a:lumOff val="35000"/>
                </a:schemeClr>
              </a:solidFill>
            </a:endParaRPr>
          </a:p>
        </p:txBody>
      </p:sp>
      <p:sp>
        <p:nvSpPr>
          <p:cNvPr id="9" name="TextBox 8">
            <a:extLst>
              <a:ext uri="{FF2B5EF4-FFF2-40B4-BE49-F238E27FC236}">
                <a16:creationId xmlns:a16="http://schemas.microsoft.com/office/drawing/2014/main" id="{382245F2-B4D0-4FA4-AD14-0886EB49A953}"/>
              </a:ext>
            </a:extLst>
          </p:cNvPr>
          <p:cNvSpPr txBox="1"/>
          <p:nvPr/>
        </p:nvSpPr>
        <p:spPr>
          <a:xfrm>
            <a:off x="3999131" y="2909626"/>
            <a:ext cx="272832" cy="300082"/>
          </a:xfrm>
          <a:prstGeom prst="rect">
            <a:avLst/>
          </a:prstGeom>
          <a:noFill/>
        </p:spPr>
        <p:txBody>
          <a:bodyPr wrap="none" rtlCol="0">
            <a:spAutoFit/>
          </a:bodyPr>
          <a:lstStyle/>
          <a:p>
            <a:pPr algn="r"/>
            <a:r>
              <a:rPr lang="en-US" sz="1350" dirty="0"/>
              <a:t>2</a:t>
            </a:r>
          </a:p>
        </p:txBody>
      </p:sp>
    </p:spTree>
    <p:extLst>
      <p:ext uri="{BB962C8B-B14F-4D97-AF65-F5344CB8AC3E}">
        <p14:creationId xmlns:p14="http://schemas.microsoft.com/office/powerpoint/2010/main" val="2947868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B31B6DB-523B-41E3-9483-6C8D1502AA82}"/>
              </a:ext>
            </a:extLst>
          </p:cNvPr>
          <p:cNvSpPr>
            <a:spLocks noGrp="1"/>
          </p:cNvSpPr>
          <p:nvPr>
            <p:ph sz="half" idx="1"/>
          </p:nvPr>
        </p:nvSpPr>
        <p:spPr>
          <a:xfrm>
            <a:off x="4629150" y="1828800"/>
            <a:ext cx="3886200" cy="4321969"/>
          </a:xfrm>
        </p:spPr>
        <p:txBody>
          <a:bodyPr/>
          <a:lstStyle/>
          <a:p>
            <a:r>
              <a:rPr lang="en-US" dirty="0"/>
              <a:t>Are all officer positions filed as prescribed in Section 206 of the National By-Laws?</a:t>
            </a:r>
          </a:p>
        </p:txBody>
      </p:sp>
      <p:sp>
        <p:nvSpPr>
          <p:cNvPr id="2" name="Title 1">
            <a:extLst>
              <a:ext uri="{FF2B5EF4-FFF2-40B4-BE49-F238E27FC236}">
                <a16:creationId xmlns:a16="http://schemas.microsoft.com/office/drawing/2014/main" id="{E6164CE9-EC83-4C63-B27E-887C4ABB9D61}"/>
              </a:ext>
            </a:extLst>
          </p:cNvPr>
          <p:cNvSpPr>
            <a:spLocks noGrp="1"/>
          </p:cNvSpPr>
          <p:nvPr>
            <p:ph type="title"/>
          </p:nvPr>
        </p:nvSpPr>
        <p:spPr/>
        <p:txBody>
          <a:bodyPr/>
          <a:lstStyle/>
          <a:p>
            <a:r>
              <a:rPr lang="en-US" dirty="0"/>
              <a:t>Tab 3</a:t>
            </a:r>
          </a:p>
        </p:txBody>
      </p:sp>
      <p:sp>
        <p:nvSpPr>
          <p:cNvPr id="8" name="TextBox 7">
            <a:extLst>
              <a:ext uri="{FF2B5EF4-FFF2-40B4-BE49-F238E27FC236}">
                <a16:creationId xmlns:a16="http://schemas.microsoft.com/office/drawing/2014/main" id="{7C561254-DBC9-4DA5-85EA-5737D4242751}"/>
              </a:ext>
            </a:extLst>
          </p:cNvPr>
          <p:cNvSpPr txBox="1"/>
          <p:nvPr/>
        </p:nvSpPr>
        <p:spPr>
          <a:xfrm>
            <a:off x="2686050" y="3186626"/>
            <a:ext cx="1407319" cy="715581"/>
          </a:xfrm>
          <a:prstGeom prst="rect">
            <a:avLst/>
          </a:prstGeom>
          <a:noFill/>
        </p:spPr>
        <p:txBody>
          <a:bodyPr wrap="square" rtlCol="0">
            <a:spAutoFit/>
          </a:bodyPr>
          <a:lstStyle/>
          <a:p>
            <a:r>
              <a:rPr lang="en-US" sz="1350" dirty="0"/>
              <a:t>Copy of</a:t>
            </a:r>
          </a:p>
          <a:p>
            <a:r>
              <a:rPr lang="en-US" sz="1350" dirty="0"/>
              <a:t>Post Election Report</a:t>
            </a:r>
            <a:endParaRPr lang="en-US" sz="1350" dirty="0">
              <a:solidFill>
                <a:schemeClr val="tx1">
                  <a:lumMod val="65000"/>
                  <a:lumOff val="35000"/>
                </a:schemeClr>
              </a:solidFill>
            </a:endParaRPr>
          </a:p>
        </p:txBody>
      </p:sp>
      <p:sp>
        <p:nvSpPr>
          <p:cNvPr id="9" name="TextBox 8">
            <a:extLst>
              <a:ext uri="{FF2B5EF4-FFF2-40B4-BE49-F238E27FC236}">
                <a16:creationId xmlns:a16="http://schemas.microsoft.com/office/drawing/2014/main" id="{ADEAE148-C463-41F9-8923-AA4D5AC6F4B5}"/>
              </a:ext>
            </a:extLst>
          </p:cNvPr>
          <p:cNvSpPr txBox="1"/>
          <p:nvPr/>
        </p:nvSpPr>
        <p:spPr>
          <a:xfrm>
            <a:off x="3999131" y="2909626"/>
            <a:ext cx="272832" cy="300082"/>
          </a:xfrm>
          <a:prstGeom prst="rect">
            <a:avLst/>
          </a:prstGeom>
          <a:noFill/>
        </p:spPr>
        <p:txBody>
          <a:bodyPr wrap="none" rtlCol="0">
            <a:spAutoFit/>
          </a:bodyPr>
          <a:lstStyle/>
          <a:p>
            <a:pPr algn="r"/>
            <a:r>
              <a:rPr lang="en-US" sz="1350" dirty="0"/>
              <a:t>3</a:t>
            </a:r>
          </a:p>
        </p:txBody>
      </p:sp>
    </p:spTree>
    <p:extLst>
      <p:ext uri="{BB962C8B-B14F-4D97-AF65-F5344CB8AC3E}">
        <p14:creationId xmlns:p14="http://schemas.microsoft.com/office/powerpoint/2010/main" val="3205438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B31B6DB-523B-41E3-9483-6C8D1502AA82}"/>
              </a:ext>
            </a:extLst>
          </p:cNvPr>
          <p:cNvSpPr>
            <a:spLocks noGrp="1"/>
          </p:cNvSpPr>
          <p:nvPr>
            <p:ph sz="half" idx="1"/>
          </p:nvPr>
        </p:nvSpPr>
        <p:spPr>
          <a:xfrm>
            <a:off x="4629150" y="1828800"/>
            <a:ext cx="3886200" cy="4321969"/>
          </a:xfrm>
        </p:spPr>
        <p:txBody>
          <a:bodyPr/>
          <a:lstStyle/>
          <a:p>
            <a:r>
              <a:rPr lang="en-US" dirty="0"/>
              <a:t>Are Post delegates elected in accordance with Section 222 of the National By-Laws?</a:t>
            </a:r>
          </a:p>
        </p:txBody>
      </p:sp>
      <p:sp>
        <p:nvSpPr>
          <p:cNvPr id="2" name="Title 1">
            <a:extLst>
              <a:ext uri="{FF2B5EF4-FFF2-40B4-BE49-F238E27FC236}">
                <a16:creationId xmlns:a16="http://schemas.microsoft.com/office/drawing/2014/main" id="{E6164CE9-EC83-4C63-B27E-887C4ABB9D61}"/>
              </a:ext>
            </a:extLst>
          </p:cNvPr>
          <p:cNvSpPr>
            <a:spLocks noGrp="1"/>
          </p:cNvSpPr>
          <p:nvPr>
            <p:ph type="title"/>
          </p:nvPr>
        </p:nvSpPr>
        <p:spPr/>
        <p:txBody>
          <a:bodyPr/>
          <a:lstStyle/>
          <a:p>
            <a:r>
              <a:rPr lang="en-US" dirty="0"/>
              <a:t>Tab 4</a:t>
            </a:r>
          </a:p>
        </p:txBody>
      </p:sp>
      <p:sp>
        <p:nvSpPr>
          <p:cNvPr id="8" name="TextBox 7">
            <a:extLst>
              <a:ext uri="{FF2B5EF4-FFF2-40B4-BE49-F238E27FC236}">
                <a16:creationId xmlns:a16="http://schemas.microsoft.com/office/drawing/2014/main" id="{0F48CCA5-DC3B-4142-A03B-8D21E620C999}"/>
              </a:ext>
            </a:extLst>
          </p:cNvPr>
          <p:cNvSpPr txBox="1"/>
          <p:nvPr/>
        </p:nvSpPr>
        <p:spPr>
          <a:xfrm>
            <a:off x="2686050" y="3127840"/>
            <a:ext cx="1407319" cy="1731243"/>
          </a:xfrm>
          <a:prstGeom prst="rect">
            <a:avLst/>
          </a:prstGeom>
          <a:noFill/>
        </p:spPr>
        <p:txBody>
          <a:bodyPr wrap="square" rtlCol="0">
            <a:spAutoFit/>
          </a:bodyPr>
          <a:lstStyle/>
          <a:p>
            <a:r>
              <a:rPr lang="en-US" sz="1350" dirty="0"/>
              <a:t>Copy of</a:t>
            </a:r>
          </a:p>
          <a:p>
            <a:r>
              <a:rPr lang="en-US" sz="1350" dirty="0"/>
              <a:t>Delegate report for conventions: </a:t>
            </a:r>
          </a:p>
          <a:p>
            <a:endParaRPr lang="en-US" sz="1350" dirty="0"/>
          </a:p>
          <a:p>
            <a:r>
              <a:rPr lang="en-US" sz="1350" dirty="0"/>
              <a:t>National</a:t>
            </a:r>
          </a:p>
          <a:p>
            <a:endParaRPr lang="en-US" sz="600" dirty="0"/>
          </a:p>
          <a:p>
            <a:r>
              <a:rPr lang="en-US" sz="1350" dirty="0"/>
              <a:t>Department</a:t>
            </a:r>
          </a:p>
          <a:p>
            <a:endParaRPr lang="en-US" sz="600" dirty="0"/>
          </a:p>
          <a:p>
            <a:r>
              <a:rPr lang="en-US" sz="1350" dirty="0"/>
              <a:t>District</a:t>
            </a:r>
          </a:p>
        </p:txBody>
      </p:sp>
      <p:sp>
        <p:nvSpPr>
          <p:cNvPr id="9" name="TextBox 8">
            <a:extLst>
              <a:ext uri="{FF2B5EF4-FFF2-40B4-BE49-F238E27FC236}">
                <a16:creationId xmlns:a16="http://schemas.microsoft.com/office/drawing/2014/main" id="{FA17EE78-90B5-4831-BDB8-8503B7AEA7D8}"/>
              </a:ext>
            </a:extLst>
          </p:cNvPr>
          <p:cNvSpPr txBox="1"/>
          <p:nvPr/>
        </p:nvSpPr>
        <p:spPr>
          <a:xfrm>
            <a:off x="3999131" y="2909626"/>
            <a:ext cx="272832" cy="300082"/>
          </a:xfrm>
          <a:prstGeom prst="rect">
            <a:avLst/>
          </a:prstGeom>
          <a:noFill/>
        </p:spPr>
        <p:txBody>
          <a:bodyPr wrap="none" rtlCol="0">
            <a:spAutoFit/>
          </a:bodyPr>
          <a:lstStyle/>
          <a:p>
            <a:pPr algn="r"/>
            <a:r>
              <a:rPr lang="en-US" sz="1350" dirty="0"/>
              <a:t>4</a:t>
            </a:r>
          </a:p>
        </p:txBody>
      </p:sp>
    </p:spTree>
    <p:extLst>
      <p:ext uri="{BB962C8B-B14F-4D97-AF65-F5344CB8AC3E}">
        <p14:creationId xmlns:p14="http://schemas.microsoft.com/office/powerpoint/2010/main" val="3235999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B31B6DB-523B-41E3-9483-6C8D1502AA82}"/>
              </a:ext>
            </a:extLst>
          </p:cNvPr>
          <p:cNvSpPr>
            <a:spLocks noGrp="1"/>
          </p:cNvSpPr>
          <p:nvPr>
            <p:ph sz="half" idx="1"/>
          </p:nvPr>
        </p:nvSpPr>
        <p:spPr>
          <a:xfrm>
            <a:off x="4629150" y="1828800"/>
            <a:ext cx="3886200" cy="4321969"/>
          </a:xfrm>
        </p:spPr>
        <p:txBody>
          <a:bodyPr>
            <a:noAutofit/>
          </a:bodyPr>
          <a:lstStyle/>
          <a:p>
            <a:r>
              <a:rPr lang="en-US" dirty="0"/>
              <a:t>Does the Post Adjutant Maintain:</a:t>
            </a:r>
          </a:p>
          <a:p>
            <a:pPr lvl="1"/>
            <a:r>
              <a:rPr lang="en-US" dirty="0"/>
              <a:t>Books and records in a legible and uniform format?</a:t>
            </a:r>
          </a:p>
          <a:p>
            <a:pPr lvl="1"/>
            <a:r>
              <a:rPr lang="en-US" dirty="0">
                <a:solidFill>
                  <a:schemeClr val="accent4">
                    <a:lumMod val="40000"/>
                    <a:lumOff val="60000"/>
                  </a:schemeClr>
                </a:solidFill>
              </a:rPr>
              <a:t>A file containing a copy of original application of every member admitted to the post?</a:t>
            </a:r>
          </a:p>
          <a:p>
            <a:pPr lvl="1"/>
            <a:r>
              <a:rPr lang="en-US" dirty="0"/>
              <a:t>A File of meeting minutes after correction and approved?</a:t>
            </a:r>
          </a:p>
          <a:p>
            <a:pPr lvl="1"/>
            <a:r>
              <a:rPr lang="en-US" dirty="0">
                <a:solidFill>
                  <a:schemeClr val="accent4">
                    <a:lumMod val="40000"/>
                    <a:lumOff val="60000"/>
                  </a:schemeClr>
                </a:solidFill>
              </a:rPr>
              <a:t>A File of current orders and circulars issued by higher authority?</a:t>
            </a:r>
          </a:p>
          <a:p>
            <a:pPr lvl="1"/>
            <a:r>
              <a:rPr lang="en-US" dirty="0"/>
              <a:t>A correspondence file?</a:t>
            </a:r>
          </a:p>
          <a:p>
            <a:pPr lvl="1"/>
            <a:r>
              <a:rPr lang="en-US" dirty="0">
                <a:solidFill>
                  <a:schemeClr val="accent4">
                    <a:lumMod val="40000"/>
                    <a:lumOff val="60000"/>
                  </a:schemeClr>
                </a:solidFill>
              </a:rPr>
              <a:t>A file containing the proof of eligibility submitted by officers?</a:t>
            </a:r>
          </a:p>
          <a:p>
            <a:pPr lvl="1"/>
            <a:r>
              <a:rPr lang="en-US" dirty="0"/>
              <a:t>A current copy of Post, District, Department, and National By-Laws?</a:t>
            </a:r>
          </a:p>
          <a:p>
            <a:pPr lvl="1"/>
            <a:endParaRPr lang="en-US" dirty="0"/>
          </a:p>
        </p:txBody>
      </p:sp>
      <p:sp>
        <p:nvSpPr>
          <p:cNvPr id="2" name="Title 1">
            <a:extLst>
              <a:ext uri="{FF2B5EF4-FFF2-40B4-BE49-F238E27FC236}">
                <a16:creationId xmlns:a16="http://schemas.microsoft.com/office/drawing/2014/main" id="{E6164CE9-EC83-4C63-B27E-887C4ABB9D61}"/>
              </a:ext>
            </a:extLst>
          </p:cNvPr>
          <p:cNvSpPr>
            <a:spLocks noGrp="1"/>
          </p:cNvSpPr>
          <p:nvPr>
            <p:ph type="title"/>
          </p:nvPr>
        </p:nvSpPr>
        <p:spPr/>
        <p:txBody>
          <a:bodyPr/>
          <a:lstStyle/>
          <a:p>
            <a:r>
              <a:rPr lang="en-US" dirty="0"/>
              <a:t>Tab 5</a:t>
            </a:r>
          </a:p>
        </p:txBody>
      </p:sp>
      <p:sp>
        <p:nvSpPr>
          <p:cNvPr id="8" name="TextBox 7">
            <a:extLst>
              <a:ext uri="{FF2B5EF4-FFF2-40B4-BE49-F238E27FC236}">
                <a16:creationId xmlns:a16="http://schemas.microsoft.com/office/drawing/2014/main" id="{E3E3FF6B-FB4E-4BEB-BCD6-1D32A0DA6DDA}"/>
              </a:ext>
            </a:extLst>
          </p:cNvPr>
          <p:cNvSpPr txBox="1"/>
          <p:nvPr/>
        </p:nvSpPr>
        <p:spPr>
          <a:xfrm>
            <a:off x="2686050" y="2729426"/>
            <a:ext cx="1407319" cy="2308324"/>
          </a:xfrm>
          <a:prstGeom prst="rect">
            <a:avLst/>
          </a:prstGeom>
          <a:noFill/>
        </p:spPr>
        <p:txBody>
          <a:bodyPr wrap="square" rtlCol="0">
            <a:spAutoFit/>
          </a:bodyPr>
          <a:lstStyle/>
          <a:p>
            <a:r>
              <a:rPr lang="en-US" sz="1350" dirty="0"/>
              <a:t>Copy of appropriate files</a:t>
            </a:r>
          </a:p>
          <a:p>
            <a:endParaRPr lang="en-US" sz="900" dirty="0"/>
          </a:p>
          <a:p>
            <a:pPr lvl="1">
              <a:tabLst>
                <a:tab pos="342900" algn="l"/>
              </a:tabLst>
            </a:pPr>
            <a:r>
              <a:rPr lang="en-US" sz="1350" dirty="0">
                <a:solidFill>
                  <a:schemeClr val="tx1">
                    <a:lumMod val="65000"/>
                    <a:lumOff val="35000"/>
                  </a:schemeClr>
                </a:solidFill>
              </a:rPr>
              <a:t>or</a:t>
            </a:r>
          </a:p>
          <a:p>
            <a:endParaRPr lang="en-US" sz="900" dirty="0"/>
          </a:p>
          <a:p>
            <a:r>
              <a:rPr lang="en-US" sz="1350" dirty="0"/>
              <a:t>“Refer to [location of information]”</a:t>
            </a:r>
          </a:p>
          <a:p>
            <a:endParaRPr lang="en-US" sz="900" dirty="0"/>
          </a:p>
          <a:p>
            <a:pPr lvl="1">
              <a:tabLst>
                <a:tab pos="342900" algn="l"/>
              </a:tabLst>
            </a:pPr>
            <a:r>
              <a:rPr lang="en-US" sz="1350" dirty="0">
                <a:solidFill>
                  <a:schemeClr val="tx1">
                    <a:lumMod val="65000"/>
                    <a:lumOff val="35000"/>
                  </a:schemeClr>
                </a:solidFill>
              </a:rPr>
              <a:t>or</a:t>
            </a:r>
          </a:p>
          <a:p>
            <a:endParaRPr lang="en-US" sz="900" dirty="0"/>
          </a:p>
          <a:p>
            <a:r>
              <a:rPr lang="en-US" sz="1350" dirty="0"/>
              <a:t>“Not Applicable”</a:t>
            </a:r>
          </a:p>
        </p:txBody>
      </p:sp>
      <p:sp>
        <p:nvSpPr>
          <p:cNvPr id="9" name="TextBox 8">
            <a:extLst>
              <a:ext uri="{FF2B5EF4-FFF2-40B4-BE49-F238E27FC236}">
                <a16:creationId xmlns:a16="http://schemas.microsoft.com/office/drawing/2014/main" id="{D9958F07-1023-4017-8D99-58E4E8EBEBC6}"/>
              </a:ext>
            </a:extLst>
          </p:cNvPr>
          <p:cNvSpPr txBox="1"/>
          <p:nvPr/>
        </p:nvSpPr>
        <p:spPr>
          <a:xfrm>
            <a:off x="3999131" y="2909626"/>
            <a:ext cx="272832" cy="300082"/>
          </a:xfrm>
          <a:prstGeom prst="rect">
            <a:avLst/>
          </a:prstGeom>
          <a:noFill/>
        </p:spPr>
        <p:txBody>
          <a:bodyPr wrap="none" rtlCol="0">
            <a:spAutoFit/>
          </a:bodyPr>
          <a:lstStyle/>
          <a:p>
            <a:pPr algn="r"/>
            <a:r>
              <a:rPr lang="en-US" sz="1350" dirty="0"/>
              <a:t>5</a:t>
            </a:r>
          </a:p>
        </p:txBody>
      </p:sp>
    </p:spTree>
    <p:extLst>
      <p:ext uri="{BB962C8B-B14F-4D97-AF65-F5344CB8AC3E}">
        <p14:creationId xmlns:p14="http://schemas.microsoft.com/office/powerpoint/2010/main" val="1430043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B31B6DB-523B-41E3-9483-6C8D1502AA82}"/>
              </a:ext>
            </a:extLst>
          </p:cNvPr>
          <p:cNvSpPr>
            <a:spLocks noGrp="1"/>
          </p:cNvSpPr>
          <p:nvPr>
            <p:ph sz="half" idx="1"/>
          </p:nvPr>
        </p:nvSpPr>
        <p:spPr>
          <a:xfrm>
            <a:off x="4629150" y="1828800"/>
            <a:ext cx="3886200" cy="4321969"/>
          </a:xfrm>
        </p:spPr>
        <p:txBody>
          <a:bodyPr/>
          <a:lstStyle/>
          <a:p>
            <a:r>
              <a:rPr lang="en-US" dirty="0"/>
              <a:t>Are applicants for membership reviewed, read, and voted on at Post meetings for approval?</a:t>
            </a:r>
          </a:p>
        </p:txBody>
      </p:sp>
      <p:sp>
        <p:nvSpPr>
          <p:cNvPr id="2" name="Title 1">
            <a:extLst>
              <a:ext uri="{FF2B5EF4-FFF2-40B4-BE49-F238E27FC236}">
                <a16:creationId xmlns:a16="http://schemas.microsoft.com/office/drawing/2014/main" id="{E6164CE9-EC83-4C63-B27E-887C4ABB9D61}"/>
              </a:ext>
            </a:extLst>
          </p:cNvPr>
          <p:cNvSpPr>
            <a:spLocks noGrp="1"/>
          </p:cNvSpPr>
          <p:nvPr>
            <p:ph type="title"/>
          </p:nvPr>
        </p:nvSpPr>
        <p:spPr/>
        <p:txBody>
          <a:bodyPr/>
          <a:lstStyle/>
          <a:p>
            <a:r>
              <a:rPr lang="en-US" dirty="0"/>
              <a:t>Tab 6</a:t>
            </a:r>
          </a:p>
        </p:txBody>
      </p:sp>
      <p:sp>
        <p:nvSpPr>
          <p:cNvPr id="8" name="TextBox 7">
            <a:extLst>
              <a:ext uri="{FF2B5EF4-FFF2-40B4-BE49-F238E27FC236}">
                <a16:creationId xmlns:a16="http://schemas.microsoft.com/office/drawing/2014/main" id="{8FA3ED54-1D4D-4807-86F0-0432F3BD7D69}"/>
              </a:ext>
            </a:extLst>
          </p:cNvPr>
          <p:cNvSpPr txBox="1"/>
          <p:nvPr/>
        </p:nvSpPr>
        <p:spPr>
          <a:xfrm>
            <a:off x="2686050" y="3186626"/>
            <a:ext cx="1407319" cy="715581"/>
          </a:xfrm>
          <a:prstGeom prst="rect">
            <a:avLst/>
          </a:prstGeom>
          <a:noFill/>
        </p:spPr>
        <p:txBody>
          <a:bodyPr wrap="square" rtlCol="0">
            <a:spAutoFit/>
          </a:bodyPr>
          <a:lstStyle/>
          <a:p>
            <a:r>
              <a:rPr lang="en-US" sz="1350" dirty="0"/>
              <a:t>“Refer to Meeting Minutes in Tab 5”</a:t>
            </a:r>
          </a:p>
        </p:txBody>
      </p:sp>
      <p:sp>
        <p:nvSpPr>
          <p:cNvPr id="9" name="TextBox 8">
            <a:extLst>
              <a:ext uri="{FF2B5EF4-FFF2-40B4-BE49-F238E27FC236}">
                <a16:creationId xmlns:a16="http://schemas.microsoft.com/office/drawing/2014/main" id="{541D5D49-4C09-40DE-B22C-12CF7C73A730}"/>
              </a:ext>
            </a:extLst>
          </p:cNvPr>
          <p:cNvSpPr txBox="1"/>
          <p:nvPr/>
        </p:nvSpPr>
        <p:spPr>
          <a:xfrm>
            <a:off x="3999131" y="2909626"/>
            <a:ext cx="272832" cy="300082"/>
          </a:xfrm>
          <a:prstGeom prst="rect">
            <a:avLst/>
          </a:prstGeom>
          <a:noFill/>
        </p:spPr>
        <p:txBody>
          <a:bodyPr wrap="none" rtlCol="0">
            <a:spAutoFit/>
          </a:bodyPr>
          <a:lstStyle/>
          <a:p>
            <a:pPr algn="r"/>
            <a:r>
              <a:rPr lang="en-US" sz="1350" dirty="0"/>
              <a:t>6</a:t>
            </a:r>
          </a:p>
        </p:txBody>
      </p:sp>
    </p:spTree>
    <p:extLst>
      <p:ext uri="{BB962C8B-B14F-4D97-AF65-F5344CB8AC3E}">
        <p14:creationId xmlns:p14="http://schemas.microsoft.com/office/powerpoint/2010/main" val="1990832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B31B6DB-523B-41E3-9483-6C8D1502AA82}"/>
              </a:ext>
            </a:extLst>
          </p:cNvPr>
          <p:cNvSpPr>
            <a:spLocks noGrp="1"/>
          </p:cNvSpPr>
          <p:nvPr>
            <p:ph sz="half" idx="1"/>
          </p:nvPr>
        </p:nvSpPr>
        <p:spPr>
          <a:xfrm>
            <a:off x="4629150" y="1828800"/>
            <a:ext cx="3886200" cy="4321969"/>
          </a:xfrm>
        </p:spPr>
        <p:txBody>
          <a:bodyPr/>
          <a:lstStyle/>
          <a:p>
            <a:r>
              <a:rPr lang="en-US" dirty="0"/>
              <a:t>Does the Post hold at least one meeting a month with a quorum present?</a:t>
            </a:r>
          </a:p>
        </p:txBody>
      </p:sp>
      <p:sp>
        <p:nvSpPr>
          <p:cNvPr id="2" name="Title 1">
            <a:extLst>
              <a:ext uri="{FF2B5EF4-FFF2-40B4-BE49-F238E27FC236}">
                <a16:creationId xmlns:a16="http://schemas.microsoft.com/office/drawing/2014/main" id="{E6164CE9-EC83-4C63-B27E-887C4ABB9D61}"/>
              </a:ext>
            </a:extLst>
          </p:cNvPr>
          <p:cNvSpPr>
            <a:spLocks noGrp="1"/>
          </p:cNvSpPr>
          <p:nvPr>
            <p:ph type="title"/>
          </p:nvPr>
        </p:nvSpPr>
        <p:spPr/>
        <p:txBody>
          <a:bodyPr/>
          <a:lstStyle/>
          <a:p>
            <a:r>
              <a:rPr lang="en-US" dirty="0"/>
              <a:t>Tab 7</a:t>
            </a:r>
          </a:p>
        </p:txBody>
      </p:sp>
      <p:sp>
        <p:nvSpPr>
          <p:cNvPr id="8" name="TextBox 7">
            <a:extLst>
              <a:ext uri="{FF2B5EF4-FFF2-40B4-BE49-F238E27FC236}">
                <a16:creationId xmlns:a16="http://schemas.microsoft.com/office/drawing/2014/main" id="{751F3323-B34F-4778-9386-93F06E3AB741}"/>
              </a:ext>
            </a:extLst>
          </p:cNvPr>
          <p:cNvSpPr txBox="1"/>
          <p:nvPr/>
        </p:nvSpPr>
        <p:spPr>
          <a:xfrm>
            <a:off x="2686050" y="2695748"/>
            <a:ext cx="1407319" cy="2585323"/>
          </a:xfrm>
          <a:prstGeom prst="rect">
            <a:avLst/>
          </a:prstGeom>
          <a:noFill/>
        </p:spPr>
        <p:txBody>
          <a:bodyPr wrap="square" rtlCol="0">
            <a:spAutoFit/>
          </a:bodyPr>
          <a:lstStyle/>
          <a:p>
            <a:r>
              <a:rPr lang="en-US" sz="1350" dirty="0"/>
              <a:t>“Refer to Meeting Minutes in Tab 5”</a:t>
            </a:r>
          </a:p>
          <a:p>
            <a:endParaRPr lang="en-US" sz="1350" dirty="0">
              <a:solidFill>
                <a:schemeClr val="tx1">
                  <a:lumMod val="85000"/>
                  <a:lumOff val="15000"/>
                </a:schemeClr>
              </a:solidFill>
            </a:endParaRPr>
          </a:p>
          <a:p>
            <a:r>
              <a:rPr lang="en-US" sz="1350" dirty="0">
                <a:solidFill>
                  <a:schemeClr val="tx1">
                    <a:lumMod val="65000"/>
                    <a:lumOff val="35000"/>
                  </a:schemeClr>
                </a:solidFill>
              </a:rPr>
              <a:t>If quorum is more than the National By-Laws requirement of five (5) members</a:t>
            </a:r>
          </a:p>
          <a:p>
            <a:endParaRPr lang="en-US" sz="1350" dirty="0"/>
          </a:p>
          <a:p>
            <a:r>
              <a:rPr lang="en-US" sz="1350" dirty="0"/>
              <a:t>“Refer to Post By-Laws”</a:t>
            </a:r>
          </a:p>
        </p:txBody>
      </p:sp>
      <p:sp>
        <p:nvSpPr>
          <p:cNvPr id="9" name="TextBox 8">
            <a:extLst>
              <a:ext uri="{FF2B5EF4-FFF2-40B4-BE49-F238E27FC236}">
                <a16:creationId xmlns:a16="http://schemas.microsoft.com/office/drawing/2014/main" id="{68DEB614-85FE-4569-949A-29D1615DD75F}"/>
              </a:ext>
            </a:extLst>
          </p:cNvPr>
          <p:cNvSpPr txBox="1"/>
          <p:nvPr/>
        </p:nvSpPr>
        <p:spPr>
          <a:xfrm>
            <a:off x="3999131" y="2909626"/>
            <a:ext cx="272832" cy="300082"/>
          </a:xfrm>
          <a:prstGeom prst="rect">
            <a:avLst/>
          </a:prstGeom>
          <a:noFill/>
        </p:spPr>
        <p:txBody>
          <a:bodyPr wrap="none" rtlCol="0">
            <a:spAutoFit/>
          </a:bodyPr>
          <a:lstStyle/>
          <a:p>
            <a:pPr algn="r"/>
            <a:r>
              <a:rPr lang="en-US" sz="1350" dirty="0"/>
              <a:t>7</a:t>
            </a:r>
          </a:p>
        </p:txBody>
      </p:sp>
    </p:spTree>
    <p:extLst>
      <p:ext uri="{BB962C8B-B14F-4D97-AF65-F5344CB8AC3E}">
        <p14:creationId xmlns:p14="http://schemas.microsoft.com/office/powerpoint/2010/main" val="39179074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3852</TotalTime>
  <Words>1127</Words>
  <Application>Microsoft Office PowerPoint</Application>
  <PresentationFormat>On-screen Show (4:3)</PresentationFormat>
  <Paragraphs>230</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PT Serif</vt:lpstr>
      <vt:lpstr>Office Theme</vt:lpstr>
      <vt:lpstr>Post Inspection Binder</vt:lpstr>
      <vt:lpstr>Tab 0</vt:lpstr>
      <vt:lpstr>Tab 1</vt:lpstr>
      <vt:lpstr>Tab 2</vt:lpstr>
      <vt:lpstr>Tab 3</vt:lpstr>
      <vt:lpstr>Tab 4</vt:lpstr>
      <vt:lpstr>Tab 5</vt:lpstr>
      <vt:lpstr>Tab 6</vt:lpstr>
      <vt:lpstr>Tab 7</vt:lpstr>
      <vt:lpstr>Tab 8</vt:lpstr>
      <vt:lpstr>Tab 9</vt:lpstr>
      <vt:lpstr>Tab 10</vt:lpstr>
      <vt:lpstr>Tab 11</vt:lpstr>
      <vt:lpstr>Tab 12</vt:lpstr>
      <vt:lpstr>Tab 13</vt:lpstr>
      <vt:lpstr>Tab 14</vt:lpstr>
      <vt:lpstr>Tab 15</vt:lpstr>
      <vt:lpstr>Tab 16</vt:lpstr>
      <vt:lpstr>Tab 17</vt:lpstr>
      <vt:lpstr>Tab 18</vt:lpstr>
      <vt:lpstr>Tab 19</vt:lpstr>
      <vt:lpstr>Tab 20</vt:lpstr>
      <vt:lpstr>Tab 21</vt:lpstr>
      <vt:lpstr>Tab 22</vt:lpstr>
      <vt:lpstr>Tab 23</vt:lpstr>
      <vt:lpstr>Tab 24</vt:lpstr>
      <vt:lpstr>Tab 25</vt:lpstr>
      <vt:lpstr>Tab 26</vt:lpstr>
      <vt:lpstr>Tab 27</vt:lpstr>
      <vt:lpstr>Tab 28</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Inspection Binder</dc:title>
  <dc:creator>Ronnie Steele</dc:creator>
  <cp:lastModifiedBy>Robert Adamczyk</cp:lastModifiedBy>
  <cp:revision>33</cp:revision>
  <dcterms:created xsi:type="dcterms:W3CDTF">2021-05-27T03:30:11Z</dcterms:created>
  <dcterms:modified xsi:type="dcterms:W3CDTF">2021-07-23T00:22:08Z</dcterms:modified>
</cp:coreProperties>
</file>