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63" r:id="rId3"/>
  </p:sldMasterIdLst>
  <p:notesMasterIdLst>
    <p:notesMasterId r:id="rId72"/>
  </p:notesMasterIdLst>
  <p:sldIdLst>
    <p:sldId id="256" r:id="rId4"/>
    <p:sldId id="257" r:id="rId5"/>
    <p:sldId id="258" r:id="rId6"/>
    <p:sldId id="259" r:id="rId7"/>
    <p:sldId id="260" r:id="rId8"/>
    <p:sldId id="261" r:id="rId9"/>
    <p:sldId id="324" r:id="rId10"/>
    <p:sldId id="262" r:id="rId11"/>
    <p:sldId id="263" r:id="rId12"/>
    <p:sldId id="264" r:id="rId13"/>
    <p:sldId id="265" r:id="rId14"/>
    <p:sldId id="266" r:id="rId15"/>
    <p:sldId id="267" r:id="rId16"/>
    <p:sldId id="268" r:id="rId17"/>
    <p:sldId id="269" r:id="rId18"/>
    <p:sldId id="270" r:id="rId19"/>
    <p:sldId id="271" r:id="rId20"/>
    <p:sldId id="277" r:id="rId21"/>
    <p:sldId id="272" r:id="rId22"/>
    <p:sldId id="273" r:id="rId23"/>
    <p:sldId id="274" r:id="rId24"/>
    <p:sldId id="275" r:id="rId25"/>
    <p:sldId id="276"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25"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6" r:id="rId70"/>
    <p:sldId id="322" r:id="rId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2"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69" name="Google Shape;69;p1: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3: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27" name="Google Shape;127;p23: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33" name="Google Shape;133;p24: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b08477c83_0_80: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39" name="Google Shape;139;geb08477c83_0_8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8: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45" name="Google Shape;145;p28: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9: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51" name="Google Shape;151;p29: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b08477c83_0_90: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57" name="Google Shape;157;geb08477c83_0_9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b08477c83_0_95: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63" name="Google Shape;163;geb08477c83_0_95: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b3d282c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b3d282c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0: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69" name="Google Shape;169;p30: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b08477c83_0_100: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75" name="Google Shape;175;geb08477c83_0_10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b3d282cf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b3d282cf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1: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81" name="Google Shape;181;p31: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3: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87" name="Google Shape;187;p33: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5: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93" name="Google Shape;193;p35: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b3d282c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eb3d282c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b341e5408_0_5: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11" name="Google Shape;211;geb341e5408_0_5: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2: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17" name="Google Shape;217;p32: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b341e5408_0_0: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23" name="Google Shape;223;geb341e5408_0_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6: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29" name="Google Shape;229;p36: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7: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35" name="Google Shape;235;p37: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b341e5408_0_20: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41" name="Google Shape;241;geb341e5408_0_2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81" name="Google Shape;81;p2: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b341e5408_0_25: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47" name="Google Shape;247;geb341e5408_0_25: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b341e5408_0_15: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53" name="Google Shape;253;geb341e5408_0_15: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b341e5408_0_30: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59" name="Google Shape;259;geb341e5408_0_3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b341e5408_0_35: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65" name="Google Shape;265;geb341e5408_0_35: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b341e5408_0_40: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71" name="Google Shape;271;geb341e5408_0_4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3: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277" name="Google Shape;277;p43: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b3d282c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b3d282c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049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b3d282cf5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b3d282cf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b3d282cf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eb3d282cf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b341e5408_0_45: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02" name="Google Shape;302;geb341e5408_0_45: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87" name="Google Shape;87;p3: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4: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08" name="Google Shape;308;p44: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5: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14" name="Google Shape;314;p45: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7: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20" name="Google Shape;320;p47: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8: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48: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9: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49: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0: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39" name="Google Shape;33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2: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47" name="Google Shape;34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5: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56" name="Google Shape;35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b341e5408_0_55: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64" name="Google Shape;364;geb341e5408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b08477c83_0_35: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72" name="Google Shape;372;geb08477c83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93" name="Google Shape;93;p4: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b341e5408_0_62: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380" name="Google Shape;380;geb341e5408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0: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149983d42_0_104: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e149983d42_0_10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149983d42_0_158: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e149983d42_0_15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b08477c83_0_42: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408" name="Google Shape;408;geb08477c8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b08477c83_0_49: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eb08477c83_0_4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b08477c83_0_59: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eb08477c83_0_5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b08477c83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eb08477c8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b08477c83_0_69: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eb08477c83_0_6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49983d42_0_14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e149983d42_0_14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149983d42_0_146: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e149983d42_0_14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149983d42_0_164: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e149983d42_0_16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149983d42_0_170: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e149983d42_0_17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e149983d42_0_152: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e149983d42_0_15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b08477c83_0_74:notes"/>
          <p:cNvSpPr>
            <a:spLocks noGrp="1" noRot="1" noChangeAspect="1"/>
          </p:cNvSpPr>
          <p:nvPr>
            <p:ph type="sldImg" idx="2"/>
          </p:nvPr>
        </p:nvSpPr>
        <p:spPr>
          <a:xfrm>
            <a:off x="701952"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eb08477c83_0_7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6:notes"/>
          <p:cNvSpPr>
            <a:spLocks noGrp="1" noRot="1" noChangeAspect="1"/>
          </p:cNvSpPr>
          <p:nvPr>
            <p:ph type="sldImg" idx="2"/>
          </p:nvPr>
        </p:nvSpPr>
        <p:spPr>
          <a:xfrm>
            <a:off x="2326378" y="526218"/>
            <a:ext cx="4646544" cy="2627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56: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
        <p:nvSpPr>
          <p:cNvPr id="483" name="Google Shape;483;p56:notes"/>
          <p:cNvSpPr txBox="1">
            <a:spLocks noGrp="1"/>
          </p:cNvSpPr>
          <p:nvPr>
            <p:ph type="ftr" idx="11"/>
          </p:nvPr>
        </p:nvSpPr>
        <p:spPr>
          <a:xfrm>
            <a:off x="0" y="8685214"/>
            <a:ext cx="2971800" cy="458787"/>
          </a:xfrm>
          <a:prstGeom prst="rect">
            <a:avLst/>
          </a:prstGeom>
          <a:noFill/>
          <a:ln>
            <a:noFill/>
          </a:ln>
        </p:spPr>
        <p:txBody>
          <a:bodyPr spcFirstLastPara="1" wrap="square" lIns="91325" tIns="45650" rIns="91325" bIns="4565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484" name="Google Shape;484;p56:notes"/>
          <p:cNvSpPr txBox="1">
            <a:spLocks noGrp="1"/>
          </p:cNvSpPr>
          <p:nvPr>
            <p:ph type="hdr" idx="3"/>
          </p:nvPr>
        </p:nvSpPr>
        <p:spPr>
          <a:xfrm>
            <a:off x="0" y="0"/>
            <a:ext cx="2971800" cy="458788"/>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9: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489" name="Google Shape;48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13338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7: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495" name="Google Shape;495;p57: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12" name="Google Shape;1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a:p>
        </p:txBody>
      </p:sp>
      <p:sp>
        <p:nvSpPr>
          <p:cNvPr id="119" name="Google Shape;1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628650" y="1093554"/>
            <a:ext cx="3867150" cy="360619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body" idx="2"/>
          </p:nvPr>
        </p:nvSpPr>
        <p:spPr>
          <a:xfrm>
            <a:off x="4648200" y="1093555"/>
            <a:ext cx="3867150" cy="3592746"/>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9"/>
        <p:cNvGrpSpPr/>
        <p:nvPr/>
      </p:nvGrpSpPr>
      <p:grpSpPr>
        <a:xfrm>
          <a:off x="0" y="0"/>
          <a:ext cx="0" cy="0"/>
          <a:chOff x="0" y="0"/>
          <a:chExt cx="0" cy="0"/>
        </a:xfrm>
      </p:grpSpPr>
      <p:sp>
        <p:nvSpPr>
          <p:cNvPr id="60" name="Google Shape;60;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15"/>
          <p:cNvSpPr>
            <a:spLocks noGrp="1"/>
          </p:cNvSpPr>
          <p:nvPr>
            <p:ph type="tbl" idx="2"/>
          </p:nvPr>
        </p:nvSpPr>
        <p:spPr>
          <a:xfrm>
            <a:off x="609600" y="1143000"/>
            <a:ext cx="7905749" cy="3543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3"/>
        <p:cNvGrpSpPr/>
        <p:nvPr/>
      </p:nvGrpSpPr>
      <p:grpSpPr>
        <a:xfrm>
          <a:off x="0" y="0"/>
          <a:ext cx="0" cy="0"/>
          <a:chOff x="0" y="0"/>
          <a:chExt cx="0" cy="0"/>
        </a:xfrm>
      </p:grpSpPr>
      <p:sp>
        <p:nvSpPr>
          <p:cNvPr id="64" name="Google Shape;64;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6"/>
          <p:cNvSpPr>
            <a:spLocks noGrp="1"/>
          </p:cNvSpPr>
          <p:nvPr>
            <p:ph type="chart" idx="2"/>
          </p:nvPr>
        </p:nvSpPr>
        <p:spPr>
          <a:xfrm>
            <a:off x="645459" y="1136276"/>
            <a:ext cx="7869891" cy="349644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 name="Google Shape;18;p4"/>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5"/>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628650" y="1093556"/>
            <a:ext cx="3867150" cy="360619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body" idx="2"/>
          </p:nvPr>
        </p:nvSpPr>
        <p:spPr>
          <a:xfrm>
            <a:off x="4648200" y="1093555"/>
            <a:ext cx="3867150" cy="359274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6"/>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7"/>
          <p:cNvSpPr>
            <a:spLocks noGrp="1"/>
          </p:cNvSpPr>
          <p:nvPr>
            <p:ph type="tbl" idx="2"/>
          </p:nvPr>
        </p:nvSpPr>
        <p:spPr>
          <a:xfrm>
            <a:off x="609601" y="1143000"/>
            <a:ext cx="7905749" cy="3543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1" name="Google Shape;31;p7"/>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8"/>
          <p:cNvSpPr>
            <a:spLocks noGrp="1"/>
          </p:cNvSpPr>
          <p:nvPr>
            <p:ph type="chart" idx="2"/>
          </p:nvPr>
        </p:nvSpPr>
        <p:spPr>
          <a:xfrm>
            <a:off x="645460" y="1136276"/>
            <a:ext cx="7869891" cy="349644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Google Shape;35;p8"/>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9"/>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1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Times New Roman"/>
                <a:ea typeface="Times New Roman"/>
                <a:cs typeface="Times New Roman"/>
                <a:sym typeface="Times New Roman"/>
              </a:defRPr>
            </a:lvl1pPr>
            <a:lvl2pPr marR="0" lvl="1" algn="ctr" rtl="0">
              <a:lnSpc>
                <a:spcPct val="90000"/>
              </a:lnSpc>
              <a:spcBef>
                <a:spcPts val="500"/>
              </a:spcBef>
              <a:spcAft>
                <a:spcPts val="0"/>
              </a:spcAft>
              <a:buClr>
                <a:srgbClr val="888888"/>
              </a:buClr>
              <a:buSzPts val="2800"/>
              <a:buFont typeface="Arial"/>
              <a:buNone/>
              <a:defRPr sz="2800" b="0" i="0" u="none" strike="noStrike" cap="none">
                <a:solidFill>
                  <a:srgbClr val="888888"/>
                </a:solidFill>
                <a:latin typeface="Times New Roman"/>
                <a:ea typeface="Times New Roman"/>
                <a:cs typeface="Times New Roman"/>
                <a:sym typeface="Times New Roman"/>
              </a:defRPr>
            </a:lvl2pPr>
            <a:lvl3pPr marR="0" lvl="2"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Times New Roman"/>
                <a:ea typeface="Times New Roman"/>
                <a:cs typeface="Times New Roman"/>
                <a:sym typeface="Times New Roman"/>
              </a:defRPr>
            </a:lvl3pPr>
            <a:lvl4pPr marR="0" lvl="3"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4pPr>
            <a:lvl5pPr marR="0" lvl="4"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12"/>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5143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 name="Google Shape;7;p1"/>
          <p:cNvPicPr preferRelativeResize="0"/>
          <p:nvPr/>
        </p:nvPicPr>
        <p:blipFill rotWithShape="1">
          <a:blip r:embed="rId3">
            <a:alphaModFix/>
          </a:blip>
          <a:srcRect l="28941"/>
          <a:stretch/>
        </p:blipFill>
        <p:spPr>
          <a:xfrm>
            <a:off x="1" y="0"/>
            <a:ext cx="3859110" cy="5143500"/>
          </a:xfrm>
          <a:prstGeom prst="rect">
            <a:avLst/>
          </a:prstGeom>
          <a:noFill/>
          <a:ln>
            <a:noFill/>
          </a:ln>
        </p:spPr>
      </p:pic>
      <p:pic>
        <p:nvPicPr>
          <p:cNvPr id="8" name="Google Shape;8;p1"/>
          <p:cNvPicPr preferRelativeResize="0"/>
          <p:nvPr/>
        </p:nvPicPr>
        <p:blipFill rotWithShape="1">
          <a:blip r:embed="rId4">
            <a:alphaModFix/>
          </a:blip>
          <a:srcRect/>
          <a:stretch/>
        </p:blipFill>
        <p:spPr>
          <a:xfrm>
            <a:off x="4854401" y="467661"/>
            <a:ext cx="2620875" cy="9163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3"/>
          <p:cNvSpPr/>
          <p:nvPr/>
        </p:nvSpPr>
        <p:spPr>
          <a:xfrm>
            <a:off x="0" y="939546"/>
            <a:ext cx="9144000" cy="420395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12" name="Google Shape;12;p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3" name="Google Shape;13;p3"/>
          <p:cNvCxnSpPr/>
          <p:nvPr/>
        </p:nvCxnSpPr>
        <p:spPr>
          <a:xfrm>
            <a:off x="0" y="932688"/>
            <a:ext cx="9144000" cy="0"/>
          </a:xfrm>
          <a:prstGeom prst="straightConnector1">
            <a:avLst/>
          </a:prstGeom>
          <a:noFill/>
          <a:ln w="19050" cap="flat" cmpd="sng">
            <a:solidFill>
              <a:srgbClr val="BFBFBF"/>
            </a:solidFill>
            <a:prstDash val="solid"/>
            <a:miter lim="800000"/>
            <a:headEnd type="none" w="sm" len="sm"/>
            <a:tailEnd type="none" w="sm" len="sm"/>
          </a:ln>
        </p:spPr>
      </p:cxnSp>
      <p:pic>
        <p:nvPicPr>
          <p:cNvPr id="14" name="Google Shape;14;p3"/>
          <p:cNvPicPr preferRelativeResize="0"/>
          <p:nvPr/>
        </p:nvPicPr>
        <p:blipFill rotWithShape="1">
          <a:blip r:embed="rId8">
            <a:alphaModFix/>
          </a:blip>
          <a:srcRect/>
          <a:stretch/>
        </p:blipFill>
        <p:spPr>
          <a:xfrm>
            <a:off x="6797846" y="205406"/>
            <a:ext cx="1483114" cy="5189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p10"/>
          <p:cNvSpPr/>
          <p:nvPr/>
        </p:nvSpPr>
        <p:spPr>
          <a:xfrm>
            <a:off x="0" y="939546"/>
            <a:ext cx="9144000" cy="420395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42" name="Google Shape;42;p10"/>
          <p:cNvCxnSpPr/>
          <p:nvPr/>
        </p:nvCxnSpPr>
        <p:spPr>
          <a:xfrm>
            <a:off x="0" y="932688"/>
            <a:ext cx="9144000" cy="0"/>
          </a:xfrm>
          <a:prstGeom prst="straightConnector1">
            <a:avLst/>
          </a:prstGeom>
          <a:noFill/>
          <a:ln w="19050" cap="flat" cmpd="sng">
            <a:solidFill>
              <a:srgbClr val="BFBFBF"/>
            </a:solidFill>
            <a:prstDash val="solid"/>
            <a:miter lim="800000"/>
            <a:headEnd type="none" w="sm" len="sm"/>
            <a:tailEnd type="none" w="sm" len="sm"/>
          </a:ln>
        </p:spPr>
      </p:cxnSp>
      <p:pic>
        <p:nvPicPr>
          <p:cNvPr id="43" name="Google Shape;43;p10"/>
          <p:cNvPicPr preferRelativeResize="0"/>
          <p:nvPr/>
        </p:nvPicPr>
        <p:blipFill rotWithShape="1">
          <a:blip r:embed="rId8">
            <a:alphaModFix/>
          </a:blip>
          <a:srcRect/>
          <a:stretch/>
        </p:blipFill>
        <p:spPr>
          <a:xfrm>
            <a:off x="6797845" y="205405"/>
            <a:ext cx="1483114" cy="5189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Cp62TXduQwI?feature=oembed" TargetMode="Externa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lFMaNBnt8L0?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Cp62TXduQwI?feature=oembed" TargetMode="Externa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eshpZC1YRzY?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vfw.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www.facebook.com/VFWmembershipHQ"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vfwva.org"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hyperlink" Target="mailto:cdrdiaz7@vfwva.org" TargetMode="External"/><Relationship Id="rId3" Type="http://schemas.openxmlformats.org/officeDocument/2006/relationships/hyperlink" Target="mailto:membership@vfwva.org" TargetMode="External"/><Relationship Id="rId7" Type="http://schemas.openxmlformats.org/officeDocument/2006/relationships/hyperlink" Target="mailto:skckagret@yahoo.com"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hyperlink" Target="mailto:kwiseman@vfwva.org" TargetMode="External"/><Relationship Id="rId5" Type="http://schemas.openxmlformats.org/officeDocument/2006/relationships/hyperlink" Target="mailto:adjdist1@vfwva.org" TargetMode="External"/><Relationship Id="rId4" Type="http://schemas.openxmlformats.org/officeDocument/2006/relationships/hyperlink" Target="mailto:srvicecdr@vfwva.org" TargetMode="External"/><Relationship Id="rId9" Type="http://schemas.openxmlformats.org/officeDocument/2006/relationships/hyperlink" Target="mailto:cdrpost12179@vfwva.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p:nvPr/>
        </p:nvSpPr>
        <p:spPr>
          <a:xfrm>
            <a:off x="3615070" y="1433117"/>
            <a:ext cx="5103628" cy="28392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Calibri"/>
              <a:buNone/>
            </a:pPr>
            <a:endParaRPr sz="4800" b="1">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4800"/>
              <a:buFont typeface="Calibri"/>
              <a:buNone/>
            </a:pPr>
            <a:r>
              <a:rPr lang="en" sz="4800" b="1">
                <a:latin typeface="Calibri"/>
                <a:ea typeface="Calibri"/>
                <a:cs typeface="Calibri"/>
                <a:sym typeface="Calibri"/>
              </a:rPr>
              <a:t>Virgina</a:t>
            </a:r>
            <a:endParaRPr sz="4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Calibri"/>
              <a:buNone/>
            </a:pPr>
            <a:r>
              <a:rPr lang="en" sz="4800" b="1" i="0" u="none" strike="noStrike" cap="none">
                <a:solidFill>
                  <a:srgbClr val="000000"/>
                </a:solidFill>
                <a:latin typeface="Calibri"/>
                <a:ea typeface="Calibri"/>
                <a:cs typeface="Calibri"/>
                <a:sym typeface="Calibri"/>
              </a:rPr>
              <a:t>Recruiting SOI </a:t>
            </a:r>
            <a:r>
              <a:rPr lang="en" sz="4800" b="1" i="0" u="sng" strike="noStrike" cap="none">
                <a:solidFill>
                  <a:srgbClr val="000000"/>
                </a:solidFill>
                <a:latin typeface="Calibri"/>
                <a:ea typeface="Calibri"/>
                <a:cs typeface="Calibri"/>
                <a:sym typeface="Calibri"/>
              </a:rPr>
              <a:t>202</a:t>
            </a:r>
            <a:r>
              <a:rPr lang="en" sz="4800" b="1" u="sng">
                <a:latin typeface="Calibri"/>
                <a:ea typeface="Calibri"/>
                <a:cs typeface="Calibri"/>
                <a:sym typeface="Calibri"/>
              </a:rPr>
              <a:t>1-2022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10</a:t>
            </a:fld>
            <a:endParaRPr sz="1200" b="0" i="0" u="none" strike="noStrike" cap="none">
              <a:solidFill>
                <a:srgbClr val="888888"/>
              </a:solidFill>
              <a:latin typeface="Arial"/>
              <a:ea typeface="Arial"/>
              <a:cs typeface="Arial"/>
              <a:sym typeface="Arial"/>
            </a:endParaRPr>
          </a:p>
        </p:txBody>
      </p:sp>
      <p:sp>
        <p:nvSpPr>
          <p:cNvPr id="122" name="Google Shape;122;p25"/>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 sz="2400">
                <a:latin typeface="Calibri"/>
                <a:ea typeface="Calibri"/>
                <a:cs typeface="Calibri"/>
                <a:sym typeface="Calibri"/>
              </a:rPr>
              <a:t>Long-Term Planning </a:t>
            </a:r>
            <a:endParaRPr sz="2400"/>
          </a:p>
        </p:txBody>
      </p:sp>
      <p:sp>
        <p:nvSpPr>
          <p:cNvPr id="123" name="Google Shape;123;p25"/>
          <p:cNvSpPr/>
          <p:nvPr/>
        </p:nvSpPr>
        <p:spPr>
          <a:xfrm>
            <a:off x="509451" y="1545605"/>
            <a:ext cx="8005899" cy="6232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Calibri"/>
              <a:buNone/>
            </a:pPr>
            <a:endParaRPr sz="30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25"/>
          <p:cNvSpPr txBox="1"/>
          <p:nvPr/>
        </p:nvSpPr>
        <p:spPr>
          <a:xfrm>
            <a:off x="406300" y="1226900"/>
            <a:ext cx="8212200" cy="3540300"/>
          </a:xfrm>
          <a:prstGeom prst="rect">
            <a:avLst/>
          </a:prstGeom>
          <a:noFill/>
          <a:ln>
            <a:noFill/>
          </a:ln>
        </p:spPr>
        <p:txBody>
          <a:bodyPr spcFirstLastPara="1" wrap="square" lIns="91425" tIns="45700" rIns="91425" bIns="45700" anchor="t" anchorCtr="0">
            <a:noAutofit/>
          </a:bodyPr>
          <a:lstStyle/>
          <a:p>
            <a:pPr marL="285750" marR="0" lvl="0" indent="-254000" algn="l" rtl="0">
              <a:lnSpc>
                <a:spcPct val="100000"/>
              </a:lnSpc>
              <a:spcBef>
                <a:spcPts val="0"/>
              </a:spcBef>
              <a:spcAft>
                <a:spcPts val="0"/>
              </a:spcAft>
              <a:buClr>
                <a:srgbClr val="000000"/>
              </a:buClr>
              <a:buSzPts val="2500"/>
              <a:buFont typeface="Arial"/>
              <a:buChar char="•"/>
            </a:pPr>
            <a:r>
              <a:rPr lang="en" sz="2500" b="0" i="0" u="none" strike="noStrike" cap="none">
                <a:solidFill>
                  <a:srgbClr val="000000"/>
                </a:solidFill>
                <a:latin typeface="Calibri"/>
                <a:ea typeface="Calibri"/>
                <a:cs typeface="Calibri"/>
                <a:sym typeface="Calibri"/>
              </a:rPr>
              <a:t>Communicate the plan effectively &amp; often. </a:t>
            </a:r>
            <a:r>
              <a:rPr lang="en" sz="2500" b="1" i="0" u="none" strike="noStrike" cap="none">
                <a:solidFill>
                  <a:srgbClr val="991B1E"/>
                </a:solidFill>
                <a:latin typeface="Calibri"/>
                <a:ea typeface="Calibri"/>
                <a:cs typeface="Calibri"/>
                <a:sym typeface="Calibri"/>
              </a:rPr>
              <a:t>Pro-Tip: Check for understanding.</a:t>
            </a:r>
            <a:endParaRPr sz="2500" b="0" i="0" u="none" strike="noStrike" cap="none">
              <a:solidFill>
                <a:srgbClr val="000000"/>
              </a:solidFill>
              <a:latin typeface="Arial"/>
              <a:ea typeface="Arial"/>
              <a:cs typeface="Arial"/>
              <a:sym typeface="Arial"/>
            </a:endParaRPr>
          </a:p>
          <a:p>
            <a:pPr marL="285750" marR="0" lvl="0" indent="-95250" algn="l" rtl="0">
              <a:lnSpc>
                <a:spcPct val="100000"/>
              </a:lnSpc>
              <a:spcBef>
                <a:spcPts val="0"/>
              </a:spcBef>
              <a:spcAft>
                <a:spcPts val="0"/>
              </a:spcAft>
              <a:buClr>
                <a:schemeClr val="dk1"/>
              </a:buClr>
              <a:buSzPts val="3000"/>
              <a:buFont typeface="Arial"/>
              <a:buNone/>
            </a:pPr>
            <a:endParaRPr sz="2500" b="0" i="0" u="none" strike="noStrike" cap="none">
              <a:solidFill>
                <a:srgbClr val="000000"/>
              </a:solidFill>
              <a:latin typeface="Calibri"/>
              <a:ea typeface="Calibri"/>
              <a:cs typeface="Calibri"/>
              <a:sym typeface="Calibri"/>
            </a:endParaRPr>
          </a:p>
          <a:p>
            <a:pPr marL="285750" marR="0" lvl="0" indent="-254000" algn="l" rtl="0">
              <a:lnSpc>
                <a:spcPct val="100000"/>
              </a:lnSpc>
              <a:spcBef>
                <a:spcPts val="0"/>
              </a:spcBef>
              <a:spcAft>
                <a:spcPts val="0"/>
              </a:spcAft>
              <a:buClr>
                <a:srgbClr val="000000"/>
              </a:buClr>
              <a:buSzPts val="2500"/>
              <a:buFont typeface="Arial"/>
              <a:buChar char="•"/>
            </a:pPr>
            <a:r>
              <a:rPr lang="en" sz="2500" b="0" i="0" strike="noStrike" cap="none">
                <a:solidFill>
                  <a:srgbClr val="000000"/>
                </a:solidFill>
                <a:latin typeface="Calibri"/>
                <a:ea typeface="Calibri"/>
                <a:cs typeface="Calibri"/>
                <a:sym typeface="Calibri"/>
              </a:rPr>
              <a:t>Execute </a:t>
            </a:r>
            <a:r>
              <a:rPr lang="en" sz="2500" i="0" strike="noStrike" cap="none">
                <a:solidFill>
                  <a:srgbClr val="000000"/>
                </a:solidFill>
                <a:latin typeface="Calibri"/>
                <a:ea typeface="Calibri"/>
                <a:cs typeface="Calibri"/>
                <a:sym typeface="Calibri"/>
              </a:rPr>
              <a:t>the Plan</a:t>
            </a:r>
            <a:r>
              <a:rPr lang="en" sz="2500" b="1" i="0" strike="noStrike" cap="none">
                <a:solidFill>
                  <a:srgbClr val="000000"/>
                </a:solidFill>
                <a:latin typeface="Calibri"/>
                <a:ea typeface="Calibri"/>
                <a:cs typeface="Calibri"/>
                <a:sym typeface="Calibri"/>
              </a:rPr>
              <a:t> </a:t>
            </a:r>
            <a:r>
              <a:rPr lang="en" sz="2500" b="0" i="0" u="none" strike="noStrike" cap="none">
                <a:solidFill>
                  <a:srgbClr val="000000"/>
                </a:solidFill>
                <a:latin typeface="Calibri"/>
                <a:ea typeface="Calibri"/>
                <a:cs typeface="Calibri"/>
                <a:sym typeface="Calibri"/>
              </a:rPr>
              <a:t>and move forward, analyze the results and adjust plan if needed.</a:t>
            </a:r>
            <a:endParaRPr sz="2500" b="0" i="0" u="none" strike="noStrike" cap="none">
              <a:solidFill>
                <a:srgbClr val="000000"/>
              </a:solidFill>
              <a:latin typeface="Arial"/>
              <a:ea typeface="Arial"/>
              <a:cs typeface="Arial"/>
              <a:sym typeface="Arial"/>
            </a:endParaRPr>
          </a:p>
          <a:p>
            <a:pPr marL="285750" marR="0" lvl="0" indent="-95250" algn="l" rtl="0">
              <a:lnSpc>
                <a:spcPct val="100000"/>
              </a:lnSpc>
              <a:spcBef>
                <a:spcPts val="0"/>
              </a:spcBef>
              <a:spcAft>
                <a:spcPts val="0"/>
              </a:spcAft>
              <a:buClr>
                <a:schemeClr val="dk1"/>
              </a:buClr>
              <a:buSzPts val="3000"/>
              <a:buFont typeface="Arial"/>
              <a:buNone/>
            </a:pPr>
            <a:endParaRPr sz="2500" b="0" i="0" u="none" strike="noStrike" cap="none">
              <a:solidFill>
                <a:srgbClr val="000000"/>
              </a:solidFill>
              <a:latin typeface="Calibri"/>
              <a:ea typeface="Calibri"/>
              <a:cs typeface="Calibri"/>
              <a:sym typeface="Calibri"/>
            </a:endParaRPr>
          </a:p>
          <a:p>
            <a:pPr marL="285750" marR="0" lvl="0" indent="-254000" algn="l" rtl="0">
              <a:lnSpc>
                <a:spcPct val="100000"/>
              </a:lnSpc>
              <a:spcBef>
                <a:spcPts val="0"/>
              </a:spcBef>
              <a:spcAft>
                <a:spcPts val="0"/>
              </a:spcAft>
              <a:buClr>
                <a:srgbClr val="000000"/>
              </a:buClr>
              <a:buSzPts val="2500"/>
              <a:buFont typeface="Arial"/>
              <a:buChar char="•"/>
            </a:pPr>
            <a:r>
              <a:rPr lang="en" sz="2500" b="0" i="0" u="none" strike="noStrike" cap="none">
                <a:solidFill>
                  <a:srgbClr val="000000"/>
                </a:solidFill>
                <a:latin typeface="Calibri"/>
                <a:ea typeface="Calibri"/>
                <a:cs typeface="Calibri"/>
                <a:sym typeface="Calibri"/>
              </a:rPr>
              <a:t>Lessons Learned: take time at the end of the project to note what went well and what did not so the next project runs better.</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endParaRPr/>
          </a:p>
        </p:txBody>
      </p:sp>
      <p:sp>
        <p:nvSpPr>
          <p:cNvPr id="130" name="Google Shape;130;p26"/>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171450" lvl="0" indent="-19050" algn="ctr" rtl="0">
              <a:lnSpc>
                <a:spcPct val="90000"/>
              </a:lnSpc>
              <a:spcBef>
                <a:spcPts val="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0" lvl="0" indent="0" algn="ctr" rtl="0">
              <a:lnSpc>
                <a:spcPct val="90000"/>
              </a:lnSpc>
              <a:spcBef>
                <a:spcPts val="750"/>
              </a:spcBef>
              <a:spcAft>
                <a:spcPts val="0"/>
              </a:spcAft>
              <a:buClr>
                <a:schemeClr val="dk1"/>
              </a:buClr>
              <a:buSzPts val="2400"/>
              <a:buNone/>
            </a:pPr>
            <a:endParaRPr b="1"/>
          </a:p>
          <a:p>
            <a:pPr marL="0" lvl="0" indent="0" algn="ctr" rtl="0">
              <a:lnSpc>
                <a:spcPct val="90000"/>
              </a:lnSpc>
              <a:spcBef>
                <a:spcPts val="750"/>
              </a:spcBef>
              <a:spcAft>
                <a:spcPts val="0"/>
              </a:spcAft>
              <a:buClr>
                <a:schemeClr val="dk1"/>
              </a:buClr>
              <a:buSzPts val="4000"/>
              <a:buNone/>
            </a:pPr>
            <a:r>
              <a:rPr lang="en" sz="4000" b="1">
                <a:latin typeface="Calibri"/>
                <a:ea typeface="Calibri"/>
                <a:cs typeface="Calibri"/>
                <a:sym typeface="Calibri"/>
              </a:rPr>
              <a:t>Where Virginia Stands in Membership Now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Where Virginia Stands</a:t>
            </a:r>
            <a:endParaRPr/>
          </a:p>
        </p:txBody>
      </p:sp>
      <p:sp>
        <p:nvSpPr>
          <p:cNvPr id="136" name="Google Shape;136;p27"/>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None/>
            </a:pPr>
            <a:r>
              <a:rPr lang="en" sz="4400" b="1">
                <a:latin typeface="Calibri"/>
                <a:ea typeface="Calibri"/>
                <a:cs typeface="Calibri"/>
                <a:sym typeface="Calibri"/>
              </a:rPr>
              <a:t>Virginia is:</a:t>
            </a:r>
            <a:endParaRPr sz="4400" b="1"/>
          </a:p>
          <a:p>
            <a:pPr marL="171450" lvl="0" indent="-171450" algn="ctr" rtl="0">
              <a:lnSpc>
                <a:spcPct val="90000"/>
              </a:lnSpc>
              <a:spcBef>
                <a:spcPts val="750"/>
              </a:spcBef>
              <a:spcAft>
                <a:spcPts val="0"/>
              </a:spcAft>
              <a:buClr>
                <a:schemeClr val="dk1"/>
              </a:buClr>
              <a:buSzPts val="3200"/>
              <a:buChar char="•"/>
            </a:pPr>
            <a:r>
              <a:rPr lang="en" sz="3200">
                <a:latin typeface="Calibri"/>
                <a:ea typeface="Calibri"/>
                <a:cs typeface="Calibri"/>
                <a:sym typeface="Calibri"/>
              </a:rPr>
              <a:t>One of 52 departments</a:t>
            </a:r>
            <a:endParaRPr/>
          </a:p>
          <a:p>
            <a:pPr marL="171450" lvl="0" indent="-171450" algn="ctr" rtl="0">
              <a:lnSpc>
                <a:spcPct val="90000"/>
              </a:lnSpc>
              <a:spcBef>
                <a:spcPts val="750"/>
              </a:spcBef>
              <a:spcAft>
                <a:spcPts val="0"/>
              </a:spcAft>
              <a:buClr>
                <a:schemeClr val="dk1"/>
              </a:buClr>
              <a:buSzPts val="3200"/>
              <a:buChar char="•"/>
            </a:pPr>
            <a:r>
              <a:rPr lang="en" sz="3200">
                <a:latin typeface="Calibri"/>
                <a:ea typeface="Calibri"/>
                <a:cs typeface="Calibri"/>
                <a:sym typeface="Calibri"/>
              </a:rPr>
              <a:t>We have 13 districts</a:t>
            </a:r>
            <a:endParaRPr/>
          </a:p>
          <a:p>
            <a:pPr marL="171450" lvl="0" indent="-171450" algn="ctr" rtl="0">
              <a:lnSpc>
                <a:spcPct val="90000"/>
              </a:lnSpc>
              <a:spcBef>
                <a:spcPts val="750"/>
              </a:spcBef>
              <a:spcAft>
                <a:spcPts val="0"/>
              </a:spcAft>
              <a:buClr>
                <a:schemeClr val="dk1"/>
              </a:buClr>
              <a:buSzPts val="3200"/>
              <a:buChar char="•"/>
            </a:pPr>
            <a:r>
              <a:rPr lang="en" sz="3200">
                <a:latin typeface="Calibri"/>
                <a:ea typeface="Calibri"/>
                <a:cs typeface="Calibri"/>
                <a:sym typeface="Calibri"/>
              </a:rPr>
              <a:t>We have 130 posts</a:t>
            </a:r>
            <a:endParaRPr/>
          </a:p>
          <a:p>
            <a:pPr marL="171450" lvl="0" indent="-171450" algn="ctr" rtl="0">
              <a:lnSpc>
                <a:spcPct val="90000"/>
              </a:lnSpc>
              <a:spcBef>
                <a:spcPts val="750"/>
              </a:spcBef>
              <a:spcAft>
                <a:spcPts val="0"/>
              </a:spcAft>
              <a:buClr>
                <a:schemeClr val="dk1"/>
              </a:buClr>
              <a:buSzPts val="3200"/>
              <a:buChar char="•"/>
            </a:pPr>
            <a:r>
              <a:rPr lang="en" sz="3200">
                <a:latin typeface="Calibri"/>
                <a:ea typeface="Calibri"/>
                <a:cs typeface="Calibri"/>
                <a:sym typeface="Calibri"/>
              </a:rPr>
              <a:t>We serve in every community in the state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Where Virginia Stands</a:t>
            </a:r>
            <a:endParaRPr/>
          </a:p>
        </p:txBody>
      </p:sp>
      <p:sp>
        <p:nvSpPr>
          <p:cNvPr id="142" name="Google Shape;142;p28"/>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None/>
            </a:pPr>
            <a:r>
              <a:rPr lang="en" sz="4000" b="1" dirty="0">
                <a:latin typeface="Calibri"/>
                <a:ea typeface="Calibri"/>
                <a:cs typeface="Calibri"/>
                <a:sym typeface="Calibri"/>
              </a:rPr>
              <a:t>Virginia has about 720,000 veterans</a:t>
            </a:r>
            <a:endParaRPr sz="4000" b="1" dirty="0"/>
          </a:p>
          <a:p>
            <a:pPr marL="0" lvl="0" indent="0" algn="l" rtl="0">
              <a:lnSpc>
                <a:spcPct val="90000"/>
              </a:lnSpc>
              <a:spcBef>
                <a:spcPts val="750"/>
              </a:spcBef>
              <a:spcAft>
                <a:spcPts val="0"/>
              </a:spcAft>
              <a:buNone/>
            </a:pPr>
            <a:endParaRPr sz="3200" dirty="0">
              <a:latin typeface="Calibri"/>
              <a:ea typeface="Calibri"/>
              <a:cs typeface="Calibri"/>
              <a:sym typeface="Calibri"/>
            </a:endParaRPr>
          </a:p>
          <a:p>
            <a:pPr marL="457200" lvl="0" indent="0" algn="l" rtl="0">
              <a:lnSpc>
                <a:spcPct val="90000"/>
              </a:lnSpc>
              <a:spcBef>
                <a:spcPts val="750"/>
              </a:spcBef>
              <a:spcAft>
                <a:spcPts val="0"/>
              </a:spcAft>
              <a:buNone/>
            </a:pPr>
            <a:r>
              <a:rPr lang="en" sz="3200" dirty="0">
                <a:latin typeface="Calibri"/>
                <a:ea typeface="Calibri"/>
                <a:cs typeface="Calibri"/>
                <a:sym typeface="Calibri"/>
              </a:rPr>
              <a:t>If 10% are VFW eligible, we could have 72,000 members.</a:t>
            </a:r>
            <a:endParaRPr dirty="0"/>
          </a:p>
          <a:p>
            <a:pPr marL="457200" lvl="0" indent="0" algn="l" rtl="0">
              <a:lnSpc>
                <a:spcPct val="90000"/>
              </a:lnSpc>
              <a:spcBef>
                <a:spcPts val="750"/>
              </a:spcBef>
              <a:spcAft>
                <a:spcPts val="0"/>
              </a:spcAft>
              <a:buNone/>
            </a:pPr>
            <a:endParaRPr sz="3200" dirty="0">
              <a:latin typeface="Calibri"/>
              <a:ea typeface="Calibri"/>
              <a:cs typeface="Calibri"/>
              <a:sym typeface="Calibri"/>
            </a:endParaRPr>
          </a:p>
          <a:p>
            <a:pPr marL="457200" lvl="0" indent="0" algn="l" rtl="0">
              <a:lnSpc>
                <a:spcPct val="90000"/>
              </a:lnSpc>
              <a:spcBef>
                <a:spcPts val="750"/>
              </a:spcBef>
              <a:spcAft>
                <a:spcPts val="0"/>
              </a:spcAft>
              <a:buNone/>
            </a:pPr>
            <a:r>
              <a:rPr lang="en" sz="3200" dirty="0">
                <a:latin typeface="Calibri"/>
                <a:ea typeface="Calibri"/>
                <a:cs typeface="Calibri"/>
                <a:sym typeface="Calibri"/>
              </a:rPr>
              <a:t>We only have 32,624 members as of this year.</a:t>
            </a:r>
            <a:endParaRPr sz="32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Fundamentals of membership</a:t>
            </a:r>
            <a:endParaRPr/>
          </a:p>
        </p:txBody>
      </p:sp>
      <p:sp>
        <p:nvSpPr>
          <p:cNvPr id="148" name="Google Shape;148;p29"/>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The 3 R’s of membership</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b="1" u="sng">
                <a:latin typeface="Calibri"/>
                <a:ea typeface="Calibri"/>
                <a:cs typeface="Calibri"/>
                <a:sym typeface="Calibri"/>
              </a:rPr>
              <a:t>Retain </a:t>
            </a:r>
            <a:r>
              <a:rPr lang="en" sz="3200">
                <a:latin typeface="Calibri"/>
                <a:ea typeface="Calibri"/>
                <a:cs typeface="Calibri"/>
                <a:sym typeface="Calibri"/>
              </a:rPr>
              <a:t>current members</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b="1" u="sng">
                <a:latin typeface="Calibri"/>
                <a:ea typeface="Calibri"/>
                <a:cs typeface="Calibri"/>
                <a:sym typeface="Calibri"/>
              </a:rPr>
              <a:t>Reinstate</a:t>
            </a:r>
            <a:r>
              <a:rPr lang="en" sz="3200">
                <a:latin typeface="Calibri"/>
                <a:ea typeface="Calibri"/>
                <a:cs typeface="Calibri"/>
                <a:sym typeface="Calibri"/>
              </a:rPr>
              <a:t> former members</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b="1" u="sng">
                <a:latin typeface="Calibri"/>
                <a:ea typeface="Calibri"/>
                <a:cs typeface="Calibri"/>
                <a:sym typeface="Calibri"/>
              </a:rPr>
              <a:t>Recruit</a:t>
            </a:r>
            <a:r>
              <a:rPr lang="en" sz="3200">
                <a:latin typeface="Calibri"/>
                <a:ea typeface="Calibri"/>
                <a:cs typeface="Calibri"/>
                <a:sym typeface="Calibri"/>
              </a:rPr>
              <a:t> new members</a:t>
            </a:r>
            <a:endParaRPr sz="3200">
              <a:latin typeface="Calibri"/>
              <a:ea typeface="Calibri"/>
              <a:cs typeface="Calibri"/>
              <a:sym typeface="Calibri"/>
            </a:endParaRPr>
          </a:p>
          <a:p>
            <a:pPr marL="914400" lvl="0" indent="0" algn="l" rtl="0">
              <a:lnSpc>
                <a:spcPct val="90000"/>
              </a:lnSpc>
              <a:spcBef>
                <a:spcPts val="0"/>
              </a:spcBef>
              <a:spcAft>
                <a:spcPts val="0"/>
              </a:spcAft>
              <a:buNone/>
            </a:pP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Fundamentals of membership (Cont.)</a:t>
            </a:r>
            <a:endParaRPr/>
          </a:p>
        </p:txBody>
      </p:sp>
      <p:sp>
        <p:nvSpPr>
          <p:cNvPr id="154" name="Google Shape;154;p30"/>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Retaining current annual members</a:t>
            </a:r>
            <a:endParaRPr sz="3000">
              <a:latin typeface="Calibri"/>
              <a:ea typeface="Calibri"/>
              <a:cs typeface="Calibri"/>
              <a:sym typeface="Calibri"/>
            </a:endParaRPr>
          </a:p>
          <a:p>
            <a:pPr marL="914400" lvl="1"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Email</a:t>
            </a:r>
            <a:endParaRPr sz="3000">
              <a:latin typeface="Calibri"/>
              <a:ea typeface="Calibri"/>
              <a:cs typeface="Calibri"/>
              <a:sym typeface="Calibri"/>
            </a:endParaRPr>
          </a:p>
          <a:p>
            <a:pPr marL="914400" lvl="1"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Phone Calls</a:t>
            </a:r>
            <a:endParaRPr sz="3000">
              <a:latin typeface="Calibri"/>
              <a:ea typeface="Calibri"/>
              <a:cs typeface="Calibri"/>
              <a:sym typeface="Calibri"/>
            </a:endParaRPr>
          </a:p>
          <a:p>
            <a:pPr marL="914400" lvl="1"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Note in the newsletter</a:t>
            </a:r>
            <a:endParaRPr sz="3000">
              <a:latin typeface="Calibri"/>
              <a:ea typeface="Calibri"/>
              <a:cs typeface="Calibri"/>
              <a:sym typeface="Calibri"/>
            </a:endParaRPr>
          </a:p>
          <a:p>
            <a:pPr marL="914400" lvl="1"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Knock on their door</a:t>
            </a:r>
            <a:endParaRPr sz="3000">
              <a:latin typeface="Calibri"/>
              <a:ea typeface="Calibri"/>
              <a:cs typeface="Calibri"/>
              <a:sym typeface="Calibri"/>
            </a:endParaRPr>
          </a:p>
          <a:p>
            <a:pPr marL="914400" lvl="1"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Mail them a letter</a:t>
            </a:r>
            <a:endParaRPr sz="3000">
              <a:latin typeface="Calibri"/>
              <a:ea typeface="Calibri"/>
              <a:cs typeface="Calibri"/>
              <a:sym typeface="Calibri"/>
            </a:endParaRPr>
          </a:p>
          <a:p>
            <a:pPr marL="914400" lvl="1"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Engage on social media</a:t>
            </a:r>
            <a:endParaRPr sz="3000">
              <a:latin typeface="Calibri"/>
              <a:ea typeface="Calibri"/>
              <a:cs typeface="Calibri"/>
              <a:sym typeface="Calibri"/>
            </a:endParaRPr>
          </a:p>
          <a:p>
            <a:pPr marL="1371600" lvl="2" indent="-419100" algn="l" rtl="0">
              <a:lnSpc>
                <a:spcPct val="90000"/>
              </a:lnSpc>
              <a:spcBef>
                <a:spcPts val="0"/>
              </a:spcBef>
              <a:spcAft>
                <a:spcPts val="0"/>
              </a:spcAft>
              <a:buSzPts val="3000"/>
              <a:buFont typeface="Calibri"/>
              <a:buChar char="■"/>
            </a:pPr>
            <a:r>
              <a:rPr lang="en" sz="3000">
                <a:latin typeface="Calibri"/>
                <a:ea typeface="Calibri"/>
                <a:cs typeface="Calibri"/>
                <a:sym typeface="Calibri"/>
              </a:rPr>
              <a:t>Scan your followers for lapsed members</a:t>
            </a:r>
            <a:endParaRPr sz="3000">
              <a:latin typeface="Calibri"/>
              <a:ea typeface="Calibri"/>
              <a:cs typeface="Calibri"/>
              <a:sym typeface="Calibri"/>
            </a:endParaRPr>
          </a:p>
          <a:p>
            <a:pPr marL="0" lvl="0" indent="0" algn="l" rtl="0">
              <a:lnSpc>
                <a:spcPct val="90000"/>
              </a:lnSpc>
              <a:spcBef>
                <a:spcPts val="0"/>
              </a:spcBef>
              <a:spcAft>
                <a:spcPts val="0"/>
              </a:spcAft>
              <a:buNone/>
            </a:pPr>
            <a:endParaRPr sz="2800">
              <a:latin typeface="Calibri"/>
              <a:ea typeface="Calibri"/>
              <a:cs typeface="Calibri"/>
              <a:sym typeface="Calibri"/>
            </a:endParaRPr>
          </a:p>
          <a:p>
            <a:pPr marL="914400" lvl="0" indent="0" algn="l" rtl="0">
              <a:lnSpc>
                <a:spcPct val="90000"/>
              </a:lnSpc>
              <a:spcBef>
                <a:spcPts val="0"/>
              </a:spcBef>
              <a:spcAft>
                <a:spcPts val="0"/>
              </a:spcAft>
              <a:buNone/>
            </a:pPr>
            <a:endParaRPr sz="3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Fundamentals of membership (Cont.)</a:t>
            </a:r>
            <a:endParaRPr/>
          </a:p>
        </p:txBody>
      </p:sp>
      <p:sp>
        <p:nvSpPr>
          <p:cNvPr id="160" name="Google Shape;160;p31"/>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Reinstate former members (lapsed at least 2 years)</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Similar to Renewing members, but a much larger pool to work with.</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This could include unpaid At-Large members, members who moved here from other states, etc.</a:t>
            </a:r>
            <a:endParaRPr sz="3200">
              <a:latin typeface="Calibri"/>
              <a:ea typeface="Calibri"/>
              <a:cs typeface="Calibri"/>
              <a:sym typeface="Calibri"/>
            </a:endParaRPr>
          </a:p>
          <a:p>
            <a:pPr marL="914400" lvl="0" indent="0" algn="l" rtl="0">
              <a:lnSpc>
                <a:spcPct val="90000"/>
              </a:lnSpc>
              <a:spcBef>
                <a:spcPts val="0"/>
              </a:spcBef>
              <a:spcAft>
                <a:spcPts val="0"/>
              </a:spcAft>
              <a:buNone/>
            </a:pPr>
            <a:endParaRPr sz="3200">
              <a:latin typeface="Calibri"/>
              <a:ea typeface="Calibri"/>
              <a:cs typeface="Calibri"/>
              <a:sym typeface="Calibri"/>
            </a:endParaRPr>
          </a:p>
          <a:p>
            <a:pPr marL="914400" lvl="0" indent="0" algn="l" rtl="0">
              <a:lnSpc>
                <a:spcPct val="90000"/>
              </a:lnSpc>
              <a:spcBef>
                <a:spcPts val="0"/>
              </a:spcBef>
              <a:spcAft>
                <a:spcPts val="0"/>
              </a:spcAft>
              <a:buNone/>
            </a:pPr>
            <a:endParaRPr sz="3200">
              <a:latin typeface="Calibri"/>
              <a:ea typeface="Calibri"/>
              <a:cs typeface="Calibri"/>
              <a:sym typeface="Calibri"/>
            </a:endParaRPr>
          </a:p>
          <a:p>
            <a:pPr marL="0" lvl="0" indent="0" algn="l" rtl="0">
              <a:lnSpc>
                <a:spcPct val="90000"/>
              </a:lnSpc>
              <a:spcBef>
                <a:spcPts val="0"/>
              </a:spcBef>
              <a:spcAft>
                <a:spcPts val="0"/>
              </a:spcAft>
              <a:buNone/>
            </a:pPr>
            <a:endParaRPr sz="3200">
              <a:latin typeface="Calibri"/>
              <a:ea typeface="Calibri"/>
              <a:cs typeface="Calibri"/>
              <a:sym typeface="Calibri"/>
            </a:endParaRPr>
          </a:p>
          <a:p>
            <a:pPr marL="914400" lvl="0" indent="0" algn="l" rtl="0">
              <a:lnSpc>
                <a:spcPct val="90000"/>
              </a:lnSpc>
              <a:spcBef>
                <a:spcPts val="0"/>
              </a:spcBef>
              <a:spcAft>
                <a:spcPts val="0"/>
              </a:spcAft>
              <a:buNone/>
            </a:pPr>
            <a:endParaRPr sz="3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Fundamentals of membership (Cont.)</a:t>
            </a:r>
            <a:endParaRPr/>
          </a:p>
        </p:txBody>
      </p:sp>
      <p:sp>
        <p:nvSpPr>
          <p:cNvPr id="166" name="Google Shape;166;p32"/>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Font typeface="Calibri"/>
              <a:buChar char="●"/>
            </a:pPr>
            <a:r>
              <a:rPr lang="en" sz="2800">
                <a:latin typeface="Calibri"/>
                <a:ea typeface="Calibri"/>
                <a:cs typeface="Calibri"/>
                <a:sym typeface="Calibri"/>
              </a:rPr>
              <a:t>The 3 R’s put into perspective</a:t>
            </a:r>
            <a:endParaRPr sz="2800">
              <a:latin typeface="Calibri"/>
              <a:ea typeface="Calibri"/>
              <a:cs typeface="Calibri"/>
              <a:sym typeface="Calibri"/>
            </a:endParaRPr>
          </a:p>
          <a:p>
            <a:pPr marL="914400" lvl="1" indent="-406400" algn="l" rtl="0">
              <a:lnSpc>
                <a:spcPct val="90000"/>
              </a:lnSpc>
              <a:spcBef>
                <a:spcPts val="0"/>
              </a:spcBef>
              <a:spcAft>
                <a:spcPts val="0"/>
              </a:spcAft>
              <a:buSzPts val="2800"/>
              <a:buFont typeface="Calibri"/>
              <a:buChar char="○"/>
            </a:pPr>
            <a:r>
              <a:rPr lang="en" sz="2800" b="1" u="sng">
                <a:latin typeface="Calibri"/>
                <a:ea typeface="Calibri"/>
                <a:cs typeface="Calibri"/>
                <a:sym typeface="Calibri"/>
              </a:rPr>
              <a:t>Retain</a:t>
            </a:r>
            <a:r>
              <a:rPr lang="en" sz="2800">
                <a:latin typeface="Calibri"/>
                <a:ea typeface="Calibri"/>
                <a:cs typeface="Calibri"/>
                <a:sym typeface="Calibri"/>
              </a:rPr>
              <a:t> over 7,200 annual members</a:t>
            </a:r>
            <a:endParaRPr sz="2800">
              <a:latin typeface="Calibri"/>
              <a:ea typeface="Calibri"/>
              <a:cs typeface="Calibri"/>
              <a:sym typeface="Calibri"/>
            </a:endParaRPr>
          </a:p>
          <a:p>
            <a:pPr marL="1371600" lvl="2" indent="-406400" algn="l" rtl="0">
              <a:lnSpc>
                <a:spcPct val="90000"/>
              </a:lnSpc>
              <a:spcBef>
                <a:spcPts val="0"/>
              </a:spcBef>
              <a:spcAft>
                <a:spcPts val="0"/>
              </a:spcAft>
              <a:buSzPts val="2800"/>
              <a:buFont typeface="Calibri"/>
              <a:buChar char="■"/>
            </a:pPr>
            <a:r>
              <a:rPr lang="en" sz="2800">
                <a:latin typeface="Calibri"/>
                <a:ea typeface="Calibri"/>
                <a:cs typeface="Calibri"/>
                <a:sym typeface="Calibri"/>
              </a:rPr>
              <a:t>We will likely keep about 70% of this amount (plus 24,600 life members)</a:t>
            </a:r>
            <a:endParaRPr sz="2800">
              <a:latin typeface="Calibri"/>
              <a:ea typeface="Calibri"/>
              <a:cs typeface="Calibri"/>
              <a:sym typeface="Calibri"/>
            </a:endParaRPr>
          </a:p>
          <a:p>
            <a:pPr marL="914400" lvl="1" indent="-406400" algn="l" rtl="0">
              <a:lnSpc>
                <a:spcPct val="90000"/>
              </a:lnSpc>
              <a:spcBef>
                <a:spcPts val="0"/>
              </a:spcBef>
              <a:spcAft>
                <a:spcPts val="0"/>
              </a:spcAft>
              <a:buSzPts val="2800"/>
              <a:buFont typeface="Calibri"/>
              <a:buChar char="○"/>
            </a:pPr>
            <a:r>
              <a:rPr lang="en" sz="2800" b="1" u="sng">
                <a:latin typeface="Calibri"/>
                <a:ea typeface="Calibri"/>
                <a:cs typeface="Calibri"/>
                <a:sym typeface="Calibri"/>
              </a:rPr>
              <a:t>Reinstate</a:t>
            </a:r>
            <a:r>
              <a:rPr lang="en" sz="2800">
                <a:latin typeface="Calibri"/>
                <a:ea typeface="Calibri"/>
                <a:cs typeface="Calibri"/>
                <a:sym typeface="Calibri"/>
              </a:rPr>
              <a:t> as many as 9,200 unpaid members</a:t>
            </a:r>
            <a:endParaRPr sz="2800">
              <a:latin typeface="Calibri"/>
              <a:ea typeface="Calibri"/>
              <a:cs typeface="Calibri"/>
              <a:sym typeface="Calibri"/>
            </a:endParaRPr>
          </a:p>
          <a:p>
            <a:pPr marL="1371600" lvl="2" indent="-406400" algn="l" rtl="0">
              <a:lnSpc>
                <a:spcPct val="90000"/>
              </a:lnSpc>
              <a:spcBef>
                <a:spcPts val="0"/>
              </a:spcBef>
              <a:spcAft>
                <a:spcPts val="0"/>
              </a:spcAft>
              <a:buSzPts val="2800"/>
              <a:buFont typeface="Calibri"/>
              <a:buChar char="■"/>
            </a:pPr>
            <a:r>
              <a:rPr lang="en" sz="2800">
                <a:latin typeface="Calibri"/>
                <a:ea typeface="Calibri"/>
                <a:cs typeface="Calibri"/>
                <a:sym typeface="Calibri"/>
              </a:rPr>
              <a:t>We have the phone number/address for many of this number </a:t>
            </a:r>
            <a:endParaRPr sz="2800">
              <a:latin typeface="Calibri"/>
              <a:ea typeface="Calibri"/>
              <a:cs typeface="Calibri"/>
              <a:sym typeface="Calibri"/>
            </a:endParaRPr>
          </a:p>
          <a:p>
            <a:pPr marL="914400" lvl="1" indent="-406400" algn="l" rtl="0">
              <a:lnSpc>
                <a:spcPct val="90000"/>
              </a:lnSpc>
              <a:spcBef>
                <a:spcPts val="0"/>
              </a:spcBef>
              <a:spcAft>
                <a:spcPts val="0"/>
              </a:spcAft>
              <a:buSzPts val="2800"/>
              <a:buFont typeface="Calibri"/>
              <a:buChar char="○"/>
            </a:pPr>
            <a:r>
              <a:rPr lang="en" sz="2800" b="1" u="sng">
                <a:latin typeface="Calibri"/>
                <a:ea typeface="Calibri"/>
                <a:cs typeface="Calibri"/>
                <a:sym typeface="Calibri"/>
              </a:rPr>
              <a:t>Recruit</a:t>
            </a:r>
            <a:r>
              <a:rPr lang="en" sz="2800">
                <a:latin typeface="Calibri"/>
                <a:ea typeface="Calibri"/>
                <a:cs typeface="Calibri"/>
                <a:sym typeface="Calibri"/>
              </a:rPr>
              <a:t> new members to fill the gap</a:t>
            </a:r>
            <a:endParaRPr sz="2800">
              <a:latin typeface="Calibri"/>
              <a:ea typeface="Calibri"/>
              <a:cs typeface="Calibri"/>
              <a:sym typeface="Calibri"/>
            </a:endParaRPr>
          </a:p>
          <a:p>
            <a:pPr marL="0" lvl="0" indent="0" algn="ctr" rtl="0">
              <a:lnSpc>
                <a:spcPct val="90000"/>
              </a:lnSpc>
              <a:spcBef>
                <a:spcPts val="0"/>
              </a:spcBef>
              <a:spcAft>
                <a:spcPts val="0"/>
              </a:spcAft>
              <a:buNone/>
            </a:pPr>
            <a:r>
              <a:rPr lang="en" sz="2800" b="1" u="sng">
                <a:latin typeface="Calibri"/>
                <a:ea typeface="Calibri"/>
                <a:cs typeface="Calibri"/>
                <a:sym typeface="Calibri"/>
              </a:rPr>
              <a:t>**NEVER say there is no one to recruit**</a:t>
            </a:r>
            <a:endParaRPr sz="2800" b="1" u="sng">
              <a:latin typeface="Calibri"/>
              <a:ea typeface="Calibri"/>
              <a:cs typeface="Calibri"/>
              <a:sym typeface="Calibri"/>
            </a:endParaRPr>
          </a:p>
          <a:p>
            <a:pPr marL="914400" lvl="0" indent="0" algn="l" rtl="0">
              <a:lnSpc>
                <a:spcPct val="90000"/>
              </a:lnSpc>
              <a:spcBef>
                <a:spcPts val="0"/>
              </a:spcBef>
              <a:spcAft>
                <a:spcPts val="0"/>
              </a:spcAft>
              <a:buNone/>
            </a:pP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body" idx="1"/>
          </p:nvPr>
        </p:nvSpPr>
        <p:spPr>
          <a:xfrm>
            <a:off x="628650" y="1044927"/>
            <a:ext cx="7886700" cy="36615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4000" b="1" dirty="0"/>
          </a:p>
        </p:txBody>
      </p:sp>
      <p:sp>
        <p:nvSpPr>
          <p:cNvPr id="202" name="Google Shape;202;p38"/>
          <p:cNvSpPr txBox="1">
            <a:spLocks noGrp="1"/>
          </p:cNvSpPr>
          <p:nvPr>
            <p:ph type="title"/>
          </p:nvPr>
        </p:nvSpPr>
        <p:spPr>
          <a:xfrm>
            <a:off x="215154" y="100854"/>
            <a:ext cx="6338100" cy="73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Break for 10 minutes</a:t>
            </a:r>
            <a:endParaRPr dirty="0"/>
          </a:p>
        </p:txBody>
      </p:sp>
      <p:pic>
        <p:nvPicPr>
          <p:cNvPr id="2" name="Online Media 1" title="10 minute Silent Timer - Countdown">
            <a:hlinkClick r:id="" action="ppaction://media"/>
            <a:extLst>
              <a:ext uri="{FF2B5EF4-FFF2-40B4-BE49-F238E27FC236}">
                <a16:creationId xmlns:a16="http://schemas.microsoft.com/office/drawing/2014/main" id="{570AA8EE-298D-4F9F-8872-36FF37F031B4}"/>
              </a:ext>
            </a:extLst>
          </p:cNvPr>
          <p:cNvPicPr>
            <a:picLocks noRot="1" noChangeAspect="1"/>
          </p:cNvPicPr>
          <p:nvPr>
            <a:videoFile r:link="rId1"/>
          </p:nvPr>
        </p:nvPicPr>
        <p:blipFill>
          <a:blip r:embed="rId4"/>
          <a:stretch>
            <a:fillRect/>
          </a:stretch>
        </p:blipFill>
        <p:spPr>
          <a:xfrm>
            <a:off x="1331734" y="1044927"/>
            <a:ext cx="6480532" cy="366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endParaRPr/>
          </a:p>
        </p:txBody>
      </p:sp>
      <p:sp>
        <p:nvSpPr>
          <p:cNvPr id="172" name="Google Shape;172;p33"/>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171450" lvl="0" indent="-19050" algn="ctr" rtl="0">
              <a:lnSpc>
                <a:spcPct val="90000"/>
              </a:lnSpc>
              <a:spcBef>
                <a:spcPts val="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0" lvl="0" indent="0" algn="ctr" rtl="0">
              <a:lnSpc>
                <a:spcPct val="90000"/>
              </a:lnSpc>
              <a:spcBef>
                <a:spcPts val="750"/>
              </a:spcBef>
              <a:spcAft>
                <a:spcPts val="0"/>
              </a:spcAft>
              <a:buClr>
                <a:schemeClr val="dk1"/>
              </a:buClr>
              <a:buSzPts val="4000"/>
              <a:buNone/>
            </a:pPr>
            <a:r>
              <a:rPr lang="en" sz="4000" b="1"/>
              <a:t>The Art of Recruiting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8"/>
          <p:cNvSpPr txBox="1">
            <a:spLocks noGrp="1"/>
          </p:cNvSpPr>
          <p:nvPr>
            <p:ph type="body" idx="1"/>
          </p:nvPr>
        </p:nvSpPr>
        <p:spPr>
          <a:xfrm>
            <a:off x="628650" y="1044927"/>
            <a:ext cx="7886700" cy="36615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dirty="0"/>
          </a:p>
        </p:txBody>
      </p:sp>
      <p:sp>
        <p:nvSpPr>
          <p:cNvPr id="77" name="Google Shape;77;p18"/>
          <p:cNvSpPr txBox="1">
            <a:spLocks noGrp="1"/>
          </p:cNvSpPr>
          <p:nvPr>
            <p:ph type="title"/>
          </p:nvPr>
        </p:nvSpPr>
        <p:spPr>
          <a:xfrm>
            <a:off x="215154" y="100854"/>
            <a:ext cx="6338100" cy="73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Video: Student Veterans</a:t>
            </a:r>
            <a:endParaRPr/>
          </a:p>
        </p:txBody>
      </p:sp>
      <p:pic>
        <p:nvPicPr>
          <p:cNvPr id="3" name="Online Media 2" title="VFW-SVA Fellowship Program">
            <a:hlinkClick r:id="" action="ppaction://media"/>
            <a:extLst>
              <a:ext uri="{FF2B5EF4-FFF2-40B4-BE49-F238E27FC236}">
                <a16:creationId xmlns:a16="http://schemas.microsoft.com/office/drawing/2014/main" id="{9CA1DCC5-5D3D-4BAD-B760-0C5DEFD324F4}"/>
              </a:ext>
            </a:extLst>
          </p:cNvPr>
          <p:cNvPicPr>
            <a:picLocks noRot="1" noChangeAspect="1"/>
          </p:cNvPicPr>
          <p:nvPr>
            <a:videoFile r:link="rId1"/>
          </p:nvPr>
        </p:nvPicPr>
        <p:blipFill>
          <a:blip r:embed="rId4"/>
          <a:stretch>
            <a:fillRect/>
          </a:stretch>
        </p:blipFill>
        <p:spPr>
          <a:xfrm>
            <a:off x="1332087" y="1045326"/>
            <a:ext cx="6479826" cy="3661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178" name="Google Shape;178;p34"/>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171450" lvl="0" indent="-19050" algn="ctr" rtl="0">
              <a:lnSpc>
                <a:spcPct val="90000"/>
              </a:lnSpc>
              <a:spcBef>
                <a:spcPts val="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0" lvl="0" indent="0" algn="ctr" rtl="0">
              <a:lnSpc>
                <a:spcPct val="90000"/>
              </a:lnSpc>
              <a:spcBef>
                <a:spcPts val="750"/>
              </a:spcBef>
              <a:spcAft>
                <a:spcPts val="0"/>
              </a:spcAft>
              <a:buClr>
                <a:schemeClr val="dk1"/>
              </a:buClr>
              <a:buSzPts val="4000"/>
              <a:buNone/>
            </a:pPr>
            <a:r>
              <a:rPr lang="en" sz="4000" b="1"/>
              <a:t>Step 1: Planning the Event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184" name="Google Shape;184;p35"/>
          <p:cNvSpPr txBox="1">
            <a:spLocks noGrp="1"/>
          </p:cNvSpPr>
          <p:nvPr>
            <p:ph type="body" idx="1"/>
          </p:nvPr>
        </p:nvSpPr>
        <p:spPr>
          <a:xfrm>
            <a:off x="215150" y="1044925"/>
            <a:ext cx="8300100" cy="36615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The Factors to Consider for Recruiting:</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When (Weekend vs. Weekday)</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Where (The actual store/location)</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Weather (Are we inside or outside?)</a:t>
            </a:r>
            <a:endParaRPr/>
          </a:p>
          <a:p>
            <a:pPr marL="0" lvl="0" indent="0" algn="l" rtl="0">
              <a:lnSpc>
                <a:spcPct val="90000"/>
              </a:lnSpc>
              <a:spcBef>
                <a:spcPts val="750"/>
              </a:spcBef>
              <a:spcAft>
                <a:spcPts val="0"/>
              </a:spcAft>
              <a:buClr>
                <a:schemeClr val="dk1"/>
              </a:buClr>
              <a:buSzPts val="2400"/>
              <a:buNone/>
            </a:pP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190" name="Google Shape;190;p36"/>
          <p:cNvSpPr txBox="1">
            <a:spLocks noGrp="1"/>
          </p:cNvSpPr>
          <p:nvPr>
            <p:ph type="body" idx="1"/>
          </p:nvPr>
        </p:nvSpPr>
        <p:spPr>
          <a:xfrm>
            <a:off x="215150" y="1044925"/>
            <a:ext cx="8300100" cy="36615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Who should work the event?</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At least one person is the “recruiter”</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People training to be recruiters</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Other members show the face of the post and attract people similar to them</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But...not too many (2-3 people per table)</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Auxiliary can help also!</a:t>
            </a:r>
            <a:endParaRPr sz="32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196" name="Google Shape;196;p37"/>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457200" lvl="0" indent="-393700" algn="l" rtl="0">
              <a:lnSpc>
                <a:spcPct val="80000"/>
              </a:lnSpc>
              <a:spcBef>
                <a:spcPts val="0"/>
              </a:spcBef>
              <a:spcAft>
                <a:spcPts val="0"/>
              </a:spcAft>
              <a:buSzPts val="2600"/>
              <a:buFont typeface="Calibri"/>
              <a:buChar char="●"/>
            </a:pPr>
            <a:r>
              <a:rPr lang="en" sz="2600" b="1">
                <a:latin typeface="Calibri"/>
                <a:ea typeface="Calibri"/>
                <a:cs typeface="Calibri"/>
                <a:sym typeface="Calibri"/>
              </a:rPr>
              <a:t>What should you put on the recruiting table?</a:t>
            </a:r>
            <a:endParaRPr sz="2600" b="1">
              <a:latin typeface="Calibri"/>
              <a:ea typeface="Calibri"/>
              <a:cs typeface="Calibri"/>
              <a:sym typeface="Calibri"/>
            </a:endParaRPr>
          </a:p>
          <a:p>
            <a:pPr marL="914400" lvl="1" indent="-393700" algn="l" rtl="0">
              <a:lnSpc>
                <a:spcPct val="80000"/>
              </a:lnSpc>
              <a:spcBef>
                <a:spcPts val="750"/>
              </a:spcBef>
              <a:spcAft>
                <a:spcPts val="0"/>
              </a:spcAft>
              <a:buSzPts val="2600"/>
              <a:buFont typeface="Calibri"/>
              <a:buChar char="○"/>
            </a:pPr>
            <a:r>
              <a:rPr lang="en" sz="2600">
                <a:latin typeface="Calibri"/>
                <a:ea typeface="Calibri"/>
                <a:cs typeface="Calibri"/>
                <a:sym typeface="Calibri"/>
              </a:rPr>
              <a:t>VFW Talking Points, Action Corps Weekly, Magazine</a:t>
            </a:r>
            <a:endParaRPr sz="2600">
              <a:latin typeface="Calibri"/>
              <a:ea typeface="Calibri"/>
              <a:cs typeface="Calibri"/>
              <a:sym typeface="Calibri"/>
            </a:endParaRPr>
          </a:p>
          <a:p>
            <a:pPr marL="914400" lvl="1" indent="-393700" algn="l" rtl="0">
              <a:lnSpc>
                <a:spcPct val="80000"/>
              </a:lnSpc>
              <a:spcBef>
                <a:spcPts val="750"/>
              </a:spcBef>
              <a:spcAft>
                <a:spcPts val="0"/>
              </a:spcAft>
              <a:buSzPts val="2600"/>
              <a:buFont typeface="Calibri"/>
              <a:buChar char="○"/>
            </a:pPr>
            <a:r>
              <a:rPr lang="en" sz="2600">
                <a:latin typeface="Calibri"/>
                <a:ea typeface="Calibri"/>
                <a:cs typeface="Calibri"/>
                <a:sym typeface="Calibri"/>
              </a:rPr>
              <a:t>Post information (newsletter, etc.)</a:t>
            </a:r>
            <a:endParaRPr sz="2600">
              <a:latin typeface="Calibri"/>
              <a:ea typeface="Calibri"/>
              <a:cs typeface="Calibri"/>
              <a:sym typeface="Calibri"/>
            </a:endParaRPr>
          </a:p>
          <a:p>
            <a:pPr marL="914400" lvl="1" indent="-393700" algn="l" rtl="0">
              <a:lnSpc>
                <a:spcPct val="80000"/>
              </a:lnSpc>
              <a:spcBef>
                <a:spcPts val="750"/>
              </a:spcBef>
              <a:spcAft>
                <a:spcPts val="0"/>
              </a:spcAft>
              <a:buSzPts val="2600"/>
              <a:buFont typeface="Calibri"/>
              <a:buChar char="○"/>
            </a:pPr>
            <a:r>
              <a:rPr lang="en" sz="2600">
                <a:latin typeface="Calibri"/>
                <a:ea typeface="Calibri"/>
                <a:cs typeface="Calibri"/>
                <a:sym typeface="Calibri"/>
              </a:rPr>
              <a:t>Generic brochures</a:t>
            </a:r>
            <a:endParaRPr sz="2600">
              <a:latin typeface="Calibri"/>
              <a:ea typeface="Calibri"/>
              <a:cs typeface="Calibri"/>
              <a:sym typeface="Calibri"/>
            </a:endParaRPr>
          </a:p>
          <a:p>
            <a:pPr marL="914400" lvl="1" indent="-393700" algn="l" rtl="0">
              <a:lnSpc>
                <a:spcPct val="80000"/>
              </a:lnSpc>
              <a:spcBef>
                <a:spcPts val="750"/>
              </a:spcBef>
              <a:spcAft>
                <a:spcPts val="0"/>
              </a:spcAft>
              <a:buSzPts val="2600"/>
              <a:buFont typeface="Calibri"/>
              <a:buChar char="○"/>
            </a:pPr>
            <a:r>
              <a:rPr lang="en" sz="2600">
                <a:latin typeface="Calibri"/>
                <a:ea typeface="Calibri"/>
                <a:cs typeface="Calibri"/>
                <a:sym typeface="Calibri"/>
              </a:rPr>
              <a:t>Unpaid membership roster</a:t>
            </a:r>
            <a:endParaRPr sz="2600">
              <a:latin typeface="Calibri"/>
              <a:ea typeface="Calibri"/>
              <a:cs typeface="Calibri"/>
              <a:sym typeface="Calibri"/>
            </a:endParaRPr>
          </a:p>
          <a:p>
            <a:pPr marL="914400" lvl="1" indent="-393700" algn="l" rtl="0">
              <a:lnSpc>
                <a:spcPct val="80000"/>
              </a:lnSpc>
              <a:spcBef>
                <a:spcPts val="750"/>
              </a:spcBef>
              <a:spcAft>
                <a:spcPts val="0"/>
              </a:spcAft>
              <a:buSzPts val="2600"/>
              <a:buFont typeface="Calibri"/>
              <a:buChar char="○"/>
            </a:pPr>
            <a:r>
              <a:rPr lang="en" sz="2600">
                <a:latin typeface="Calibri"/>
                <a:ea typeface="Calibri"/>
                <a:cs typeface="Calibri"/>
                <a:sym typeface="Calibri"/>
              </a:rPr>
              <a:t>APPLICATIONS!!!</a:t>
            </a:r>
            <a:endParaRPr sz="2600">
              <a:latin typeface="Calibri"/>
              <a:ea typeface="Calibri"/>
              <a:cs typeface="Calibri"/>
              <a:sym typeface="Calibri"/>
            </a:endParaRPr>
          </a:p>
          <a:p>
            <a:pPr marL="914400" lvl="1" indent="-393700" algn="l" rtl="0">
              <a:lnSpc>
                <a:spcPct val="80000"/>
              </a:lnSpc>
              <a:spcBef>
                <a:spcPts val="750"/>
              </a:spcBef>
              <a:spcAft>
                <a:spcPts val="0"/>
              </a:spcAft>
              <a:buSzPts val="2600"/>
              <a:buFont typeface="Calibri"/>
              <a:buChar char="○"/>
            </a:pPr>
            <a:r>
              <a:rPr lang="en" sz="2600">
                <a:latin typeface="Calibri"/>
                <a:ea typeface="Calibri"/>
                <a:cs typeface="Calibri"/>
                <a:sym typeface="Calibri"/>
              </a:rPr>
              <a:t>Roster of Posts</a:t>
            </a:r>
            <a:endParaRPr sz="2600">
              <a:latin typeface="Calibri"/>
              <a:ea typeface="Calibri"/>
              <a:cs typeface="Calibri"/>
              <a:sym typeface="Calibri"/>
            </a:endParaRPr>
          </a:p>
          <a:p>
            <a:pPr marL="914400" lvl="1" indent="-393700" algn="l" rtl="0">
              <a:lnSpc>
                <a:spcPct val="80000"/>
              </a:lnSpc>
              <a:spcBef>
                <a:spcPts val="750"/>
              </a:spcBef>
              <a:spcAft>
                <a:spcPts val="0"/>
              </a:spcAft>
              <a:buSzPts val="2600"/>
              <a:buFont typeface="Calibri"/>
              <a:buChar char="○"/>
            </a:pPr>
            <a:r>
              <a:rPr lang="en" sz="2600">
                <a:latin typeface="Calibri"/>
                <a:ea typeface="Calibri"/>
                <a:cs typeface="Calibri"/>
                <a:sym typeface="Calibri"/>
              </a:rPr>
              <a:t>Eligibility requirements</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body" idx="1"/>
          </p:nvPr>
        </p:nvSpPr>
        <p:spPr>
          <a:xfrm>
            <a:off x="628650" y="1044927"/>
            <a:ext cx="7886700" cy="36615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 sz="4000" b="1"/>
              <a:t>Example 1 of how this actually works</a:t>
            </a:r>
            <a:endParaRPr sz="4000" b="1"/>
          </a:p>
          <a:p>
            <a:pPr marL="0" lvl="0" indent="0" algn="ctr" rtl="0">
              <a:spcBef>
                <a:spcPts val="750"/>
              </a:spcBef>
              <a:spcAft>
                <a:spcPts val="0"/>
              </a:spcAft>
              <a:buNone/>
            </a:pPr>
            <a:endParaRPr sz="4000" b="1"/>
          </a:p>
          <a:p>
            <a:pPr marL="0" lvl="0" indent="0" algn="ctr" rtl="0">
              <a:spcBef>
                <a:spcPts val="750"/>
              </a:spcBef>
              <a:spcAft>
                <a:spcPts val="0"/>
              </a:spcAft>
              <a:buNone/>
            </a:pPr>
            <a:r>
              <a:rPr lang="en" sz="3000" b="1"/>
              <a:t>You are planning your event. Knowing what we recommend to put on your table and who to bring, how do you relate to all of this information?  </a:t>
            </a:r>
            <a:endParaRPr sz="3000" b="1"/>
          </a:p>
        </p:txBody>
      </p:sp>
      <p:sp>
        <p:nvSpPr>
          <p:cNvPr id="208" name="Google Shape;208;p39"/>
          <p:cNvSpPr txBox="1">
            <a:spLocks noGrp="1"/>
          </p:cNvSpPr>
          <p:nvPr>
            <p:ph type="title"/>
          </p:nvPr>
        </p:nvSpPr>
        <p:spPr>
          <a:xfrm>
            <a:off x="215154" y="100854"/>
            <a:ext cx="6338100" cy="73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14" name="Google Shape;214;p40"/>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171450" lvl="0" indent="-19050" algn="ctr" rtl="0">
              <a:lnSpc>
                <a:spcPct val="90000"/>
              </a:lnSpc>
              <a:spcBef>
                <a:spcPts val="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0" lvl="0" indent="0" algn="ctr" rtl="0">
              <a:lnSpc>
                <a:spcPct val="90000"/>
              </a:lnSpc>
              <a:spcBef>
                <a:spcPts val="750"/>
              </a:spcBef>
              <a:spcAft>
                <a:spcPts val="0"/>
              </a:spcAft>
              <a:buClr>
                <a:schemeClr val="dk1"/>
              </a:buClr>
              <a:buSzPts val="4000"/>
              <a:buNone/>
            </a:pPr>
            <a:r>
              <a:rPr lang="en" sz="4000" b="1"/>
              <a:t>Step 2: Recruiting the veteran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title"/>
          </p:nvPr>
        </p:nvSpPr>
        <p:spPr>
          <a:xfrm>
            <a:off x="339125" y="245650"/>
            <a:ext cx="5955600" cy="63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160"/>
              <a:buFont typeface="Calibri"/>
              <a:buNone/>
            </a:pPr>
            <a:r>
              <a:rPr lang="en">
                <a:latin typeface="Calibri"/>
                <a:ea typeface="Calibri"/>
                <a:cs typeface="Calibri"/>
                <a:sym typeface="Calibri"/>
              </a:rPr>
              <a:t>The Art of Recruiting (Cont.)</a:t>
            </a:r>
            <a:endParaRPr/>
          </a:p>
        </p:txBody>
      </p:sp>
      <p:sp>
        <p:nvSpPr>
          <p:cNvPr id="220" name="Google Shape;220;p41"/>
          <p:cNvSpPr txBox="1">
            <a:spLocks noGrp="1"/>
          </p:cNvSpPr>
          <p:nvPr>
            <p:ph type="body" idx="1"/>
          </p:nvPr>
        </p:nvSpPr>
        <p:spPr>
          <a:xfrm>
            <a:off x="339125" y="1148325"/>
            <a:ext cx="8805000" cy="37494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Char char="●"/>
            </a:pPr>
            <a:r>
              <a:rPr lang="en" sz="3200"/>
              <a:t>Tips of the trade</a:t>
            </a:r>
            <a:endParaRPr sz="3200"/>
          </a:p>
          <a:p>
            <a:pPr marL="914400" lvl="1" indent="-431800" algn="l" rtl="0">
              <a:lnSpc>
                <a:spcPct val="90000"/>
              </a:lnSpc>
              <a:spcBef>
                <a:spcPts val="0"/>
              </a:spcBef>
              <a:spcAft>
                <a:spcPts val="0"/>
              </a:spcAft>
              <a:buSzPts val="3200"/>
              <a:buChar char="○"/>
            </a:pPr>
            <a:r>
              <a:rPr lang="en" sz="3200"/>
              <a:t>Read</a:t>
            </a:r>
            <a:r>
              <a:rPr lang="en" sz="3200">
                <a:latin typeface="Calibri"/>
                <a:ea typeface="Calibri"/>
                <a:cs typeface="Calibri"/>
                <a:sym typeface="Calibri"/>
              </a:rPr>
              <a:t> the person and identify the Veteran</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Ballcaps, bumper stickers, shirts, boots</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The 8 words to greet a veteran</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“Are you a veteran? Where did you serve?”</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Formal vs. Informal recruiting</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We are always recruiters</a:t>
            </a:r>
            <a:endParaRPr sz="3200">
              <a:latin typeface="Calibri"/>
              <a:ea typeface="Calibri"/>
              <a:cs typeface="Calibri"/>
              <a:sym typeface="Calibri"/>
            </a:endParaRPr>
          </a:p>
          <a:p>
            <a:pPr marL="457200" lvl="0" indent="0" algn="l" rtl="0">
              <a:lnSpc>
                <a:spcPct val="90000"/>
              </a:lnSpc>
              <a:spcBef>
                <a:spcPts val="750"/>
              </a:spcBef>
              <a:spcAft>
                <a:spcPts val="0"/>
              </a:spcAft>
              <a:buNone/>
            </a:pP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339125" y="245650"/>
            <a:ext cx="5955600" cy="63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160"/>
              <a:buFont typeface="Calibri"/>
              <a:buNone/>
            </a:pPr>
            <a:r>
              <a:rPr lang="en">
                <a:latin typeface="Calibri"/>
                <a:ea typeface="Calibri"/>
                <a:cs typeface="Calibri"/>
                <a:sym typeface="Calibri"/>
              </a:rPr>
              <a:t>The Art of Recruiting (Cont.)</a:t>
            </a:r>
            <a:endParaRPr/>
          </a:p>
        </p:txBody>
      </p:sp>
      <p:sp>
        <p:nvSpPr>
          <p:cNvPr id="226" name="Google Shape;226;p42"/>
          <p:cNvSpPr txBox="1">
            <a:spLocks noGrp="1"/>
          </p:cNvSpPr>
          <p:nvPr>
            <p:ph type="body" idx="1"/>
          </p:nvPr>
        </p:nvSpPr>
        <p:spPr>
          <a:xfrm>
            <a:off x="339125" y="1148325"/>
            <a:ext cx="8805000" cy="37494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Char char="●"/>
            </a:pPr>
            <a:r>
              <a:rPr lang="en" sz="3200"/>
              <a:t>Tips of the trade (Cont.)</a:t>
            </a:r>
            <a:endParaRPr sz="3200"/>
          </a:p>
          <a:p>
            <a:pPr marL="914400" lvl="1" indent="-431800" algn="l" rtl="0">
              <a:lnSpc>
                <a:spcPct val="90000"/>
              </a:lnSpc>
              <a:spcBef>
                <a:spcPts val="0"/>
              </a:spcBef>
              <a:spcAft>
                <a:spcPts val="0"/>
              </a:spcAft>
              <a:buSzPts val="3200"/>
              <a:buChar char="○"/>
            </a:pPr>
            <a:r>
              <a:rPr lang="en" sz="3200"/>
              <a:t>Tell </a:t>
            </a:r>
            <a:r>
              <a:rPr lang="en" sz="3200">
                <a:latin typeface="Calibri"/>
                <a:ea typeface="Calibri"/>
                <a:cs typeface="Calibri"/>
                <a:sym typeface="Calibri"/>
              </a:rPr>
              <a:t>your story: In the military and VFW</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There is the purpose of the VFW but also what makes it personal for you</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The things people say: questions, comments and concerns</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Don’t get sidetracked</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Bring it back to closing the deal</a:t>
            </a:r>
            <a:endParaRPr sz="32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32" name="Google Shape;232;p43"/>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171450" lvl="0" indent="-19050" algn="ctr" rtl="0">
              <a:lnSpc>
                <a:spcPct val="90000"/>
              </a:lnSpc>
              <a:spcBef>
                <a:spcPts val="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0" lvl="0" indent="0" algn="ctr" rtl="0">
              <a:lnSpc>
                <a:spcPct val="90000"/>
              </a:lnSpc>
              <a:spcBef>
                <a:spcPts val="750"/>
              </a:spcBef>
              <a:spcAft>
                <a:spcPts val="0"/>
              </a:spcAft>
              <a:buClr>
                <a:schemeClr val="dk1"/>
              </a:buClr>
              <a:buSzPts val="4800"/>
              <a:buNone/>
            </a:pPr>
            <a:r>
              <a:rPr lang="en" sz="4800" b="1">
                <a:latin typeface="Calibri"/>
                <a:ea typeface="Calibri"/>
                <a:cs typeface="Calibri"/>
                <a:sym typeface="Calibri"/>
              </a:rPr>
              <a:t>Step 3: Close the Deal and Complete the Application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4"/>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38" name="Google Shape;238;p44"/>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750"/>
              </a:spcBef>
              <a:spcAft>
                <a:spcPts val="0"/>
              </a:spcAft>
              <a:buSzPts val="3200"/>
              <a:buFont typeface="Calibri"/>
              <a:buChar char="●"/>
            </a:pPr>
            <a:r>
              <a:rPr lang="en" sz="3200">
                <a:latin typeface="Calibri"/>
                <a:ea typeface="Calibri"/>
                <a:cs typeface="Calibri"/>
                <a:sym typeface="Calibri"/>
              </a:rPr>
              <a:t>Personal information</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Needs to be fully completed  </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Get a good email and phone number (helps with the Action Corps sign-ups)</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Try to get a physical address, not just a P.O. Box</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We </a:t>
            </a:r>
            <a:r>
              <a:rPr lang="en" sz="3200" b="1">
                <a:latin typeface="Calibri"/>
                <a:ea typeface="Calibri"/>
                <a:cs typeface="Calibri"/>
                <a:sym typeface="Calibri"/>
              </a:rPr>
              <a:t>DO NOT</a:t>
            </a:r>
            <a:r>
              <a:rPr lang="en" sz="3200">
                <a:latin typeface="Calibri"/>
                <a:ea typeface="Calibri"/>
                <a:cs typeface="Calibri"/>
                <a:sym typeface="Calibri"/>
              </a:rPr>
              <a:t> need the social security number</a:t>
            </a:r>
            <a:endParaRPr sz="3200">
              <a:latin typeface="Calibri"/>
              <a:ea typeface="Calibri"/>
              <a:cs typeface="Calibri"/>
              <a:sym typeface="Calibri"/>
            </a:endParaRPr>
          </a:p>
          <a:p>
            <a:pPr marL="914400" lvl="0" indent="0" algn="l" rtl="0">
              <a:lnSpc>
                <a:spcPct val="90000"/>
              </a:lnSpc>
              <a:spcBef>
                <a:spcPts val="750"/>
              </a:spcBef>
              <a:spcAft>
                <a:spcPts val="0"/>
              </a:spcAft>
              <a:buNone/>
            </a:pPr>
            <a:endParaRPr sz="2000"/>
          </a:p>
          <a:p>
            <a:pPr marL="0" lvl="0" indent="0" algn="ctr" rtl="0">
              <a:lnSpc>
                <a:spcPct val="90000"/>
              </a:lnSpc>
              <a:spcBef>
                <a:spcPts val="750"/>
              </a:spcBef>
              <a:spcAft>
                <a:spcPts val="0"/>
              </a:spcAft>
              <a:buClr>
                <a:schemeClr val="dk1"/>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Our Mission</a:t>
            </a:r>
            <a:endParaRPr/>
          </a:p>
        </p:txBody>
      </p:sp>
      <p:sp>
        <p:nvSpPr>
          <p:cNvPr id="84" name="Google Shape;84;p19"/>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Clr>
                <a:schemeClr val="dk1"/>
              </a:buClr>
              <a:buSzPts val="3600"/>
              <a:buNone/>
            </a:pPr>
            <a:endParaRPr sz="3600" b="1"/>
          </a:p>
          <a:p>
            <a:pPr marL="0" lvl="0" indent="0" algn="ctr" rtl="0">
              <a:lnSpc>
                <a:spcPct val="90000"/>
              </a:lnSpc>
              <a:spcBef>
                <a:spcPts val="750"/>
              </a:spcBef>
              <a:spcAft>
                <a:spcPts val="0"/>
              </a:spcAft>
              <a:buClr>
                <a:schemeClr val="dk1"/>
              </a:buClr>
              <a:buSzPts val="3200"/>
              <a:buNone/>
            </a:pPr>
            <a:r>
              <a:rPr lang="en" sz="3200">
                <a:latin typeface="Calibri"/>
                <a:ea typeface="Calibri"/>
                <a:cs typeface="Calibri"/>
                <a:sym typeface="Calibri"/>
              </a:rPr>
              <a:t>To foster camaraderie among United States veterans of overseas conflicts. To serve our veterans, the military, and our communities. To advocate on behalf of all veterans.</a:t>
            </a:r>
            <a:endParaRPr/>
          </a:p>
          <a:p>
            <a:pPr marL="0" lvl="0" indent="0" algn="ctr" rtl="0">
              <a:lnSpc>
                <a:spcPct val="90000"/>
              </a:lnSpc>
              <a:spcBef>
                <a:spcPts val="750"/>
              </a:spcBef>
              <a:spcAft>
                <a:spcPts val="0"/>
              </a:spcAft>
              <a:buClr>
                <a:schemeClr val="dk1"/>
              </a:buClr>
              <a:buSzPts val="2400"/>
              <a:buNone/>
            </a:pPr>
            <a:endParaRPr/>
          </a:p>
          <a:p>
            <a:pPr marL="0" lvl="0" indent="0" algn="ctr" rtl="0">
              <a:lnSpc>
                <a:spcPct val="90000"/>
              </a:lnSpc>
              <a:spcBef>
                <a:spcPts val="750"/>
              </a:spcBef>
              <a:spcAft>
                <a:spcPts val="0"/>
              </a:spcAft>
              <a:buClr>
                <a:schemeClr val="dk1"/>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5"/>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44" name="Google Shape;244;p45"/>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457200" lvl="0" indent="-412750" algn="l" rtl="0">
              <a:lnSpc>
                <a:spcPct val="90000"/>
              </a:lnSpc>
              <a:spcBef>
                <a:spcPts val="750"/>
              </a:spcBef>
              <a:spcAft>
                <a:spcPts val="0"/>
              </a:spcAft>
              <a:buSzPts val="2900"/>
              <a:buFont typeface="Calibri"/>
              <a:buChar char="●"/>
            </a:pPr>
            <a:r>
              <a:rPr lang="en" sz="2900">
                <a:latin typeface="Calibri"/>
                <a:ea typeface="Calibri"/>
                <a:cs typeface="Calibri"/>
                <a:sym typeface="Calibri"/>
              </a:rPr>
              <a:t>Military information</a:t>
            </a:r>
            <a:endParaRPr sz="2900">
              <a:latin typeface="Calibri"/>
              <a:ea typeface="Calibri"/>
              <a:cs typeface="Calibri"/>
              <a:sym typeface="Calibri"/>
            </a:endParaRPr>
          </a:p>
          <a:p>
            <a:pPr marL="914400" lvl="1" indent="-412750" algn="l" rtl="0">
              <a:lnSpc>
                <a:spcPct val="90000"/>
              </a:lnSpc>
              <a:spcBef>
                <a:spcPts val="0"/>
              </a:spcBef>
              <a:spcAft>
                <a:spcPts val="0"/>
              </a:spcAft>
              <a:buSzPts val="2900"/>
              <a:buFont typeface="Calibri"/>
              <a:buChar char="○"/>
            </a:pPr>
            <a:r>
              <a:rPr lang="en" sz="2900">
                <a:latin typeface="Calibri"/>
                <a:ea typeface="Calibri"/>
                <a:cs typeface="Calibri"/>
                <a:sym typeface="Calibri"/>
              </a:rPr>
              <a:t>Military information needs to be aligned with VFW eligibility requirements</a:t>
            </a:r>
            <a:endParaRPr sz="2900">
              <a:latin typeface="Calibri"/>
              <a:ea typeface="Calibri"/>
              <a:cs typeface="Calibri"/>
              <a:sym typeface="Calibri"/>
            </a:endParaRPr>
          </a:p>
          <a:p>
            <a:pPr marL="1371600" lvl="2" indent="-412750" algn="l" rtl="0">
              <a:lnSpc>
                <a:spcPct val="90000"/>
              </a:lnSpc>
              <a:spcBef>
                <a:spcPts val="0"/>
              </a:spcBef>
              <a:spcAft>
                <a:spcPts val="0"/>
              </a:spcAft>
              <a:buSzPts val="2900"/>
              <a:buFont typeface="Calibri"/>
              <a:buChar char="■"/>
            </a:pPr>
            <a:r>
              <a:rPr lang="en" sz="2900"/>
              <a:t>Get the dates of service (month and year)</a:t>
            </a:r>
            <a:endParaRPr sz="2900"/>
          </a:p>
          <a:p>
            <a:pPr marL="1371600" lvl="2" indent="-412750" algn="l" rtl="0">
              <a:lnSpc>
                <a:spcPct val="90000"/>
              </a:lnSpc>
              <a:spcBef>
                <a:spcPts val="0"/>
              </a:spcBef>
              <a:spcAft>
                <a:spcPts val="0"/>
              </a:spcAft>
              <a:buSzPts val="2900"/>
              <a:buChar char="■"/>
            </a:pPr>
            <a:r>
              <a:rPr lang="en" sz="2900"/>
              <a:t>Medal, ribbon, badge, pay, etc. that makes them eligible</a:t>
            </a:r>
            <a:endParaRPr sz="2900"/>
          </a:p>
          <a:p>
            <a:pPr marL="1371600" lvl="2" indent="-412750" algn="l" rtl="0">
              <a:lnSpc>
                <a:spcPct val="90000"/>
              </a:lnSpc>
              <a:spcBef>
                <a:spcPts val="0"/>
              </a:spcBef>
              <a:spcAft>
                <a:spcPts val="0"/>
              </a:spcAft>
              <a:buSzPts val="2900"/>
              <a:buChar char="■"/>
            </a:pPr>
            <a:r>
              <a:rPr lang="en" sz="2900"/>
              <a:t>Geographic location (major ocean for SSBN Sailors)</a:t>
            </a:r>
            <a:endParaRPr sz="2900"/>
          </a:p>
          <a:p>
            <a:pPr marL="0" lvl="0" indent="0" algn="ctr" rtl="0">
              <a:lnSpc>
                <a:spcPct val="90000"/>
              </a:lnSpc>
              <a:spcBef>
                <a:spcPts val="750"/>
              </a:spcBef>
              <a:spcAft>
                <a:spcPts val="0"/>
              </a:spcAft>
              <a:buClr>
                <a:schemeClr val="dk1"/>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50" name="Google Shape;250;p46"/>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50"/>
              </a:spcBef>
              <a:spcAft>
                <a:spcPts val="0"/>
              </a:spcAft>
              <a:buSzPts val="2400"/>
              <a:buFont typeface="Calibri"/>
              <a:buChar char="●"/>
            </a:pPr>
            <a:r>
              <a:rPr lang="en">
                <a:latin typeface="Calibri"/>
                <a:ea typeface="Calibri"/>
                <a:cs typeface="Calibri"/>
                <a:sym typeface="Calibri"/>
              </a:rPr>
              <a:t>Type of membership, payment, Post to join</a:t>
            </a:r>
            <a:endParaRPr>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Life membership payment </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In full (Debit, Credit, Cash, Check)</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Payment plan</a:t>
            </a:r>
            <a:endParaRPr sz="2400">
              <a:latin typeface="Calibri"/>
              <a:ea typeface="Calibri"/>
              <a:cs typeface="Calibri"/>
              <a:sym typeface="Calibri"/>
            </a:endParaRPr>
          </a:p>
          <a:p>
            <a:pPr marL="1828800" lvl="3"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12 months, no invoices mailed, no cash</a:t>
            </a:r>
            <a:endParaRPr sz="2400">
              <a:latin typeface="Calibri"/>
              <a:ea typeface="Calibri"/>
              <a:cs typeface="Calibri"/>
              <a:sym typeface="Calibri"/>
            </a:endParaRPr>
          </a:p>
          <a:p>
            <a:pPr marL="1828800" lvl="3" indent="-381000" algn="l" rtl="0">
              <a:lnSpc>
                <a:spcPct val="90000"/>
              </a:lnSpc>
              <a:spcBef>
                <a:spcPts val="0"/>
              </a:spcBef>
              <a:spcAft>
                <a:spcPts val="0"/>
              </a:spcAft>
              <a:buSzPts val="2400"/>
              <a:buFont typeface="Calibri"/>
              <a:buChar char="●"/>
            </a:pPr>
            <a:r>
              <a:rPr lang="en" sz="2400" u="sng">
                <a:latin typeface="Calibri"/>
                <a:ea typeface="Calibri"/>
                <a:cs typeface="Calibri"/>
                <a:sym typeface="Calibri"/>
              </a:rPr>
              <a:t>THEY MUST HAVE DEBIT/CREDIT CARD AND EMAIL ADDRESS WHEN YOU RECRUIT THEM</a:t>
            </a:r>
            <a:endParaRPr sz="2400" u="sng">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Annual membership</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The Post they want to join</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The one closest to them, your Post, or the At-Large Post (Post 15048)</a:t>
            </a:r>
            <a:endParaRPr sz="2400"/>
          </a:p>
          <a:p>
            <a:pPr marL="0" lvl="0" indent="0" algn="ctr" rtl="0">
              <a:lnSpc>
                <a:spcPct val="90000"/>
              </a:lnSpc>
              <a:spcBef>
                <a:spcPts val="750"/>
              </a:spcBef>
              <a:spcAft>
                <a:spcPts val="0"/>
              </a:spcAft>
              <a:buClr>
                <a:schemeClr val="dk1"/>
              </a:buClr>
              <a:buSzPts val="24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7"/>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56" name="Google Shape;256;p47"/>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50"/>
              </a:spcBef>
              <a:spcAft>
                <a:spcPts val="0"/>
              </a:spcAft>
              <a:buSzPts val="2400"/>
              <a:buFont typeface="Calibri"/>
              <a:buChar char="●"/>
            </a:pPr>
            <a:r>
              <a:rPr lang="en">
                <a:latin typeface="Calibri"/>
                <a:ea typeface="Calibri"/>
                <a:cs typeface="Calibri"/>
                <a:sym typeface="Calibri"/>
              </a:rPr>
              <a:t>Recruiter credit, former member number, signatures, and the stub</a:t>
            </a:r>
            <a:endParaRPr>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List your name and member number for recruiter credit</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If a former member with their card, get the number</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Possibly two signatures</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All sign on the back</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Those with a credit/debit card sign the end</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Complete the stub and give it as their receipt and temporary membership card</a:t>
            </a:r>
            <a:endParaRPr sz="2400"/>
          </a:p>
          <a:p>
            <a:pPr marL="0" lvl="0" indent="0" algn="ctr" rtl="0">
              <a:lnSpc>
                <a:spcPct val="90000"/>
              </a:lnSpc>
              <a:spcBef>
                <a:spcPts val="750"/>
              </a:spcBef>
              <a:spcAft>
                <a:spcPts val="0"/>
              </a:spcAft>
              <a:buClr>
                <a:schemeClr val="dk1"/>
              </a:buClr>
              <a:buSzPts val="24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8"/>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62" name="Google Shape;262;p48"/>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50"/>
              </a:spcBef>
              <a:spcAft>
                <a:spcPts val="0"/>
              </a:spcAft>
              <a:buSzPts val="2400"/>
              <a:buFont typeface="Calibri"/>
              <a:buChar char="●"/>
            </a:pPr>
            <a:r>
              <a:rPr lang="en">
                <a:latin typeface="Calibri"/>
                <a:ea typeface="Calibri"/>
                <a:cs typeface="Calibri"/>
                <a:sym typeface="Calibri"/>
              </a:rPr>
              <a:t>Transferring and reinstated members</a:t>
            </a:r>
            <a:endParaRPr>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Complete the application mostly the same</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No payments for Life Member transfers</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If an annual member or expired pitch life membership </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If they stay annual, get a payment if they expire before June 30th 2022 so you do not have to chase them down again.</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If reinstated, get your member number on it for credit</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No recruiter credit for transferring members</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Complete the portion on the back about transferring</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Have them sign</a:t>
            </a:r>
            <a:endParaRPr sz="24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9"/>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68" name="Google Shape;268;p49"/>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50"/>
              </a:spcBef>
              <a:spcAft>
                <a:spcPts val="0"/>
              </a:spcAft>
              <a:buSzPts val="2400"/>
              <a:buFont typeface="Calibri"/>
              <a:buChar char="●"/>
            </a:pPr>
            <a:r>
              <a:rPr lang="en">
                <a:latin typeface="Calibri"/>
                <a:ea typeface="Calibri"/>
                <a:cs typeface="Calibri"/>
                <a:sym typeface="Calibri"/>
              </a:rPr>
              <a:t>Current member who just wants to renew in a Post in </a:t>
            </a:r>
            <a:r>
              <a:rPr lang="en" b="1">
                <a:latin typeface="Calibri"/>
                <a:ea typeface="Calibri"/>
                <a:cs typeface="Calibri"/>
                <a:sym typeface="Calibri"/>
              </a:rPr>
              <a:t>Virginia</a:t>
            </a:r>
            <a:r>
              <a:rPr lang="en">
                <a:latin typeface="Calibri"/>
                <a:ea typeface="Calibri"/>
                <a:cs typeface="Calibri"/>
                <a:sym typeface="Calibri"/>
              </a:rPr>
              <a:t> but </a:t>
            </a:r>
            <a:r>
              <a:rPr lang="en" b="1">
                <a:latin typeface="Calibri"/>
                <a:ea typeface="Calibri"/>
                <a:cs typeface="Calibri"/>
                <a:sym typeface="Calibri"/>
              </a:rPr>
              <a:t>NOT </a:t>
            </a:r>
            <a:r>
              <a:rPr lang="en">
                <a:latin typeface="Calibri"/>
                <a:ea typeface="Calibri"/>
                <a:cs typeface="Calibri"/>
                <a:sym typeface="Calibri"/>
              </a:rPr>
              <a:t>transfer.</a:t>
            </a:r>
            <a:endParaRPr>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Complete the application just the same as a new member</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Get their member number if they have their card</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Pitch life membership</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Get a payment (check your roster to ensure amount) </a:t>
            </a:r>
            <a:endParaRPr sz="2400">
              <a:latin typeface="Calibri"/>
              <a:ea typeface="Calibri"/>
              <a:cs typeface="Calibri"/>
              <a:sym typeface="Calibri"/>
            </a:endParaRPr>
          </a:p>
          <a:p>
            <a:pPr marL="1371600" lvl="2"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No recruiter credit for transferring members</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Have them sign</a:t>
            </a:r>
            <a:endParaRPr sz="2400">
              <a:latin typeface="Calibri"/>
              <a:ea typeface="Calibri"/>
              <a:cs typeface="Calibri"/>
              <a:sym typeface="Calibri"/>
            </a:endParaRPr>
          </a:p>
          <a:p>
            <a:pPr marL="914400" lvl="1" indent="-381000" algn="l" rtl="0">
              <a:lnSpc>
                <a:spcPct val="90000"/>
              </a:lnSpc>
              <a:spcBef>
                <a:spcPts val="0"/>
              </a:spcBef>
              <a:spcAft>
                <a:spcPts val="0"/>
              </a:spcAft>
              <a:buSzPts val="2400"/>
              <a:buFont typeface="Calibri"/>
              <a:buChar char="○"/>
            </a:pPr>
            <a:r>
              <a:rPr lang="en" sz="2400">
                <a:latin typeface="Calibri"/>
                <a:ea typeface="Calibri"/>
                <a:cs typeface="Calibri"/>
                <a:sym typeface="Calibri"/>
              </a:rPr>
              <a:t>Send it to the Post they belong to or State HQs for us to verify the membership and process</a:t>
            </a:r>
            <a:endParaRPr sz="24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0"/>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74" name="Google Shape;274;p50"/>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171450" lvl="0" indent="-19050" algn="ctr" rtl="0">
              <a:lnSpc>
                <a:spcPct val="90000"/>
              </a:lnSpc>
              <a:spcBef>
                <a:spcPts val="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0" lvl="0" indent="0" algn="ctr" rtl="0">
              <a:lnSpc>
                <a:spcPct val="90000"/>
              </a:lnSpc>
              <a:spcBef>
                <a:spcPts val="750"/>
              </a:spcBef>
              <a:spcAft>
                <a:spcPts val="0"/>
              </a:spcAft>
              <a:buClr>
                <a:schemeClr val="dk1"/>
              </a:buClr>
              <a:buSzPts val="4800"/>
              <a:buNone/>
            </a:pPr>
            <a:r>
              <a:rPr lang="en" sz="4800" b="1">
                <a:latin typeface="Calibri"/>
                <a:ea typeface="Calibri"/>
                <a:cs typeface="Calibri"/>
                <a:sym typeface="Calibri"/>
              </a:rPr>
              <a:t>Step 4: Follow-up with the new member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1"/>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The Art of Recruiting (Cont.)</a:t>
            </a:r>
            <a:endParaRPr/>
          </a:p>
        </p:txBody>
      </p:sp>
      <p:sp>
        <p:nvSpPr>
          <p:cNvPr id="280" name="Google Shape;280;p51"/>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457200" lvl="0" indent="-412750" algn="l" rtl="0">
              <a:spcBef>
                <a:spcPts val="750"/>
              </a:spcBef>
              <a:spcAft>
                <a:spcPts val="0"/>
              </a:spcAft>
              <a:buSzPts val="2900"/>
              <a:buChar char="●"/>
            </a:pPr>
            <a:r>
              <a:rPr lang="en" sz="2900"/>
              <a:t>Make them feel welcomed and wanted</a:t>
            </a:r>
            <a:endParaRPr sz="2900"/>
          </a:p>
          <a:p>
            <a:pPr marL="914400" lvl="1" indent="-412750" algn="l" rtl="0">
              <a:spcBef>
                <a:spcPts val="0"/>
              </a:spcBef>
              <a:spcAft>
                <a:spcPts val="0"/>
              </a:spcAft>
              <a:buSzPts val="2900"/>
              <a:buChar char="○"/>
            </a:pPr>
            <a:r>
              <a:rPr lang="en" sz="2900"/>
              <a:t>Call/</a:t>
            </a:r>
            <a:r>
              <a:rPr lang="en" sz="2900">
                <a:latin typeface="Calibri"/>
                <a:ea typeface="Calibri"/>
                <a:cs typeface="Calibri"/>
                <a:sym typeface="Calibri"/>
              </a:rPr>
              <a:t>email/send a letter to the person welcoming them and invite them to the meeting</a:t>
            </a:r>
            <a:endParaRPr sz="2900">
              <a:latin typeface="Calibri"/>
              <a:ea typeface="Calibri"/>
              <a:cs typeface="Calibri"/>
              <a:sym typeface="Calibri"/>
            </a:endParaRPr>
          </a:p>
          <a:p>
            <a:pPr marL="914400" lvl="1" indent="-412750" algn="l" rtl="0">
              <a:spcBef>
                <a:spcPts val="0"/>
              </a:spcBef>
              <a:spcAft>
                <a:spcPts val="0"/>
              </a:spcAft>
              <a:buSzPts val="2900"/>
              <a:buFont typeface="Calibri"/>
              <a:buChar char="○"/>
            </a:pPr>
            <a:r>
              <a:rPr lang="en" sz="2900">
                <a:latin typeface="Calibri"/>
                <a:ea typeface="Calibri"/>
                <a:cs typeface="Calibri"/>
                <a:sym typeface="Calibri"/>
              </a:rPr>
              <a:t>Arrange a carpool if needed</a:t>
            </a:r>
            <a:endParaRPr sz="2900">
              <a:latin typeface="Calibri"/>
              <a:ea typeface="Calibri"/>
              <a:cs typeface="Calibri"/>
              <a:sym typeface="Calibri"/>
            </a:endParaRPr>
          </a:p>
          <a:p>
            <a:pPr marL="914400" lvl="1" indent="-412750" algn="l" rtl="0">
              <a:spcBef>
                <a:spcPts val="0"/>
              </a:spcBef>
              <a:spcAft>
                <a:spcPts val="0"/>
              </a:spcAft>
              <a:buSzPts val="2900"/>
              <a:buFont typeface="Calibri"/>
              <a:buChar char="○"/>
            </a:pPr>
            <a:r>
              <a:rPr lang="en" sz="2900">
                <a:latin typeface="Calibri"/>
                <a:ea typeface="Calibri"/>
                <a:cs typeface="Calibri"/>
                <a:sym typeface="Calibri"/>
              </a:rPr>
              <a:t>The National “Welcome Aboard” package</a:t>
            </a:r>
            <a:endParaRPr sz="2900"/>
          </a:p>
          <a:p>
            <a:pPr marL="914400" lvl="1" indent="-412750" algn="l" rtl="0">
              <a:spcBef>
                <a:spcPts val="0"/>
              </a:spcBef>
              <a:spcAft>
                <a:spcPts val="0"/>
              </a:spcAft>
              <a:buSzPts val="2900"/>
              <a:buFont typeface="Calibri"/>
              <a:buChar char="○"/>
            </a:pPr>
            <a:r>
              <a:rPr lang="en" sz="2900"/>
              <a:t>The </a:t>
            </a:r>
            <a:r>
              <a:rPr lang="en" sz="2900">
                <a:latin typeface="Calibri"/>
                <a:ea typeface="Calibri"/>
                <a:cs typeface="Calibri"/>
                <a:sym typeface="Calibri"/>
              </a:rPr>
              <a:t>National “Welcome Aboard” email</a:t>
            </a:r>
            <a:endParaRPr sz="2900">
              <a:latin typeface="Calibri"/>
              <a:ea typeface="Calibri"/>
              <a:cs typeface="Calibri"/>
              <a:sym typeface="Calibri"/>
            </a:endParaRPr>
          </a:p>
          <a:p>
            <a:pPr marL="914400" lvl="1" indent="-412750" algn="l" rtl="0">
              <a:spcBef>
                <a:spcPts val="0"/>
              </a:spcBef>
              <a:spcAft>
                <a:spcPts val="0"/>
              </a:spcAft>
              <a:buSzPts val="2900"/>
              <a:buFont typeface="Calibri"/>
              <a:buChar char="○"/>
            </a:pPr>
            <a:r>
              <a:rPr lang="en" sz="2900">
                <a:latin typeface="Calibri"/>
                <a:ea typeface="Calibri"/>
                <a:cs typeface="Calibri"/>
                <a:sym typeface="Calibri"/>
              </a:rPr>
              <a:t>Introduce their spouses to the Auxiliary</a:t>
            </a:r>
            <a:endParaRPr sz="29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body" idx="1"/>
          </p:nvPr>
        </p:nvSpPr>
        <p:spPr>
          <a:xfrm>
            <a:off x="628650" y="1044927"/>
            <a:ext cx="7886700" cy="36615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sz="4000" b="1" dirty="0"/>
          </a:p>
        </p:txBody>
      </p:sp>
      <p:sp>
        <p:nvSpPr>
          <p:cNvPr id="202" name="Google Shape;202;p38"/>
          <p:cNvSpPr txBox="1">
            <a:spLocks noGrp="1"/>
          </p:cNvSpPr>
          <p:nvPr>
            <p:ph type="title"/>
          </p:nvPr>
        </p:nvSpPr>
        <p:spPr>
          <a:xfrm>
            <a:off x="215154" y="100854"/>
            <a:ext cx="6338100" cy="73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Break for 10 minutes</a:t>
            </a:r>
            <a:endParaRPr dirty="0"/>
          </a:p>
        </p:txBody>
      </p:sp>
      <p:pic>
        <p:nvPicPr>
          <p:cNvPr id="2" name="Online Media 1" title="10 minute Silent Timer - Countdown">
            <a:hlinkClick r:id="" action="ppaction://media"/>
            <a:extLst>
              <a:ext uri="{FF2B5EF4-FFF2-40B4-BE49-F238E27FC236}">
                <a16:creationId xmlns:a16="http://schemas.microsoft.com/office/drawing/2014/main" id="{570AA8EE-298D-4F9F-8872-36FF37F031B4}"/>
              </a:ext>
            </a:extLst>
          </p:cNvPr>
          <p:cNvPicPr>
            <a:picLocks noRot="1" noChangeAspect="1"/>
          </p:cNvPicPr>
          <p:nvPr>
            <a:videoFile r:link="rId1"/>
          </p:nvPr>
        </p:nvPicPr>
        <p:blipFill>
          <a:blip r:embed="rId4"/>
          <a:stretch>
            <a:fillRect/>
          </a:stretch>
        </p:blipFill>
        <p:spPr>
          <a:xfrm>
            <a:off x="1331734" y="1044927"/>
            <a:ext cx="6480532" cy="3661500"/>
          </a:xfrm>
          <a:prstGeom prst="rect">
            <a:avLst/>
          </a:prstGeom>
        </p:spPr>
      </p:pic>
    </p:spTree>
    <p:extLst>
      <p:ext uri="{BB962C8B-B14F-4D97-AF65-F5344CB8AC3E}">
        <p14:creationId xmlns:p14="http://schemas.microsoft.com/office/powerpoint/2010/main" val="3931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3"/>
          <p:cNvSpPr txBox="1">
            <a:spLocks noGrp="1"/>
          </p:cNvSpPr>
          <p:nvPr>
            <p:ph type="body" idx="1"/>
          </p:nvPr>
        </p:nvSpPr>
        <p:spPr>
          <a:xfrm>
            <a:off x="628650" y="1044927"/>
            <a:ext cx="7886700" cy="36615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 sz="4000" b="1"/>
              <a:t>Example 2 of how this actually works</a:t>
            </a:r>
            <a:endParaRPr sz="4000" b="1"/>
          </a:p>
          <a:p>
            <a:pPr marL="0" lvl="0" indent="0" algn="ctr" rtl="0">
              <a:spcBef>
                <a:spcPts val="750"/>
              </a:spcBef>
              <a:spcAft>
                <a:spcPts val="0"/>
              </a:spcAft>
              <a:buNone/>
            </a:pPr>
            <a:endParaRPr sz="4000" b="1"/>
          </a:p>
          <a:p>
            <a:pPr marL="0" lvl="0" indent="0" algn="ctr" rtl="0">
              <a:spcBef>
                <a:spcPts val="750"/>
              </a:spcBef>
              <a:spcAft>
                <a:spcPts val="0"/>
              </a:spcAft>
              <a:buNone/>
            </a:pPr>
            <a:r>
              <a:rPr lang="en" sz="3000" b="1"/>
              <a:t>You have heard a lot today. What is something new you learned? What is something you do when recruiting that helps get new members?</a:t>
            </a:r>
            <a:endParaRPr sz="3000" b="1"/>
          </a:p>
        </p:txBody>
      </p:sp>
      <p:sp>
        <p:nvSpPr>
          <p:cNvPr id="292" name="Google Shape;292;p53"/>
          <p:cNvSpPr txBox="1">
            <a:spLocks noGrp="1"/>
          </p:cNvSpPr>
          <p:nvPr>
            <p:ph type="title"/>
          </p:nvPr>
        </p:nvSpPr>
        <p:spPr>
          <a:xfrm>
            <a:off x="215154" y="100854"/>
            <a:ext cx="6338100" cy="73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4"/>
          <p:cNvSpPr txBox="1">
            <a:spLocks noGrp="1"/>
          </p:cNvSpPr>
          <p:nvPr>
            <p:ph type="body" idx="1"/>
          </p:nvPr>
        </p:nvSpPr>
        <p:spPr>
          <a:xfrm>
            <a:off x="628650" y="1044927"/>
            <a:ext cx="7886700" cy="36615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sp>
        <p:nvSpPr>
          <p:cNvPr id="298" name="Google Shape;298;p54"/>
          <p:cNvSpPr txBox="1">
            <a:spLocks noGrp="1"/>
          </p:cNvSpPr>
          <p:nvPr>
            <p:ph type="title"/>
          </p:nvPr>
        </p:nvSpPr>
        <p:spPr>
          <a:xfrm>
            <a:off x="215154" y="100854"/>
            <a:ext cx="6338100" cy="73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Video: Lifetime Membership</a:t>
            </a:r>
            <a:endParaRPr/>
          </a:p>
        </p:txBody>
      </p:sp>
      <p:pic>
        <p:nvPicPr>
          <p:cNvPr id="2" name="Online Media 1" title="VFW Life Membership">
            <a:hlinkClick r:id="" action="ppaction://media"/>
            <a:extLst>
              <a:ext uri="{FF2B5EF4-FFF2-40B4-BE49-F238E27FC236}">
                <a16:creationId xmlns:a16="http://schemas.microsoft.com/office/drawing/2014/main" id="{6113408F-7D9D-437C-875A-3B5A0FC77673}"/>
              </a:ext>
            </a:extLst>
          </p:cNvPr>
          <p:cNvPicPr>
            <a:picLocks noRot="1" noChangeAspect="1"/>
          </p:cNvPicPr>
          <p:nvPr>
            <a:videoFile r:link="rId1"/>
          </p:nvPr>
        </p:nvPicPr>
        <p:blipFill>
          <a:blip r:embed="rId4"/>
          <a:stretch>
            <a:fillRect/>
          </a:stretch>
        </p:blipFill>
        <p:spPr>
          <a:xfrm>
            <a:off x="1331734" y="1044927"/>
            <a:ext cx="6480532" cy="366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Our Vision</a:t>
            </a:r>
            <a:endParaRPr/>
          </a:p>
        </p:txBody>
      </p:sp>
      <p:sp>
        <p:nvSpPr>
          <p:cNvPr id="90" name="Google Shape;90;p20"/>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Clr>
                <a:schemeClr val="dk1"/>
              </a:buClr>
              <a:buSzPts val="3200"/>
              <a:buNone/>
            </a:pPr>
            <a:endParaRPr sz="3200" b="1"/>
          </a:p>
          <a:p>
            <a:pPr marL="0" lvl="0" indent="0" algn="ctr" rtl="0">
              <a:lnSpc>
                <a:spcPct val="90000"/>
              </a:lnSpc>
              <a:spcBef>
                <a:spcPts val="750"/>
              </a:spcBef>
              <a:spcAft>
                <a:spcPts val="0"/>
              </a:spcAft>
              <a:buClr>
                <a:schemeClr val="dk1"/>
              </a:buClr>
              <a:buSzPts val="3200"/>
              <a:buNone/>
            </a:pPr>
            <a:r>
              <a:rPr lang="en" sz="3200">
                <a:latin typeface="Calibri"/>
                <a:ea typeface="Calibri"/>
                <a:cs typeface="Calibri"/>
                <a:sym typeface="Calibri"/>
              </a:rPr>
              <a:t>Ensure that veterans are respected for their service, always receive their earned entitlements, and are recognized for the sacrifices they and their loved ones have made on behalf of this great country.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5"/>
          <p:cNvSpPr txBox="1">
            <a:spLocks noGrp="1"/>
          </p:cNvSpPr>
          <p:nvPr>
            <p:ph type="title"/>
          </p:nvPr>
        </p:nvSpPr>
        <p:spPr>
          <a:xfrm>
            <a:off x="215154"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endParaRPr/>
          </a:p>
        </p:txBody>
      </p:sp>
      <p:sp>
        <p:nvSpPr>
          <p:cNvPr id="305" name="Google Shape;305;p55"/>
          <p:cNvSpPr txBox="1">
            <a:spLocks noGrp="1"/>
          </p:cNvSpPr>
          <p:nvPr>
            <p:ph type="body" idx="1"/>
          </p:nvPr>
        </p:nvSpPr>
        <p:spPr>
          <a:xfrm>
            <a:off x="628650" y="1044927"/>
            <a:ext cx="7886700" cy="3661500"/>
          </a:xfrm>
          <a:prstGeom prst="rect">
            <a:avLst/>
          </a:prstGeom>
          <a:noFill/>
          <a:ln>
            <a:noFill/>
          </a:ln>
        </p:spPr>
        <p:txBody>
          <a:bodyPr spcFirstLastPara="1" wrap="square" lIns="91425" tIns="45700" rIns="91425" bIns="45700" anchor="t" anchorCtr="0">
            <a:noAutofit/>
          </a:bodyPr>
          <a:lstStyle/>
          <a:p>
            <a:pPr marL="171450" lvl="0" indent="-19050" algn="ctr" rtl="0">
              <a:lnSpc>
                <a:spcPct val="90000"/>
              </a:lnSpc>
              <a:spcBef>
                <a:spcPts val="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171450" lvl="0" indent="-19050" algn="ctr" rtl="0">
              <a:lnSpc>
                <a:spcPct val="90000"/>
              </a:lnSpc>
              <a:spcBef>
                <a:spcPts val="750"/>
              </a:spcBef>
              <a:spcAft>
                <a:spcPts val="0"/>
              </a:spcAft>
              <a:buClr>
                <a:schemeClr val="dk1"/>
              </a:buClr>
              <a:buSzPts val="2400"/>
              <a:buNone/>
            </a:pPr>
            <a:endParaRPr/>
          </a:p>
          <a:p>
            <a:pPr marL="0" lvl="0" indent="0" algn="ctr" rtl="0">
              <a:lnSpc>
                <a:spcPct val="90000"/>
              </a:lnSpc>
              <a:spcBef>
                <a:spcPts val="750"/>
              </a:spcBef>
              <a:spcAft>
                <a:spcPts val="0"/>
              </a:spcAft>
              <a:buClr>
                <a:schemeClr val="dk1"/>
              </a:buClr>
              <a:buSzPts val="4800"/>
              <a:buNone/>
            </a:pPr>
            <a:r>
              <a:rPr lang="en" sz="4800" b="1">
                <a:latin typeface="Calibri"/>
                <a:ea typeface="Calibri"/>
                <a:cs typeface="Calibri"/>
                <a:sym typeface="Calibri"/>
              </a:rPr>
              <a:t>Additional tools and information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6"/>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Additional Tools and Information (Cont.)</a:t>
            </a:r>
            <a:endParaRPr/>
          </a:p>
        </p:txBody>
      </p:sp>
      <p:sp>
        <p:nvSpPr>
          <p:cNvPr id="311" name="Google Shape;311;p56"/>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750"/>
              </a:spcBef>
              <a:spcAft>
                <a:spcPts val="0"/>
              </a:spcAft>
              <a:buSzPts val="3200"/>
              <a:buFont typeface="Calibri"/>
              <a:buChar char="●"/>
            </a:pPr>
            <a:r>
              <a:rPr lang="en" sz="3200">
                <a:latin typeface="Calibri"/>
                <a:ea typeface="Calibri"/>
                <a:cs typeface="Calibri"/>
                <a:sym typeface="Calibri"/>
              </a:rPr>
              <a:t>The QM Tools (OMS) Information</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Your Post QM can pull unpaid and those soon to expire for your own Post</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Host a small group at the Post and call members </a:t>
            </a:r>
            <a:endParaRPr sz="3200">
              <a:latin typeface="Calibri"/>
              <a:ea typeface="Calibri"/>
              <a:cs typeface="Calibri"/>
              <a:sym typeface="Calibri"/>
            </a:endParaRPr>
          </a:p>
          <a:p>
            <a:pPr marL="1371600" lvl="2"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It works!!!</a:t>
            </a:r>
            <a:endParaRPr sz="32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7"/>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Additional Tools and Information (Cont.)</a:t>
            </a:r>
            <a:endParaRPr/>
          </a:p>
        </p:txBody>
      </p:sp>
      <p:sp>
        <p:nvSpPr>
          <p:cNvPr id="317" name="Google Shape;317;p57"/>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750"/>
              </a:spcBef>
              <a:spcAft>
                <a:spcPts val="0"/>
              </a:spcAft>
              <a:buSzPts val="3200"/>
              <a:buFont typeface="Calibri"/>
              <a:buChar char="●"/>
            </a:pPr>
            <a:r>
              <a:rPr lang="en" sz="3200">
                <a:latin typeface="Calibri"/>
                <a:ea typeface="Calibri"/>
                <a:cs typeface="Calibri"/>
                <a:sym typeface="Calibri"/>
              </a:rPr>
              <a:t>Other ways State HQ can use IT to help you:</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EXCEL spreadsheets by zip code, post, etc.</a:t>
            </a:r>
            <a:endParaRPr sz="3200">
              <a:latin typeface="Calibri"/>
              <a:ea typeface="Calibri"/>
              <a:cs typeface="Calibri"/>
              <a:sym typeface="Calibri"/>
            </a:endParaRPr>
          </a:p>
          <a:p>
            <a:pPr marL="914400" lvl="1" indent="-431800" algn="l" rtl="0">
              <a:lnSpc>
                <a:spcPct val="90000"/>
              </a:lnSpc>
              <a:spcBef>
                <a:spcPts val="0"/>
              </a:spcBef>
              <a:spcAft>
                <a:spcPts val="0"/>
              </a:spcAft>
              <a:buSzPts val="3200"/>
              <a:buFont typeface="Calibri"/>
              <a:buChar char="○"/>
            </a:pPr>
            <a:r>
              <a:rPr lang="en" sz="3200">
                <a:latin typeface="Calibri"/>
                <a:ea typeface="Calibri"/>
                <a:cs typeface="Calibri"/>
                <a:sym typeface="Calibri"/>
              </a:rPr>
              <a:t>State-wide email blasts</a:t>
            </a:r>
            <a:endParaRPr sz="3200">
              <a:latin typeface="Calibri"/>
              <a:ea typeface="Calibri"/>
              <a:cs typeface="Calibri"/>
              <a:sym typeface="Calibri"/>
            </a:endParaRPr>
          </a:p>
          <a:p>
            <a:pPr marL="914400" lvl="1" indent="-419100" algn="l" rtl="0">
              <a:lnSpc>
                <a:spcPct val="90000"/>
              </a:lnSpc>
              <a:spcBef>
                <a:spcPts val="0"/>
              </a:spcBef>
              <a:spcAft>
                <a:spcPts val="0"/>
              </a:spcAft>
              <a:buSzPts val="3000"/>
              <a:buFont typeface="Calibri"/>
              <a:buChar char="○"/>
            </a:pPr>
            <a:r>
              <a:rPr lang="en" sz="3200">
                <a:latin typeface="Calibri"/>
                <a:ea typeface="Calibri"/>
                <a:cs typeface="Calibri"/>
                <a:sym typeface="Calibri"/>
              </a:rPr>
              <a:t>At-Large members: former (expired) members</a:t>
            </a:r>
            <a:r>
              <a:rPr lang="en" sz="3000">
                <a:latin typeface="Calibri"/>
                <a:ea typeface="Calibri"/>
                <a:cs typeface="Calibri"/>
                <a:sym typeface="Calibri"/>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8"/>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Additional Tools and Information (Cont.)</a:t>
            </a:r>
            <a:endParaRPr/>
          </a:p>
        </p:txBody>
      </p:sp>
      <p:sp>
        <p:nvSpPr>
          <p:cNvPr id="323" name="Google Shape;323;p58"/>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 sz="2800"/>
              <a:t>Advertising/PR items free to you</a:t>
            </a:r>
            <a:endParaRPr sz="2800"/>
          </a:p>
          <a:p>
            <a:pPr marL="914400" lvl="1" indent="-406400" algn="l" rtl="0">
              <a:lnSpc>
                <a:spcPct val="90000"/>
              </a:lnSpc>
              <a:spcBef>
                <a:spcPts val="0"/>
              </a:spcBef>
              <a:spcAft>
                <a:spcPts val="0"/>
              </a:spcAft>
              <a:buSzPts val="2800"/>
              <a:buChar char="○"/>
            </a:pPr>
            <a:r>
              <a:rPr lang="en" sz="2800"/>
              <a:t>Print ads</a:t>
            </a:r>
            <a:endParaRPr sz="2800"/>
          </a:p>
          <a:p>
            <a:pPr marL="914400" lvl="1" indent="-406400" algn="l" rtl="0">
              <a:lnSpc>
                <a:spcPct val="90000"/>
              </a:lnSpc>
              <a:spcBef>
                <a:spcPts val="0"/>
              </a:spcBef>
              <a:spcAft>
                <a:spcPts val="0"/>
              </a:spcAft>
              <a:buSzPts val="2800"/>
              <a:buChar char="○"/>
            </a:pPr>
            <a:r>
              <a:rPr lang="en" sz="2800"/>
              <a:t>Radio commercials</a:t>
            </a:r>
            <a:endParaRPr sz="2800"/>
          </a:p>
          <a:p>
            <a:pPr marL="914400" lvl="1" indent="-406400" algn="l" rtl="0">
              <a:lnSpc>
                <a:spcPct val="90000"/>
              </a:lnSpc>
              <a:spcBef>
                <a:spcPts val="0"/>
              </a:spcBef>
              <a:spcAft>
                <a:spcPts val="0"/>
              </a:spcAft>
              <a:buSzPts val="2800"/>
              <a:buChar char="○"/>
            </a:pPr>
            <a:r>
              <a:rPr lang="en" sz="2800"/>
              <a:t>Videos</a:t>
            </a:r>
            <a:endParaRPr sz="2800"/>
          </a:p>
          <a:p>
            <a:pPr marL="914400" lvl="1" indent="-406400" algn="l" rtl="0">
              <a:lnSpc>
                <a:spcPct val="90000"/>
              </a:lnSpc>
              <a:spcBef>
                <a:spcPts val="0"/>
              </a:spcBef>
              <a:spcAft>
                <a:spcPts val="0"/>
              </a:spcAft>
              <a:buSzPts val="2800"/>
              <a:buChar char="○"/>
            </a:pPr>
            <a:r>
              <a:rPr lang="en" sz="2800"/>
              <a:t>“Ad Slicks” for print</a:t>
            </a:r>
            <a:endParaRPr sz="2800"/>
          </a:p>
          <a:p>
            <a:pPr marL="1371600" lvl="2" indent="-406400" algn="l" rtl="0">
              <a:lnSpc>
                <a:spcPct val="90000"/>
              </a:lnSpc>
              <a:spcBef>
                <a:spcPts val="0"/>
              </a:spcBef>
              <a:spcAft>
                <a:spcPts val="0"/>
              </a:spcAft>
              <a:buSzPts val="2800"/>
              <a:buChar char="■"/>
            </a:pPr>
            <a:r>
              <a:rPr lang="en" sz="2800" u="sng">
                <a:solidFill>
                  <a:schemeClr val="hlink"/>
                </a:solidFill>
                <a:latin typeface="Calibri"/>
                <a:ea typeface="Calibri"/>
                <a:cs typeface="Calibri"/>
                <a:sym typeface="Calibri"/>
                <a:hlinkClick r:id="rId3"/>
              </a:rPr>
              <a:t>www.vfw.org</a:t>
            </a:r>
            <a:r>
              <a:rPr lang="en" sz="2800">
                <a:latin typeface="Calibri"/>
                <a:ea typeface="Calibri"/>
                <a:cs typeface="Calibri"/>
                <a:sym typeface="Calibri"/>
              </a:rPr>
              <a:t> (Department resources ---&gt; promotional tools) </a:t>
            </a:r>
            <a:endParaRPr sz="2800">
              <a:latin typeface="Calibri"/>
              <a:ea typeface="Calibri"/>
              <a:cs typeface="Calibri"/>
              <a:sym typeface="Calibri"/>
            </a:endParaRPr>
          </a:p>
          <a:p>
            <a:pPr marL="1371600" lvl="2" indent="-406400" algn="l" rtl="0">
              <a:lnSpc>
                <a:spcPct val="90000"/>
              </a:lnSpc>
              <a:spcBef>
                <a:spcPts val="0"/>
              </a:spcBef>
              <a:spcAft>
                <a:spcPts val="0"/>
              </a:spcAft>
              <a:buSzPts val="2800"/>
              <a:buFont typeface="Calibri"/>
              <a:buChar char="■"/>
            </a:pPr>
            <a:r>
              <a:rPr lang="en" sz="2800">
                <a:latin typeface="Calibri"/>
                <a:ea typeface="Calibri"/>
                <a:cs typeface="Calibri"/>
                <a:sym typeface="Calibri"/>
              </a:rPr>
              <a:t>Local news and radio may run ads or interviews for free, some charge</a:t>
            </a:r>
            <a:endParaRPr sz="2800">
              <a:latin typeface="Calibri"/>
              <a:ea typeface="Calibri"/>
              <a:cs typeface="Calibri"/>
              <a:sym typeface="Calibri"/>
            </a:endParaRPr>
          </a:p>
          <a:p>
            <a:pPr marL="0" lvl="0" indent="0" algn="ctr" rtl="0">
              <a:lnSpc>
                <a:spcPct val="90000"/>
              </a:lnSpc>
              <a:spcBef>
                <a:spcPts val="750"/>
              </a:spcBef>
              <a:spcAft>
                <a:spcPts val="0"/>
              </a:spcAft>
              <a:buClr>
                <a:schemeClr val="dk1"/>
              </a:buClr>
              <a:buSzPts val="30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9"/>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 sz="2400"/>
              <a:t>Additional Tools and Information (Cont.)</a:t>
            </a:r>
            <a:endParaRPr sz="2400"/>
          </a:p>
        </p:txBody>
      </p:sp>
      <p:sp>
        <p:nvSpPr>
          <p:cNvPr id="329" name="Google Shape;329;p59"/>
          <p:cNvSpPr txBox="1"/>
          <p:nvPr/>
        </p:nvSpPr>
        <p:spPr>
          <a:xfrm>
            <a:off x="275538" y="897604"/>
            <a:ext cx="8744120" cy="4916731"/>
          </a:xfrm>
          <a:prstGeom prst="rect">
            <a:avLst/>
          </a:prstGeom>
          <a:noFill/>
          <a:ln>
            <a:noFill/>
          </a:ln>
        </p:spPr>
        <p:txBody>
          <a:bodyPr spcFirstLastPara="1" wrap="square" lIns="91425" tIns="45700" rIns="91425" bIns="45700" anchor="t" anchorCtr="0">
            <a:noAutofit/>
          </a:bodyPr>
          <a:lstStyle/>
          <a:p>
            <a:pPr marL="457200" marR="0" lvl="0" indent="-450850" algn="l" rtl="0">
              <a:lnSpc>
                <a:spcPct val="100000"/>
              </a:lnSpc>
              <a:spcBef>
                <a:spcPts val="0"/>
              </a:spcBef>
              <a:spcAft>
                <a:spcPts val="0"/>
              </a:spcAft>
              <a:buClr>
                <a:schemeClr val="dk1"/>
              </a:buClr>
              <a:buSzPts val="2900"/>
              <a:buFont typeface="Arial"/>
              <a:buChar char="●"/>
            </a:pPr>
            <a:r>
              <a:rPr lang="en" sz="2900">
                <a:solidFill>
                  <a:schemeClr val="dk1"/>
                </a:solidFill>
                <a:latin typeface="Calibri"/>
                <a:ea typeface="Calibri"/>
                <a:cs typeface="Calibri"/>
                <a:sym typeface="Calibri"/>
              </a:rPr>
              <a:t>Membership Monday Webinars</a:t>
            </a:r>
            <a:endParaRPr sz="2900">
              <a:solidFill>
                <a:schemeClr val="dk1"/>
              </a:solidFill>
              <a:latin typeface="Calibri"/>
              <a:ea typeface="Calibri"/>
              <a:cs typeface="Calibri"/>
              <a:sym typeface="Calibri"/>
            </a:endParaRPr>
          </a:p>
          <a:p>
            <a:pPr marL="914400" marR="0" lvl="1" indent="-412750" algn="l" rtl="0">
              <a:lnSpc>
                <a:spcPct val="100000"/>
              </a:lnSpc>
              <a:spcBef>
                <a:spcPts val="0"/>
              </a:spcBef>
              <a:spcAft>
                <a:spcPts val="0"/>
              </a:spcAft>
              <a:buClr>
                <a:schemeClr val="dk1"/>
              </a:buClr>
              <a:buSzPts val="2900"/>
              <a:buFont typeface="Calibri"/>
              <a:buChar char="○"/>
            </a:pPr>
            <a:r>
              <a:rPr lang="en" sz="2900">
                <a:solidFill>
                  <a:schemeClr val="dk1"/>
                </a:solidFill>
                <a:latin typeface="Calibri"/>
                <a:ea typeface="Calibri"/>
                <a:cs typeface="Calibri"/>
                <a:sym typeface="Calibri"/>
              </a:rPr>
              <a:t>Hosted by National HQs Membership Department</a:t>
            </a:r>
            <a:endParaRPr sz="2900">
              <a:solidFill>
                <a:schemeClr val="dk1"/>
              </a:solidFill>
              <a:latin typeface="Calibri"/>
              <a:ea typeface="Calibri"/>
              <a:cs typeface="Calibri"/>
              <a:sym typeface="Calibri"/>
            </a:endParaRPr>
          </a:p>
          <a:p>
            <a:pPr marL="914400" marR="0" lvl="1" indent="-412750" algn="l" rtl="0">
              <a:lnSpc>
                <a:spcPct val="100000"/>
              </a:lnSpc>
              <a:spcBef>
                <a:spcPts val="0"/>
              </a:spcBef>
              <a:spcAft>
                <a:spcPts val="0"/>
              </a:spcAft>
              <a:buClr>
                <a:schemeClr val="dk1"/>
              </a:buClr>
              <a:buSzPts val="2900"/>
              <a:buFont typeface="Arial"/>
              <a:buChar char="○"/>
            </a:pPr>
            <a:r>
              <a:rPr lang="en" sz="2900" b="0" i="0" u="none" strike="noStrike" cap="none">
                <a:solidFill>
                  <a:schemeClr val="dk1"/>
                </a:solidFill>
                <a:latin typeface="Calibri"/>
                <a:ea typeface="Calibri"/>
                <a:cs typeface="Calibri"/>
                <a:sym typeface="Calibri"/>
              </a:rPr>
              <a:t>Held each month live via Zoom Meeting </a:t>
            </a:r>
            <a:endParaRPr sz="2900" b="0" i="0" u="none" strike="noStrike" cap="none">
              <a:solidFill>
                <a:schemeClr val="dk1"/>
              </a:solidFill>
              <a:latin typeface="Calibri"/>
              <a:ea typeface="Calibri"/>
              <a:cs typeface="Calibri"/>
              <a:sym typeface="Calibri"/>
            </a:endParaRPr>
          </a:p>
          <a:p>
            <a:pPr marL="1371600" marR="0" lvl="2" indent="-412750" algn="l" rtl="0">
              <a:lnSpc>
                <a:spcPct val="100000"/>
              </a:lnSpc>
              <a:spcBef>
                <a:spcPts val="0"/>
              </a:spcBef>
              <a:spcAft>
                <a:spcPts val="0"/>
              </a:spcAft>
              <a:buClr>
                <a:schemeClr val="dk1"/>
              </a:buClr>
              <a:buSzPts val="2900"/>
              <a:buFont typeface="Arial"/>
              <a:buChar char="■"/>
            </a:pPr>
            <a:r>
              <a:rPr lang="en" sz="2900" b="0" i="0" u="none" strike="noStrike" cap="none">
                <a:solidFill>
                  <a:schemeClr val="dk1"/>
                </a:solidFill>
                <a:latin typeface="Calibri"/>
                <a:ea typeface="Calibri"/>
                <a:cs typeface="Calibri"/>
                <a:sym typeface="Calibri"/>
              </a:rPr>
              <a:t>Get Zoom link from </a:t>
            </a:r>
            <a:r>
              <a:rPr lang="en" sz="2900" b="0" i="0" u="sng" strike="noStrike" cap="none">
                <a:solidFill>
                  <a:schemeClr val="dk1"/>
                </a:solidFill>
                <a:latin typeface="Calibri"/>
                <a:ea typeface="Calibri"/>
                <a:cs typeface="Calibri"/>
                <a:sym typeface="Calibri"/>
              </a:rPr>
              <a:t>OMS Notification</a:t>
            </a:r>
            <a:r>
              <a:rPr lang="en" sz="2900">
                <a:solidFill>
                  <a:schemeClr val="dk1"/>
                </a:solidFill>
                <a:latin typeface="Calibri"/>
                <a:ea typeface="Calibri"/>
                <a:cs typeface="Calibri"/>
                <a:sym typeface="Calibri"/>
              </a:rPr>
              <a:t> (your Post QM can help with this)</a:t>
            </a:r>
            <a:endParaRPr sz="2900"/>
          </a:p>
          <a:p>
            <a:pPr marL="914400" marR="0" lvl="1" indent="-412750" algn="l" rtl="0">
              <a:lnSpc>
                <a:spcPct val="100000"/>
              </a:lnSpc>
              <a:spcBef>
                <a:spcPts val="0"/>
              </a:spcBef>
              <a:spcAft>
                <a:spcPts val="0"/>
              </a:spcAft>
              <a:buClr>
                <a:schemeClr val="dk1"/>
              </a:buClr>
              <a:buSzPts val="2900"/>
              <a:buFont typeface="Arial"/>
              <a:buChar char="○"/>
            </a:pPr>
            <a:r>
              <a:rPr lang="en" sz="2900" b="0" i="0" u="none" strike="noStrike" cap="none">
                <a:solidFill>
                  <a:schemeClr val="dk1"/>
                </a:solidFill>
                <a:latin typeface="Calibri"/>
                <a:ea typeface="Calibri"/>
                <a:cs typeface="Calibri"/>
                <a:sym typeface="Calibri"/>
              </a:rPr>
              <a:t>Webinars are recorded and placed on vfw.org under, Membership Recruiting &amp; Retention as well as the VFW Membership Facebook page</a:t>
            </a:r>
            <a:endParaRPr sz="2900" b="0" i="0" u="none" strike="noStrike" cap="none">
              <a:solidFill>
                <a:srgbClr val="000000"/>
              </a:solidFill>
              <a:latin typeface="Arial"/>
              <a:ea typeface="Arial"/>
              <a:cs typeface="Arial"/>
              <a:sym typeface="Arial"/>
            </a:endParaRPr>
          </a:p>
          <a:p>
            <a:pPr marL="457200" marR="0" lvl="0" indent="-266700" algn="l" rtl="0">
              <a:lnSpc>
                <a:spcPct val="100000"/>
              </a:lnSpc>
              <a:spcBef>
                <a:spcPts val="0"/>
              </a:spcBef>
              <a:spcAft>
                <a:spcPts val="0"/>
              </a:spcAft>
              <a:buClr>
                <a:schemeClr val="dk1"/>
              </a:buClr>
              <a:buSzPts val="3000"/>
              <a:buFont typeface="Arial"/>
              <a:buNone/>
            </a:pPr>
            <a:endParaRPr sz="2000" b="0" i="0" u="none" strike="noStrike" cap="none">
              <a:solidFill>
                <a:schemeClr val="dk1"/>
              </a:solidFill>
              <a:latin typeface="Calibri"/>
              <a:ea typeface="Calibri"/>
              <a:cs typeface="Calibri"/>
              <a:sym typeface="Calibri"/>
            </a:endParaRPr>
          </a:p>
          <a:p>
            <a:pPr marL="457200" marR="0" lvl="0" indent="-266700" algn="l" rtl="0">
              <a:lnSpc>
                <a:spcPct val="100000"/>
              </a:lnSpc>
              <a:spcBef>
                <a:spcPts val="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0"/>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 sz="2400"/>
              <a:t>Additional Tools and Information (Cont.)</a:t>
            </a:r>
            <a:endParaRPr sz="2400"/>
          </a:p>
        </p:txBody>
      </p:sp>
      <p:sp>
        <p:nvSpPr>
          <p:cNvPr id="335" name="Google Shape;335;p60"/>
          <p:cNvSpPr txBox="1"/>
          <p:nvPr/>
        </p:nvSpPr>
        <p:spPr>
          <a:xfrm>
            <a:off x="304800" y="1143000"/>
            <a:ext cx="4137891" cy="4708982"/>
          </a:xfrm>
          <a:prstGeom prst="rect">
            <a:avLst/>
          </a:prstGeom>
          <a:noFill/>
          <a:ln>
            <a:noFill/>
          </a:ln>
        </p:spPr>
        <p:txBody>
          <a:bodyPr spcFirstLastPara="1" wrap="square" lIns="91425" tIns="45700" rIns="91425" bIns="45700" anchor="t" anchorCtr="0">
            <a:noAutofit/>
          </a:bodyPr>
          <a:lstStyle/>
          <a:p>
            <a:pPr marL="285750" marR="0" lvl="0" indent="-247650" algn="l" rtl="0">
              <a:lnSpc>
                <a:spcPct val="100000"/>
              </a:lnSpc>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Ordering supplies online</a:t>
            </a:r>
            <a:endParaRPr sz="2400">
              <a:solidFill>
                <a:schemeClr val="dk1"/>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Arial"/>
              <a:buChar char="○"/>
            </a:pPr>
            <a:r>
              <a:rPr lang="en" sz="2400" b="0" i="0" u="none" strike="noStrike" cap="none">
                <a:solidFill>
                  <a:schemeClr val="dk1"/>
                </a:solidFill>
                <a:latin typeface="Calibri"/>
                <a:ea typeface="Calibri"/>
                <a:cs typeface="Calibri"/>
                <a:sym typeface="Calibri"/>
              </a:rPr>
              <a:t>Use the online order form to order membership materials found on vfw.org</a:t>
            </a:r>
            <a:endParaRPr sz="2400"/>
          </a:p>
          <a:p>
            <a:pPr marL="914400" marR="0" lvl="1" indent="-381000" algn="l" rtl="0">
              <a:lnSpc>
                <a:spcPct val="100000"/>
              </a:lnSpc>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Most items free from National, but shipping is a cost</a:t>
            </a:r>
            <a:endParaRPr sz="2400">
              <a:solidFill>
                <a:schemeClr val="dk1"/>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 kit, with a carrying bag, is an option to buy</a:t>
            </a:r>
            <a:endParaRPr sz="240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6" name="Google Shape;336;p60"/>
          <p:cNvPicPr preferRelativeResize="0"/>
          <p:nvPr/>
        </p:nvPicPr>
        <p:blipFill rotWithShape="1">
          <a:blip r:embed="rId3">
            <a:alphaModFix/>
          </a:blip>
          <a:srcRect/>
          <a:stretch/>
        </p:blipFill>
        <p:spPr>
          <a:xfrm>
            <a:off x="4442690" y="961923"/>
            <a:ext cx="4701309" cy="41815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46</a:t>
            </a:fld>
            <a:endParaRPr/>
          </a:p>
        </p:txBody>
      </p:sp>
      <p:sp>
        <p:nvSpPr>
          <p:cNvPr id="342" name="Google Shape;342;p61"/>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 sz="2400"/>
              <a:t>Additional Tools and Information (Cont.)</a:t>
            </a:r>
            <a:endParaRPr sz="2400"/>
          </a:p>
        </p:txBody>
      </p:sp>
      <p:sp>
        <p:nvSpPr>
          <p:cNvPr id="343" name="Google Shape;343;p61"/>
          <p:cNvSpPr txBox="1"/>
          <p:nvPr/>
        </p:nvSpPr>
        <p:spPr>
          <a:xfrm>
            <a:off x="667734" y="1107193"/>
            <a:ext cx="4100209" cy="3600985"/>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Mobile App</a:t>
            </a:r>
            <a:endParaRPr sz="3200">
              <a:solidFill>
                <a:schemeClr val="dk1"/>
              </a:solidFill>
              <a:latin typeface="Calibri"/>
              <a:ea typeface="Calibri"/>
              <a:cs typeface="Calibri"/>
              <a:sym typeface="Calibri"/>
            </a:endParaRPr>
          </a:p>
          <a:p>
            <a:pPr marL="914400" marR="0" lvl="1" indent="-431800" algn="l" rtl="0">
              <a:lnSpc>
                <a:spcPct val="100000"/>
              </a:lnSpc>
              <a:spcBef>
                <a:spcPts val="0"/>
              </a:spcBef>
              <a:spcAft>
                <a:spcPts val="0"/>
              </a:spcAft>
              <a:buClr>
                <a:schemeClr val="dk1"/>
              </a:buClr>
              <a:buSzPts val="3200"/>
              <a:buFont typeface="Calibri"/>
              <a:buChar char="○"/>
            </a:pPr>
            <a:r>
              <a:rPr lang="en" sz="3200" b="0" i="0" u="none" strike="noStrike" cap="none">
                <a:solidFill>
                  <a:schemeClr val="dk1"/>
                </a:solidFill>
                <a:latin typeface="Calibri"/>
                <a:ea typeface="Calibri"/>
                <a:cs typeface="Calibri"/>
                <a:sym typeface="Calibri"/>
              </a:rPr>
              <a:t>The VFW app has is available in the Apple App Store and Google Play</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4" name="Google Shape;344;p61"/>
          <p:cNvPicPr preferRelativeResize="0"/>
          <p:nvPr/>
        </p:nvPicPr>
        <p:blipFill rotWithShape="1">
          <a:blip r:embed="rId3">
            <a:alphaModFix/>
          </a:blip>
          <a:srcRect/>
          <a:stretch/>
        </p:blipFill>
        <p:spPr>
          <a:xfrm>
            <a:off x="5379507" y="1170709"/>
            <a:ext cx="2165278" cy="3851310"/>
          </a:xfrm>
          <a:prstGeom prst="rect">
            <a:avLst/>
          </a:prstGeom>
          <a:solidFill>
            <a:schemeClr val="lt1"/>
          </a:solidFill>
          <a:ln w="9525" cap="flat" cmpd="sng">
            <a:solidFill>
              <a:srgbClr val="991B1E"/>
            </a:solidFill>
            <a:prstDash val="solid"/>
            <a:round/>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47</a:t>
            </a:fld>
            <a:endParaRPr/>
          </a:p>
        </p:txBody>
      </p:sp>
      <p:sp>
        <p:nvSpPr>
          <p:cNvPr id="350" name="Google Shape;350;p62"/>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 sz="2400"/>
              <a:t>Additional Tools and Information (Cont.)</a:t>
            </a:r>
            <a:endParaRPr sz="2400"/>
          </a:p>
        </p:txBody>
      </p:sp>
      <p:sp>
        <p:nvSpPr>
          <p:cNvPr id="351" name="Google Shape;351;p62"/>
          <p:cNvSpPr txBox="1"/>
          <p:nvPr/>
        </p:nvSpPr>
        <p:spPr>
          <a:xfrm>
            <a:off x="114825" y="1018500"/>
            <a:ext cx="6026100" cy="397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In 2020, we launched a new mobile recruiting form that will allow VFW members to recruit a new member for the Department based on their address.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Calibri"/>
                <a:ea typeface="Calibri"/>
                <a:cs typeface="Calibri"/>
                <a:sym typeface="Calibri"/>
              </a:rPr>
              <a:t>In this form, we included new features to modernize the experience and enable a faster experience to collect data.  </a:t>
            </a:r>
            <a:r>
              <a:rPr lang="en" sz="2000" b="1" i="0" u="none" strike="noStrike" cap="none">
                <a:solidFill>
                  <a:schemeClr val="dk1"/>
                </a:solidFill>
                <a:latin typeface="Calibri"/>
                <a:ea typeface="Calibri"/>
                <a:cs typeface="Calibri"/>
                <a:sym typeface="Calibri"/>
              </a:rPr>
              <a:t>These features include the use of Credit Card and Driver’s License scanning (making info</a:t>
            </a:r>
            <a:r>
              <a:rPr lang="en" sz="2000" b="1">
                <a:solidFill>
                  <a:schemeClr val="dk1"/>
                </a:solidFill>
                <a:latin typeface="Calibri"/>
                <a:ea typeface="Calibri"/>
                <a:cs typeface="Calibri"/>
                <a:sym typeface="Calibri"/>
              </a:rPr>
              <a:t> easy to gather)</a:t>
            </a:r>
            <a:r>
              <a:rPr lang="en" sz="2000" b="1" i="0" u="none" strike="noStrike" cap="none">
                <a:solidFill>
                  <a:schemeClr val="dk1"/>
                </a:solidFill>
                <a:latin typeface="Calibri"/>
                <a:ea typeface="Calibri"/>
                <a:cs typeface="Calibri"/>
                <a:sym typeface="Calibri"/>
              </a:rPr>
              <a:t>, clickable graphics of medals and campaigns, and a multi-step process to organize data collection in a wizard format. The Post QM gets a notification before the member is in the Post</a:t>
            </a:r>
            <a:r>
              <a:rPr lang="en" sz="2000" b="1">
                <a:solidFill>
                  <a:schemeClr val="dk1"/>
                </a:solidFill>
                <a:latin typeface="Calibri"/>
                <a:ea typeface="Calibri"/>
                <a:cs typeface="Calibri"/>
                <a:sym typeface="Calibri"/>
              </a:rPr>
              <a:t> officially.</a:t>
            </a:r>
            <a:r>
              <a:rPr lang="en" sz="2000" b="1" i="0" u="none" strike="noStrike" cap="none">
                <a:solidFill>
                  <a:schemeClr val="dk1"/>
                </a:solidFill>
                <a:latin typeface="Calibri"/>
                <a:ea typeface="Calibri"/>
                <a:cs typeface="Calibri"/>
                <a:sym typeface="Calibri"/>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2" name="Google Shape;352;p62"/>
          <p:cNvPicPr preferRelativeResize="0"/>
          <p:nvPr/>
        </p:nvPicPr>
        <p:blipFill rotWithShape="1">
          <a:blip r:embed="rId3">
            <a:alphaModFix/>
          </a:blip>
          <a:srcRect/>
          <a:stretch/>
        </p:blipFill>
        <p:spPr>
          <a:xfrm>
            <a:off x="6246494" y="1018504"/>
            <a:ext cx="1898809" cy="4119450"/>
          </a:xfrm>
          <a:prstGeom prst="rect">
            <a:avLst/>
          </a:prstGeom>
          <a:noFill/>
          <a:ln>
            <a:noFill/>
          </a:ln>
        </p:spPr>
      </p:pic>
      <p:sp>
        <p:nvSpPr>
          <p:cNvPr id="353" name="Google Shape;353;p62"/>
          <p:cNvSpPr/>
          <p:nvPr/>
        </p:nvSpPr>
        <p:spPr>
          <a:xfrm rot="999507">
            <a:off x="5519024" y="2638005"/>
            <a:ext cx="1243484" cy="278291"/>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48</a:t>
            </a:fld>
            <a:endParaRPr/>
          </a:p>
        </p:txBody>
      </p:sp>
      <p:sp>
        <p:nvSpPr>
          <p:cNvPr id="359" name="Google Shape;359;p63"/>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 sz="2400"/>
              <a:t>Additional Tools and Information (Cont.)</a:t>
            </a:r>
            <a:endParaRPr sz="2400"/>
          </a:p>
        </p:txBody>
      </p:sp>
      <p:sp>
        <p:nvSpPr>
          <p:cNvPr id="360" name="Google Shape;360;p63"/>
          <p:cNvSpPr/>
          <p:nvPr/>
        </p:nvSpPr>
        <p:spPr>
          <a:xfrm>
            <a:off x="419677" y="1184168"/>
            <a:ext cx="8095673" cy="7617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chemeClr val="dk1"/>
                </a:solidFill>
                <a:latin typeface="Calibri"/>
                <a:ea typeface="Calibri"/>
                <a:cs typeface="Calibri"/>
                <a:sym typeface="Calibri"/>
              </a:rPr>
              <a:t>New Facebook Page: </a:t>
            </a:r>
            <a:r>
              <a:rPr lang="en" sz="3000" b="0" i="0" u="sng" strike="noStrike" cap="none">
                <a:solidFill>
                  <a:schemeClr val="hlink"/>
                </a:solidFill>
                <a:latin typeface="Calibri"/>
                <a:ea typeface="Calibri"/>
                <a:cs typeface="Calibri"/>
                <a:sym typeface="Calibri"/>
                <a:hlinkClick r:id="rId3"/>
              </a:rPr>
              <a:t>https://www.facebook.com/VFWmembershipHQ</a:t>
            </a:r>
            <a:endParaRPr sz="3000" b="0" i="0" u="none" strike="noStrike" cap="none">
              <a:solidFill>
                <a:schemeClr val="dk1"/>
              </a:solidFill>
              <a:latin typeface="Calibri"/>
              <a:ea typeface="Calibri"/>
              <a:cs typeface="Calibri"/>
              <a:sym typeface="Calibri"/>
            </a:endParaRPr>
          </a:p>
        </p:txBody>
      </p:sp>
      <p:pic>
        <p:nvPicPr>
          <p:cNvPr id="361" name="Google Shape;361;p63" descr="Screen Clipping"/>
          <p:cNvPicPr preferRelativeResize="0"/>
          <p:nvPr/>
        </p:nvPicPr>
        <p:blipFill rotWithShape="1">
          <a:blip r:embed="rId4">
            <a:alphaModFix/>
          </a:blip>
          <a:srcRect/>
          <a:stretch/>
        </p:blipFill>
        <p:spPr>
          <a:xfrm>
            <a:off x="2139914" y="2292949"/>
            <a:ext cx="4864176" cy="2453525"/>
          </a:xfrm>
          <a:prstGeom prst="rect">
            <a:avLst/>
          </a:prstGeom>
          <a:noFill/>
          <a:ln w="9525" cap="flat" cmpd="sng">
            <a:solidFill>
              <a:srgbClr val="991B1E"/>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49</a:t>
            </a:fld>
            <a:endParaRPr sz="1200" b="0" i="0" u="none" strike="noStrike" cap="none">
              <a:solidFill>
                <a:srgbClr val="888888"/>
              </a:solidFill>
              <a:latin typeface="Arial"/>
              <a:ea typeface="Arial"/>
              <a:cs typeface="Arial"/>
              <a:sym typeface="Arial"/>
            </a:endParaRPr>
          </a:p>
        </p:txBody>
      </p:sp>
      <p:sp>
        <p:nvSpPr>
          <p:cNvPr id="367" name="Google Shape;367;p64"/>
          <p:cNvSpPr txBox="1">
            <a:spLocks noGrp="1"/>
          </p:cNvSpPr>
          <p:nvPr>
            <p:ph type="title"/>
          </p:nvPr>
        </p:nvSpPr>
        <p:spPr>
          <a:xfrm>
            <a:off x="215153" y="100854"/>
            <a:ext cx="6338100" cy="736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endParaRPr/>
          </a:p>
        </p:txBody>
      </p:sp>
      <p:sp>
        <p:nvSpPr>
          <p:cNvPr id="368" name="Google Shape;368;p64"/>
          <p:cNvSpPr/>
          <p:nvPr/>
        </p:nvSpPr>
        <p:spPr>
          <a:xfrm>
            <a:off x="509451" y="1545605"/>
            <a:ext cx="80058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Calibri"/>
              <a:buNone/>
            </a:pPr>
            <a:endParaRPr sz="30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64"/>
          <p:cNvSpPr txBox="1"/>
          <p:nvPr/>
        </p:nvSpPr>
        <p:spPr>
          <a:xfrm>
            <a:off x="406308" y="1226904"/>
            <a:ext cx="8212200" cy="33933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2200">
              <a:latin typeface="Calibri"/>
              <a:ea typeface="Calibri"/>
              <a:cs typeface="Calibri"/>
              <a:sym typeface="Calibri"/>
            </a:endParaRPr>
          </a:p>
          <a:p>
            <a:pPr marL="457200" marR="0" lvl="0" indent="0" algn="l" rtl="0">
              <a:lnSpc>
                <a:spcPct val="100000"/>
              </a:lnSpc>
              <a:spcBef>
                <a:spcPts val="0"/>
              </a:spcBef>
              <a:spcAft>
                <a:spcPts val="0"/>
              </a:spcAft>
              <a:buNone/>
            </a:pPr>
            <a:endParaRPr sz="2200">
              <a:latin typeface="Calibri"/>
              <a:ea typeface="Calibri"/>
              <a:cs typeface="Calibri"/>
              <a:sym typeface="Calibri"/>
            </a:endParaRPr>
          </a:p>
          <a:p>
            <a:pPr marL="0" marR="0" lvl="0" indent="0" algn="l" rtl="0">
              <a:lnSpc>
                <a:spcPct val="100000"/>
              </a:lnSpc>
              <a:spcBef>
                <a:spcPts val="0"/>
              </a:spcBef>
              <a:spcAft>
                <a:spcPts val="0"/>
              </a:spcAft>
              <a:buNone/>
            </a:pPr>
            <a:endParaRPr sz="2200">
              <a:latin typeface="Calibri"/>
              <a:ea typeface="Calibri"/>
              <a:cs typeface="Calibri"/>
              <a:sym typeface="Calibri"/>
            </a:endParaRPr>
          </a:p>
          <a:p>
            <a:pPr marL="0" marR="0" lvl="0" indent="0" algn="l" rtl="0">
              <a:lnSpc>
                <a:spcPct val="100000"/>
              </a:lnSpc>
              <a:spcBef>
                <a:spcPts val="0"/>
              </a:spcBef>
              <a:spcAft>
                <a:spcPts val="0"/>
              </a:spcAft>
              <a:buNone/>
            </a:pPr>
            <a:endParaRPr sz="2200">
              <a:latin typeface="Calibri"/>
              <a:ea typeface="Calibri"/>
              <a:cs typeface="Calibri"/>
              <a:sym typeface="Calibri"/>
            </a:endParaRPr>
          </a:p>
          <a:p>
            <a:pPr marL="0" marR="0" lvl="0" indent="0" algn="ctr" rtl="0">
              <a:lnSpc>
                <a:spcPct val="100000"/>
              </a:lnSpc>
              <a:spcBef>
                <a:spcPts val="0"/>
              </a:spcBef>
              <a:spcAft>
                <a:spcPts val="0"/>
              </a:spcAft>
              <a:buNone/>
            </a:pPr>
            <a:r>
              <a:rPr lang="en" sz="3000" b="1">
                <a:latin typeface="Calibri"/>
                <a:ea typeface="Calibri"/>
                <a:cs typeface="Calibri"/>
                <a:sym typeface="Calibri"/>
              </a:rPr>
              <a:t>Setting goals and achieving success</a:t>
            </a:r>
            <a:endParaRPr sz="3000" b="1" i="0" u="none" strike="noStrike" cap="none">
              <a:solidFill>
                <a:srgbClr val="000000"/>
              </a:solidFil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215154"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en"/>
              <a:t>Our Core Values</a:t>
            </a:r>
            <a:endParaRPr/>
          </a:p>
        </p:txBody>
      </p:sp>
      <p:sp>
        <p:nvSpPr>
          <p:cNvPr id="96" name="Google Shape;96;p21"/>
          <p:cNvSpPr txBox="1">
            <a:spLocks noGrp="1"/>
          </p:cNvSpPr>
          <p:nvPr>
            <p:ph type="body" idx="1"/>
          </p:nvPr>
        </p:nvSpPr>
        <p:spPr>
          <a:xfrm>
            <a:off x="628650" y="1044927"/>
            <a:ext cx="7886700" cy="366154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750"/>
              </a:spcBef>
              <a:spcAft>
                <a:spcPts val="0"/>
              </a:spcAft>
              <a:buClr>
                <a:schemeClr val="dk1"/>
              </a:buClr>
              <a:buSzPts val="2600"/>
              <a:buChar char="•"/>
            </a:pPr>
            <a:r>
              <a:rPr lang="en" sz="2600">
                <a:latin typeface="Calibri"/>
                <a:ea typeface="Calibri"/>
                <a:cs typeface="Calibri"/>
                <a:sym typeface="Calibri"/>
              </a:rPr>
              <a:t>Always put the interests of our members first </a:t>
            </a:r>
            <a:endParaRPr/>
          </a:p>
          <a:p>
            <a:pPr marL="171450" lvl="0" indent="-171450" algn="l" rtl="0">
              <a:lnSpc>
                <a:spcPct val="90000"/>
              </a:lnSpc>
              <a:spcBef>
                <a:spcPts val="750"/>
              </a:spcBef>
              <a:spcAft>
                <a:spcPts val="0"/>
              </a:spcAft>
              <a:buClr>
                <a:schemeClr val="dk1"/>
              </a:buClr>
              <a:buSzPts val="2600"/>
              <a:buChar char="•"/>
            </a:pPr>
            <a:r>
              <a:rPr lang="en" sz="2600">
                <a:latin typeface="Calibri"/>
                <a:ea typeface="Calibri"/>
                <a:cs typeface="Calibri"/>
                <a:sym typeface="Calibri"/>
              </a:rPr>
              <a:t>Treat donors as partners in our cause </a:t>
            </a:r>
            <a:endParaRPr/>
          </a:p>
          <a:p>
            <a:pPr marL="171450" lvl="0" indent="-171450" algn="l" rtl="0">
              <a:lnSpc>
                <a:spcPct val="90000"/>
              </a:lnSpc>
              <a:spcBef>
                <a:spcPts val="750"/>
              </a:spcBef>
              <a:spcAft>
                <a:spcPts val="0"/>
              </a:spcAft>
              <a:buClr>
                <a:schemeClr val="dk1"/>
              </a:buClr>
              <a:buSzPts val="2600"/>
              <a:buChar char="•"/>
            </a:pPr>
            <a:r>
              <a:rPr lang="en" sz="2600">
                <a:latin typeface="Calibri"/>
                <a:ea typeface="Calibri"/>
                <a:cs typeface="Calibri"/>
                <a:sym typeface="Calibri"/>
              </a:rPr>
              <a:t>Promote patriotism</a:t>
            </a:r>
            <a:endParaRPr/>
          </a:p>
          <a:p>
            <a:pPr marL="171450" lvl="0" indent="-171450" algn="l" rtl="0">
              <a:lnSpc>
                <a:spcPct val="90000"/>
              </a:lnSpc>
              <a:spcBef>
                <a:spcPts val="750"/>
              </a:spcBef>
              <a:spcAft>
                <a:spcPts val="0"/>
              </a:spcAft>
              <a:buClr>
                <a:schemeClr val="dk1"/>
              </a:buClr>
              <a:buSzPts val="2600"/>
              <a:buChar char="•"/>
            </a:pPr>
            <a:r>
              <a:rPr lang="en" sz="2600">
                <a:latin typeface="Calibri"/>
                <a:ea typeface="Calibri"/>
                <a:cs typeface="Calibri"/>
                <a:sym typeface="Calibri"/>
              </a:rPr>
              <a:t>Honor military service</a:t>
            </a:r>
            <a:endParaRPr sz="2600">
              <a:latin typeface="Calibri"/>
              <a:ea typeface="Calibri"/>
              <a:cs typeface="Calibri"/>
              <a:sym typeface="Calibri"/>
            </a:endParaRPr>
          </a:p>
          <a:p>
            <a:pPr marL="171450" lvl="0" indent="-171450" algn="l" rtl="0">
              <a:lnSpc>
                <a:spcPct val="90000"/>
              </a:lnSpc>
              <a:spcBef>
                <a:spcPts val="750"/>
              </a:spcBef>
              <a:spcAft>
                <a:spcPts val="0"/>
              </a:spcAft>
              <a:buSzPts val="2600"/>
              <a:buFont typeface="Calibri"/>
              <a:buChar char="•"/>
            </a:pPr>
            <a:r>
              <a:rPr lang="en" sz="2600">
                <a:latin typeface="Calibri"/>
                <a:ea typeface="Calibri"/>
                <a:cs typeface="Calibri"/>
                <a:sym typeface="Calibri"/>
              </a:rPr>
              <a:t>Ensure the care of veterans and their families</a:t>
            </a:r>
            <a:endParaRPr sz="2600">
              <a:latin typeface="Calibri"/>
              <a:ea typeface="Calibri"/>
              <a:cs typeface="Calibri"/>
              <a:sym typeface="Calibri"/>
            </a:endParaRPr>
          </a:p>
          <a:p>
            <a:pPr marL="171450" lvl="0" indent="-171450" algn="l" rtl="0">
              <a:lnSpc>
                <a:spcPct val="90000"/>
              </a:lnSpc>
              <a:spcBef>
                <a:spcPts val="750"/>
              </a:spcBef>
              <a:spcAft>
                <a:spcPts val="0"/>
              </a:spcAft>
              <a:buSzPts val="2600"/>
              <a:buFont typeface="Calibri"/>
              <a:buChar char="•"/>
            </a:pPr>
            <a:r>
              <a:rPr lang="en" sz="2600">
                <a:latin typeface="Calibri"/>
                <a:ea typeface="Calibri"/>
                <a:cs typeface="Calibri"/>
                <a:sym typeface="Calibri"/>
              </a:rPr>
              <a:t>Serve our communities</a:t>
            </a:r>
            <a:endParaRPr sz="2600">
              <a:latin typeface="Calibri"/>
              <a:ea typeface="Calibri"/>
              <a:cs typeface="Calibri"/>
              <a:sym typeface="Calibri"/>
            </a:endParaRPr>
          </a:p>
          <a:p>
            <a:pPr marL="171450" lvl="0" indent="-171450" algn="l" rtl="0">
              <a:lnSpc>
                <a:spcPct val="90000"/>
              </a:lnSpc>
              <a:spcBef>
                <a:spcPts val="750"/>
              </a:spcBef>
              <a:spcAft>
                <a:spcPts val="0"/>
              </a:spcAft>
              <a:buSzPts val="2600"/>
              <a:buFont typeface="Calibri"/>
              <a:buChar char="•"/>
            </a:pPr>
            <a:r>
              <a:rPr lang="en" sz="2600">
                <a:latin typeface="Calibri"/>
                <a:ea typeface="Calibri"/>
                <a:cs typeface="Calibri"/>
                <a:sym typeface="Calibri"/>
              </a:rPr>
              <a:t>Promote a positive image of veterans</a:t>
            </a:r>
            <a:endParaRPr sz="2600">
              <a:latin typeface="Calibri"/>
              <a:ea typeface="Calibri"/>
              <a:cs typeface="Calibri"/>
              <a:sym typeface="Calibri"/>
            </a:endParaRPr>
          </a:p>
          <a:p>
            <a:pPr marL="171450" lvl="0" indent="-171450" algn="l" rtl="0">
              <a:lnSpc>
                <a:spcPct val="90000"/>
              </a:lnSpc>
              <a:spcBef>
                <a:spcPts val="750"/>
              </a:spcBef>
              <a:spcAft>
                <a:spcPts val="0"/>
              </a:spcAft>
              <a:buSzPts val="2600"/>
              <a:buFont typeface="Calibri"/>
              <a:buChar char="•"/>
            </a:pPr>
            <a:r>
              <a:rPr lang="en" sz="2600">
                <a:latin typeface="Calibri"/>
                <a:ea typeface="Calibri"/>
                <a:cs typeface="Calibri"/>
                <a:sym typeface="Calibri"/>
              </a:rPr>
              <a:t>Respect the diversity of veteran opinions</a:t>
            </a:r>
            <a:endParaRPr sz="2600">
              <a:latin typeface="Calibri"/>
              <a:ea typeface="Calibri"/>
              <a:cs typeface="Calibri"/>
              <a:sym typeface="Calibri"/>
            </a:endParaRPr>
          </a:p>
          <a:p>
            <a:pPr marL="0" lvl="0" indent="0" algn="l" rtl="0">
              <a:lnSpc>
                <a:spcPct val="90000"/>
              </a:lnSpc>
              <a:spcBef>
                <a:spcPts val="750"/>
              </a:spcBef>
              <a:spcAft>
                <a:spcPts val="0"/>
              </a:spcAft>
              <a:buClr>
                <a:schemeClr val="dk1"/>
              </a:buClr>
              <a:buSzPts val="2400"/>
              <a:buNone/>
            </a:pPr>
            <a:endParaRPr/>
          </a:p>
          <a:p>
            <a:pPr marL="0" lvl="0" indent="0" algn="l" rtl="0">
              <a:lnSpc>
                <a:spcPct val="90000"/>
              </a:lnSpc>
              <a:spcBef>
                <a:spcPts val="750"/>
              </a:spcBef>
              <a:spcAft>
                <a:spcPts val="0"/>
              </a:spcAft>
              <a:buClr>
                <a:schemeClr val="dk1"/>
              </a:buClr>
              <a:buSzPts val="24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50</a:t>
            </a:fld>
            <a:endParaRPr sz="1200" b="0" i="0" u="none" strike="noStrike" cap="none">
              <a:solidFill>
                <a:srgbClr val="888888"/>
              </a:solidFill>
              <a:latin typeface="Arial"/>
              <a:ea typeface="Arial"/>
              <a:cs typeface="Arial"/>
              <a:sym typeface="Arial"/>
            </a:endParaRPr>
          </a:p>
        </p:txBody>
      </p:sp>
      <p:sp>
        <p:nvSpPr>
          <p:cNvPr id="375" name="Google Shape;375;p65"/>
          <p:cNvSpPr txBox="1">
            <a:spLocks noGrp="1"/>
          </p:cNvSpPr>
          <p:nvPr>
            <p:ph type="title"/>
          </p:nvPr>
        </p:nvSpPr>
        <p:spPr>
          <a:xfrm>
            <a:off x="215153" y="100854"/>
            <a:ext cx="6338100" cy="73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 sz="2200"/>
              <a:t>Setting Goals and Achieving Success (Cont.)</a:t>
            </a:r>
            <a:endParaRPr sz="2200"/>
          </a:p>
        </p:txBody>
      </p:sp>
      <p:sp>
        <p:nvSpPr>
          <p:cNvPr id="376" name="Google Shape;376;p65"/>
          <p:cNvSpPr/>
          <p:nvPr/>
        </p:nvSpPr>
        <p:spPr>
          <a:xfrm>
            <a:off x="509451" y="1545605"/>
            <a:ext cx="80058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Calibri"/>
              <a:buNone/>
            </a:pPr>
            <a:endParaRPr sz="30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65"/>
          <p:cNvSpPr txBox="1"/>
          <p:nvPr/>
        </p:nvSpPr>
        <p:spPr>
          <a:xfrm>
            <a:off x="406308" y="1226904"/>
            <a:ext cx="8212200" cy="33933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00000"/>
              </a:lnSpc>
              <a:spcBef>
                <a:spcPts val="0"/>
              </a:spcBef>
              <a:spcAft>
                <a:spcPts val="0"/>
              </a:spcAft>
              <a:buSzPts val="3000"/>
              <a:buFont typeface="Calibri"/>
              <a:buChar char="●"/>
            </a:pPr>
            <a:r>
              <a:rPr lang="en" sz="3000">
                <a:latin typeface="Calibri"/>
                <a:ea typeface="Calibri"/>
                <a:cs typeface="Calibri"/>
                <a:sym typeface="Calibri"/>
              </a:rPr>
              <a:t>All-American and All-State plans as a guide</a:t>
            </a:r>
            <a:endParaRPr sz="30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 sz="3000">
                <a:latin typeface="Calibri"/>
                <a:ea typeface="Calibri"/>
                <a:cs typeface="Calibri"/>
                <a:sym typeface="Calibri"/>
              </a:rPr>
              <a:t>Can help a Post achieve great success</a:t>
            </a:r>
            <a:endParaRPr sz="30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 sz="3000">
                <a:latin typeface="Calibri"/>
                <a:ea typeface="Calibri"/>
                <a:cs typeface="Calibri"/>
                <a:sym typeface="Calibri"/>
              </a:rPr>
              <a:t>We have checklists on </a:t>
            </a:r>
            <a:r>
              <a:rPr lang="en" sz="3000" u="sng">
                <a:solidFill>
                  <a:schemeClr val="hlink"/>
                </a:solidFill>
                <a:latin typeface="Calibri"/>
                <a:ea typeface="Calibri"/>
                <a:cs typeface="Calibri"/>
                <a:sym typeface="Calibri"/>
                <a:hlinkClick r:id="rId3"/>
              </a:rPr>
              <a:t>www.vfwva.org</a:t>
            </a:r>
            <a:r>
              <a:rPr lang="en" sz="3000">
                <a:latin typeface="Calibri"/>
                <a:ea typeface="Calibri"/>
                <a:cs typeface="Calibri"/>
                <a:sym typeface="Calibri"/>
              </a:rPr>
              <a:t> to make it easier</a:t>
            </a:r>
            <a:endParaRPr sz="30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51</a:t>
            </a:fld>
            <a:endParaRPr sz="1200" b="0" i="0" u="none" strike="noStrike" cap="none">
              <a:solidFill>
                <a:srgbClr val="888888"/>
              </a:solidFill>
              <a:latin typeface="Arial"/>
              <a:ea typeface="Arial"/>
              <a:cs typeface="Arial"/>
              <a:sym typeface="Arial"/>
            </a:endParaRPr>
          </a:p>
        </p:txBody>
      </p:sp>
      <p:sp>
        <p:nvSpPr>
          <p:cNvPr id="383" name="Google Shape;383;p66"/>
          <p:cNvSpPr txBox="1">
            <a:spLocks noGrp="1"/>
          </p:cNvSpPr>
          <p:nvPr>
            <p:ph type="title"/>
          </p:nvPr>
        </p:nvSpPr>
        <p:spPr>
          <a:xfrm>
            <a:off x="215153" y="100854"/>
            <a:ext cx="6338100" cy="736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alibri"/>
              <a:buNone/>
            </a:pPr>
            <a:endParaRPr sz="2200"/>
          </a:p>
          <a:p>
            <a:pPr marL="0" lvl="0" indent="0" algn="l" rtl="0">
              <a:spcBef>
                <a:spcPts val="0"/>
              </a:spcBef>
              <a:spcAft>
                <a:spcPts val="0"/>
              </a:spcAft>
              <a:buClr>
                <a:schemeClr val="dk1"/>
              </a:buClr>
              <a:buSzPts val="3200"/>
              <a:buFont typeface="Calibri"/>
              <a:buNone/>
            </a:pPr>
            <a:r>
              <a:rPr lang="en" sz="2200"/>
              <a:t>Setting Goals and Achieving Success (Cont.)</a:t>
            </a:r>
            <a:endParaRPr sz="2200"/>
          </a:p>
          <a:p>
            <a:pPr marL="0" lvl="0" indent="0" algn="l" rtl="0">
              <a:lnSpc>
                <a:spcPct val="90000"/>
              </a:lnSpc>
              <a:spcBef>
                <a:spcPts val="0"/>
              </a:spcBef>
              <a:spcAft>
                <a:spcPts val="0"/>
              </a:spcAft>
              <a:buClr>
                <a:schemeClr val="dk1"/>
              </a:buClr>
              <a:buSzPts val="3200"/>
              <a:buFont typeface="Calibri"/>
              <a:buNone/>
            </a:pPr>
            <a:endParaRPr sz="2400"/>
          </a:p>
        </p:txBody>
      </p:sp>
      <p:sp>
        <p:nvSpPr>
          <p:cNvPr id="384" name="Google Shape;384;p66"/>
          <p:cNvSpPr/>
          <p:nvPr/>
        </p:nvSpPr>
        <p:spPr>
          <a:xfrm>
            <a:off x="509451" y="1545605"/>
            <a:ext cx="80058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Calibri"/>
              <a:buNone/>
            </a:pPr>
            <a:endParaRPr sz="30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66"/>
          <p:cNvSpPr txBox="1"/>
          <p:nvPr/>
        </p:nvSpPr>
        <p:spPr>
          <a:xfrm>
            <a:off x="406308" y="1226904"/>
            <a:ext cx="8212200" cy="33933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SzPts val="2400"/>
              <a:buFont typeface="Calibri"/>
              <a:buChar char="●"/>
            </a:pPr>
            <a:r>
              <a:rPr lang="en" sz="2400">
                <a:latin typeface="Calibri"/>
                <a:ea typeface="Calibri"/>
                <a:cs typeface="Calibri"/>
                <a:sym typeface="Calibri"/>
              </a:rPr>
              <a:t>All-American </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 sz="2400">
                <a:solidFill>
                  <a:schemeClr val="dk1"/>
                </a:solidFill>
                <a:latin typeface="Calibri"/>
                <a:ea typeface="Calibri"/>
                <a:cs typeface="Calibri"/>
                <a:sym typeface="Calibri"/>
              </a:rPr>
              <a:t>There are several parts to the plan with some of them being ones you can accomplish while recruiting.</a:t>
            </a:r>
            <a:endParaRPr sz="2400">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Doing things through the year make it easier to accomplish it all.</a:t>
            </a:r>
            <a:endParaRPr sz="2400">
              <a:solidFill>
                <a:schemeClr val="dk1"/>
              </a:solidFill>
              <a:latin typeface="Calibri"/>
              <a:ea typeface="Calibri"/>
              <a:cs typeface="Calibri"/>
              <a:sym typeface="Calibri"/>
            </a:endParaRPr>
          </a:p>
          <a:p>
            <a:pPr marL="1371600" lvl="2"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Make 100% plus 1 member</a:t>
            </a:r>
            <a:endParaRPr sz="2400">
              <a:solidFill>
                <a:schemeClr val="dk1"/>
              </a:solidFill>
              <a:latin typeface="Calibri"/>
              <a:ea typeface="Calibri"/>
              <a:cs typeface="Calibri"/>
              <a:sym typeface="Calibri"/>
            </a:endParaRPr>
          </a:p>
          <a:p>
            <a:pPr marL="1371600" lvl="2"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Partner with other groups at least twice</a:t>
            </a:r>
            <a:endParaRPr sz="2400">
              <a:solidFill>
                <a:schemeClr val="dk1"/>
              </a:solidFill>
              <a:latin typeface="Calibri"/>
              <a:ea typeface="Calibri"/>
              <a:cs typeface="Calibri"/>
              <a:sym typeface="Calibri"/>
            </a:endParaRPr>
          </a:p>
          <a:p>
            <a:pPr marL="1371600" lvl="2"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Post pictures on your Post’s Facebook account</a:t>
            </a:r>
            <a:endParaRPr sz="24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7"/>
          <p:cNvSpPr/>
          <p:nvPr/>
        </p:nvSpPr>
        <p:spPr>
          <a:xfrm>
            <a:off x="286328" y="1339167"/>
            <a:ext cx="9144000" cy="306834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 sz="2400" b="1">
                <a:solidFill>
                  <a:schemeClr val="dk1"/>
                </a:solidFill>
                <a:latin typeface="Calibri"/>
                <a:ea typeface="Calibri"/>
                <a:cs typeface="Calibri"/>
                <a:sym typeface="Calibri"/>
              </a:rPr>
              <a:t>Major changes are seen this year. This course does not cover it all as you will get informed in your regular SOI. You should read the plan in depth to learn more about it. The plan is on the State HQs website, www.vfwva.org, and is available now.</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FF0000"/>
              </a:solidFill>
              <a:latin typeface="Arial"/>
              <a:ea typeface="Arial"/>
              <a:cs typeface="Arial"/>
              <a:sym typeface="Arial"/>
            </a:endParaRPr>
          </a:p>
        </p:txBody>
      </p:sp>
      <p:sp>
        <p:nvSpPr>
          <p:cNvPr id="391" name="Google Shape;391;p67"/>
          <p:cNvSpPr txBox="1"/>
          <p:nvPr/>
        </p:nvSpPr>
        <p:spPr>
          <a:xfrm>
            <a:off x="175500" y="101750"/>
            <a:ext cx="6414900" cy="71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endParaRPr sz="2200" b="1">
              <a:solidFill>
                <a:schemeClr val="dk1"/>
              </a:solidFill>
            </a:endParaRPr>
          </a:p>
          <a:p>
            <a:pPr marL="0" lvl="0" indent="0" algn="l" rtl="0">
              <a:lnSpc>
                <a:spcPct val="90000"/>
              </a:lnSpc>
              <a:spcBef>
                <a:spcPts val="0"/>
              </a:spcBef>
              <a:spcAft>
                <a:spcPts val="0"/>
              </a:spcAft>
              <a:buClr>
                <a:schemeClr val="dk1"/>
              </a:buClr>
              <a:buSzPts val="3200"/>
              <a:buFont typeface="Calibri"/>
              <a:buNone/>
            </a:pPr>
            <a:r>
              <a:rPr lang="en" sz="2200" b="1">
                <a:solidFill>
                  <a:schemeClr val="dk1"/>
                </a:solidFill>
              </a:rPr>
              <a:t>Setting Goals and Achieving Success (Cont.)</a:t>
            </a:r>
            <a:endParaRPr sz="2200" b="1">
              <a:solidFill>
                <a:schemeClr val="dk1"/>
              </a:solidFill>
            </a:endParaRPr>
          </a:p>
          <a:p>
            <a:pPr marL="0" lvl="0" indent="0" algn="l" rtl="0">
              <a:lnSpc>
                <a:spcPct val="90000"/>
              </a:lnSpc>
              <a:spcBef>
                <a:spcPts val="0"/>
              </a:spcBef>
              <a:spcAft>
                <a:spcPts val="0"/>
              </a:spcAft>
              <a:buClr>
                <a:schemeClr val="dk1"/>
              </a:buClr>
              <a:buSzPts val="3200"/>
              <a:buFont typeface="Calibri"/>
              <a:buNone/>
            </a:pPr>
            <a:endParaRPr sz="2100" b="1">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8"/>
          <p:cNvSpPr/>
          <p:nvPr/>
        </p:nvSpPr>
        <p:spPr>
          <a:xfrm>
            <a:off x="0" y="1069307"/>
            <a:ext cx="9067800" cy="3531600"/>
          </a:xfrm>
          <a:prstGeom prst="rect">
            <a:avLst/>
          </a:prstGeom>
          <a:noFill/>
          <a:ln>
            <a:noFill/>
          </a:ln>
        </p:spPr>
        <p:txBody>
          <a:bodyPr spcFirstLastPara="1" wrap="square" lIns="91425" tIns="45700" rIns="91425" bIns="45700" anchor="t" anchorCtr="0">
            <a:noAutofit/>
          </a:bodyPr>
          <a:lstStyle/>
          <a:p>
            <a:pPr marL="457200" marR="0" lvl="0" indent="-361950" algn="l" rtl="0">
              <a:lnSpc>
                <a:spcPct val="150000"/>
              </a:lnSpc>
              <a:spcBef>
                <a:spcPts val="0"/>
              </a:spcBef>
              <a:spcAft>
                <a:spcPts val="0"/>
              </a:spcAft>
              <a:buSzPts val="2100"/>
              <a:buFont typeface="Calibri"/>
              <a:buChar char="●"/>
            </a:pPr>
            <a:r>
              <a:rPr lang="en" sz="2100">
                <a:latin typeface="Calibri"/>
                <a:ea typeface="Calibri"/>
                <a:cs typeface="Calibri"/>
                <a:sym typeface="Calibri"/>
              </a:rPr>
              <a:t>All-State</a:t>
            </a:r>
            <a:r>
              <a:rPr lang="en" sz="2100" b="1">
                <a:latin typeface="Calibri"/>
                <a:ea typeface="Calibri"/>
                <a:cs typeface="Calibri"/>
                <a:sym typeface="Calibri"/>
              </a:rPr>
              <a:t> </a:t>
            </a:r>
            <a:r>
              <a:rPr lang="en" sz="2100">
                <a:latin typeface="Calibri"/>
                <a:ea typeface="Calibri"/>
                <a:cs typeface="Calibri"/>
                <a:sym typeface="Calibri"/>
              </a:rPr>
              <a:t>program requirements for Virginia point in one direction</a:t>
            </a:r>
            <a:endParaRPr sz="2100">
              <a:latin typeface="Calibri"/>
              <a:ea typeface="Calibri"/>
              <a:cs typeface="Calibri"/>
              <a:sym typeface="Calibri"/>
            </a:endParaRPr>
          </a:p>
          <a:p>
            <a:pPr marL="0" marR="0" lvl="0" indent="0" algn="ctr" rtl="0">
              <a:lnSpc>
                <a:spcPct val="150000"/>
              </a:lnSpc>
              <a:spcBef>
                <a:spcPts val="0"/>
              </a:spcBef>
              <a:spcAft>
                <a:spcPts val="0"/>
              </a:spcAft>
              <a:buNone/>
            </a:pPr>
            <a:r>
              <a:rPr lang="en" sz="2100" b="1" u="sng">
                <a:latin typeface="Calibri"/>
                <a:ea typeface="Calibri"/>
                <a:cs typeface="Calibri"/>
                <a:sym typeface="Calibri"/>
              </a:rPr>
              <a:t>Our overall goal is to STRENGTHEN membership and program participation</a:t>
            </a:r>
            <a:endParaRPr sz="1800">
              <a:latin typeface="Calibri"/>
              <a:ea typeface="Calibri"/>
              <a:cs typeface="Calibri"/>
              <a:sym typeface="Calibri"/>
            </a:endParaRPr>
          </a:p>
          <a:p>
            <a:pPr marL="914400" marR="0" lvl="0" indent="-342900" algn="l" rtl="0">
              <a:lnSpc>
                <a:spcPct val="150000"/>
              </a:lnSpc>
              <a:spcBef>
                <a:spcPts val="0"/>
              </a:spcBef>
              <a:spcAft>
                <a:spcPts val="0"/>
              </a:spcAft>
              <a:buSzPts val="1800"/>
              <a:buFont typeface="Calibri"/>
              <a:buChar char="●"/>
            </a:pPr>
            <a:r>
              <a:rPr lang="en" sz="1800">
                <a:latin typeface="Calibri"/>
                <a:ea typeface="Calibri"/>
                <a:cs typeface="Calibri"/>
                <a:sym typeface="Calibri"/>
              </a:rPr>
              <a:t>For membership that means…</a:t>
            </a:r>
            <a:endParaRPr sz="1800">
              <a:latin typeface="Calibri"/>
              <a:ea typeface="Calibri"/>
              <a:cs typeface="Calibri"/>
              <a:sym typeface="Calibri"/>
            </a:endParaRPr>
          </a:p>
          <a:p>
            <a:pPr marL="1371600" marR="0" lvl="1" indent="-342900" algn="l" rtl="0">
              <a:lnSpc>
                <a:spcPct val="150000"/>
              </a:lnSpc>
              <a:spcBef>
                <a:spcPts val="0"/>
              </a:spcBef>
              <a:spcAft>
                <a:spcPts val="0"/>
              </a:spcAft>
              <a:buSzPts val="1800"/>
              <a:buFont typeface="Calibri"/>
              <a:buChar char="○"/>
            </a:pPr>
            <a:r>
              <a:rPr lang="en" sz="1800">
                <a:latin typeface="Calibri"/>
                <a:ea typeface="Calibri"/>
                <a:cs typeface="Calibri"/>
                <a:sym typeface="Calibri"/>
              </a:rPr>
              <a:t>More Lifetime Members</a:t>
            </a:r>
            <a:endParaRPr sz="1800">
              <a:latin typeface="Calibri"/>
              <a:ea typeface="Calibri"/>
              <a:cs typeface="Calibri"/>
              <a:sym typeface="Calibri"/>
            </a:endParaRPr>
          </a:p>
          <a:p>
            <a:pPr marL="1371600" marR="0" lvl="1" indent="-342900" algn="l" rtl="0">
              <a:lnSpc>
                <a:spcPct val="150000"/>
              </a:lnSpc>
              <a:spcBef>
                <a:spcPts val="0"/>
              </a:spcBef>
              <a:spcAft>
                <a:spcPts val="0"/>
              </a:spcAft>
              <a:buSzPts val="1800"/>
              <a:buFont typeface="Calibri"/>
              <a:buChar char="○"/>
            </a:pPr>
            <a:r>
              <a:rPr lang="en" sz="1800">
                <a:latin typeface="Calibri"/>
                <a:ea typeface="Calibri"/>
                <a:cs typeface="Calibri"/>
                <a:sym typeface="Calibri"/>
              </a:rPr>
              <a:t>More Annual Members converting to be Lifetime Members</a:t>
            </a:r>
            <a:endParaRPr sz="1800">
              <a:latin typeface="Calibri"/>
              <a:ea typeface="Calibri"/>
              <a:cs typeface="Calibri"/>
              <a:sym typeface="Calibri"/>
            </a:endParaRPr>
          </a:p>
          <a:p>
            <a:pPr marL="1371600" marR="0" lvl="1" indent="-342900" algn="l" rtl="0">
              <a:lnSpc>
                <a:spcPct val="150000"/>
              </a:lnSpc>
              <a:spcBef>
                <a:spcPts val="0"/>
              </a:spcBef>
              <a:spcAft>
                <a:spcPts val="0"/>
              </a:spcAft>
              <a:buSzPts val="1800"/>
              <a:buFont typeface="Calibri"/>
              <a:buChar char="○"/>
            </a:pPr>
            <a:r>
              <a:rPr lang="en" sz="1800">
                <a:latin typeface="Calibri"/>
                <a:ea typeface="Calibri"/>
                <a:cs typeface="Calibri"/>
                <a:sym typeface="Calibri"/>
              </a:rPr>
              <a:t>Stronger rates of Annual Members renewing	</a:t>
            </a:r>
            <a:endParaRPr sz="1800">
              <a:latin typeface="Calibri"/>
              <a:ea typeface="Calibri"/>
              <a:cs typeface="Calibri"/>
              <a:sym typeface="Calibri"/>
            </a:endParaRPr>
          </a:p>
          <a:p>
            <a:pPr marL="1371600" marR="0" lvl="1" indent="-342900" algn="l" rtl="0">
              <a:lnSpc>
                <a:spcPct val="150000"/>
              </a:lnSpc>
              <a:spcBef>
                <a:spcPts val="0"/>
              </a:spcBef>
              <a:spcAft>
                <a:spcPts val="0"/>
              </a:spcAft>
              <a:buSzPts val="1800"/>
              <a:buFont typeface="Calibri"/>
              <a:buChar char="○"/>
            </a:pPr>
            <a:r>
              <a:rPr lang="en" sz="1800">
                <a:latin typeface="Calibri"/>
                <a:ea typeface="Calibri"/>
                <a:cs typeface="Calibri"/>
                <a:sym typeface="Calibri"/>
              </a:rPr>
              <a:t>More Legacy Lifetime Memberships</a:t>
            </a:r>
            <a:endParaRPr sz="1800">
              <a:latin typeface="Calibri"/>
              <a:ea typeface="Calibri"/>
              <a:cs typeface="Calibri"/>
              <a:sym typeface="Calibri"/>
            </a:endParaRPr>
          </a:p>
          <a:p>
            <a:pPr marL="914400" marR="0" lvl="0" indent="0" algn="l" rtl="0">
              <a:lnSpc>
                <a:spcPct val="150000"/>
              </a:lnSpc>
              <a:spcBef>
                <a:spcPts val="0"/>
              </a:spcBef>
              <a:spcAft>
                <a:spcPts val="0"/>
              </a:spcAft>
              <a:buNone/>
            </a:pPr>
            <a:endParaRPr sz="1800">
              <a:latin typeface="Calibri"/>
              <a:ea typeface="Calibri"/>
              <a:cs typeface="Calibri"/>
              <a:sym typeface="Calibri"/>
            </a:endParaRPr>
          </a:p>
          <a:p>
            <a:pPr marL="457200" marR="0" lvl="0" indent="0" algn="ctr" rtl="0">
              <a:lnSpc>
                <a:spcPct val="150000"/>
              </a:lnSpc>
              <a:spcBef>
                <a:spcPts val="0"/>
              </a:spcBef>
              <a:spcAft>
                <a:spcPts val="0"/>
              </a:spcAft>
              <a:buNone/>
            </a:pPr>
            <a:endParaRPr sz="1800">
              <a:latin typeface="Calibri"/>
              <a:ea typeface="Calibri"/>
              <a:cs typeface="Calibri"/>
              <a:sym typeface="Calibri"/>
            </a:endParaRPr>
          </a:p>
        </p:txBody>
      </p:sp>
      <p:sp>
        <p:nvSpPr>
          <p:cNvPr id="397" name="Google Shape;397;p68"/>
          <p:cNvSpPr txBox="1"/>
          <p:nvPr/>
        </p:nvSpPr>
        <p:spPr>
          <a:xfrm>
            <a:off x="0" y="4569246"/>
            <a:ext cx="91440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endParaRPr sz="1400" b="0" i="0" u="none" strike="noStrike" cap="none">
              <a:solidFill>
                <a:srgbClr val="000000"/>
              </a:solidFill>
              <a:latin typeface="Arial"/>
              <a:ea typeface="Arial"/>
              <a:cs typeface="Arial"/>
              <a:sym typeface="Arial"/>
            </a:endParaRPr>
          </a:p>
        </p:txBody>
      </p:sp>
      <p:sp>
        <p:nvSpPr>
          <p:cNvPr id="398" name="Google Shape;398;p68"/>
          <p:cNvSpPr/>
          <p:nvPr/>
        </p:nvSpPr>
        <p:spPr>
          <a:xfrm>
            <a:off x="-65000" y="327600"/>
            <a:ext cx="6633000" cy="3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 sz="2200" b="1">
                <a:solidFill>
                  <a:schemeClr val="dk1"/>
                </a:solidFill>
              </a:rPr>
              <a:t>Setting Goals and Achieving Success (Cont.)</a:t>
            </a:r>
            <a:endParaRPr sz="2200" b="1">
              <a:solidFill>
                <a:schemeClr val="dk1"/>
              </a:solidFill>
            </a:endParaRPr>
          </a:p>
          <a:p>
            <a:pPr marL="0" marR="0" lvl="0" indent="457200" algn="ctr"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9"/>
          <p:cNvSpPr/>
          <p:nvPr/>
        </p:nvSpPr>
        <p:spPr>
          <a:xfrm>
            <a:off x="0" y="1069307"/>
            <a:ext cx="9067800" cy="35316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 sz="2300" b="1">
                <a:solidFill>
                  <a:schemeClr val="dk1"/>
                </a:solidFill>
                <a:latin typeface="Calibri"/>
                <a:ea typeface="Calibri"/>
                <a:cs typeface="Calibri"/>
                <a:sym typeface="Calibri"/>
              </a:rPr>
              <a:t>The benchmarks for statewide membership though the year are:</a:t>
            </a:r>
            <a:endParaRPr sz="23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en" sz="2300">
                <a:solidFill>
                  <a:schemeClr val="dk1"/>
                </a:solidFill>
                <a:latin typeface="Calibri"/>
                <a:ea typeface="Calibri"/>
                <a:cs typeface="Calibri"/>
                <a:sym typeface="Calibri"/>
              </a:rPr>
              <a:t>September 15, 2021: 75%</a:t>
            </a:r>
            <a:endParaRPr sz="23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en" sz="2300">
                <a:solidFill>
                  <a:schemeClr val="dk1"/>
                </a:solidFill>
                <a:latin typeface="Calibri"/>
                <a:ea typeface="Calibri"/>
                <a:cs typeface="Calibri"/>
                <a:sym typeface="Calibri"/>
              </a:rPr>
              <a:t>December 30, 2021: 90% </a:t>
            </a:r>
            <a:endParaRPr sz="23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en" sz="2300">
                <a:solidFill>
                  <a:schemeClr val="dk1"/>
                </a:solidFill>
                <a:latin typeface="Calibri"/>
                <a:ea typeface="Calibri"/>
                <a:cs typeface="Calibri"/>
                <a:sym typeface="Calibri"/>
              </a:rPr>
              <a:t>March 30, 2022: 95%</a:t>
            </a:r>
            <a:endParaRPr sz="23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en" sz="2300">
                <a:solidFill>
                  <a:schemeClr val="dk1"/>
                </a:solidFill>
                <a:latin typeface="Calibri"/>
                <a:ea typeface="Calibri"/>
                <a:cs typeface="Calibri"/>
                <a:sym typeface="Calibri"/>
              </a:rPr>
              <a:t>May 9, 2022: 100%</a:t>
            </a:r>
            <a:endParaRPr sz="23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en" sz="2300">
                <a:solidFill>
                  <a:schemeClr val="dk1"/>
                </a:solidFill>
                <a:latin typeface="Calibri"/>
                <a:ea typeface="Calibri"/>
                <a:cs typeface="Calibri"/>
                <a:sym typeface="Calibri"/>
              </a:rPr>
              <a:t>June 30,2022: 105%</a:t>
            </a:r>
            <a:endParaRPr sz="2300">
              <a:solidFill>
                <a:schemeClr val="dk1"/>
              </a:solidFill>
              <a:latin typeface="Calibri"/>
              <a:ea typeface="Calibri"/>
              <a:cs typeface="Calibri"/>
              <a:sym typeface="Calibri"/>
            </a:endParaRPr>
          </a:p>
          <a:p>
            <a:pPr marL="914400" marR="0" lvl="0" indent="0" algn="l" rtl="0">
              <a:lnSpc>
                <a:spcPct val="150000"/>
              </a:lnSpc>
              <a:spcBef>
                <a:spcPts val="0"/>
              </a:spcBef>
              <a:spcAft>
                <a:spcPts val="0"/>
              </a:spcAft>
              <a:buNone/>
            </a:pPr>
            <a:endParaRPr sz="1800">
              <a:latin typeface="Calibri"/>
              <a:ea typeface="Calibri"/>
              <a:cs typeface="Calibri"/>
              <a:sym typeface="Calibri"/>
            </a:endParaRPr>
          </a:p>
          <a:p>
            <a:pPr marL="457200" marR="0" lvl="0" indent="0" algn="ctr" rtl="0">
              <a:lnSpc>
                <a:spcPct val="150000"/>
              </a:lnSpc>
              <a:spcBef>
                <a:spcPts val="0"/>
              </a:spcBef>
              <a:spcAft>
                <a:spcPts val="0"/>
              </a:spcAft>
              <a:buNone/>
            </a:pPr>
            <a:endParaRPr sz="1800">
              <a:latin typeface="Calibri"/>
              <a:ea typeface="Calibri"/>
              <a:cs typeface="Calibri"/>
              <a:sym typeface="Calibri"/>
            </a:endParaRPr>
          </a:p>
        </p:txBody>
      </p:sp>
      <p:sp>
        <p:nvSpPr>
          <p:cNvPr id="404" name="Google Shape;404;p69"/>
          <p:cNvSpPr txBox="1"/>
          <p:nvPr/>
        </p:nvSpPr>
        <p:spPr>
          <a:xfrm>
            <a:off x="0" y="4569246"/>
            <a:ext cx="91440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65000" y="327600"/>
            <a:ext cx="6666900" cy="36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 sz="2200" b="1">
                <a:solidFill>
                  <a:schemeClr val="dk1"/>
                </a:solidFill>
              </a:rPr>
              <a:t>Setting Goals and Achieving Success (Cont.)</a:t>
            </a:r>
            <a:endParaRPr sz="2200" b="1">
              <a:solidFill>
                <a:schemeClr val="dk1"/>
              </a:solidFill>
            </a:endParaRPr>
          </a:p>
          <a:p>
            <a:pPr marL="0" marR="0" lvl="0" indent="457200" algn="ctr"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55</a:t>
            </a:fld>
            <a:endParaRPr sz="1200" b="0" i="0" u="none" strike="noStrike" cap="none">
              <a:solidFill>
                <a:srgbClr val="888888"/>
              </a:solidFill>
              <a:latin typeface="Arial"/>
              <a:ea typeface="Arial"/>
              <a:cs typeface="Arial"/>
              <a:sym typeface="Arial"/>
            </a:endParaRPr>
          </a:p>
        </p:txBody>
      </p:sp>
      <p:sp>
        <p:nvSpPr>
          <p:cNvPr id="411" name="Google Shape;411;p70"/>
          <p:cNvSpPr txBox="1">
            <a:spLocks noGrp="1"/>
          </p:cNvSpPr>
          <p:nvPr>
            <p:ph type="title"/>
          </p:nvPr>
        </p:nvSpPr>
        <p:spPr>
          <a:xfrm>
            <a:off x="215153" y="100854"/>
            <a:ext cx="6338100" cy="736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endParaRPr/>
          </a:p>
        </p:txBody>
      </p:sp>
      <p:sp>
        <p:nvSpPr>
          <p:cNvPr id="412" name="Google Shape;412;p70"/>
          <p:cNvSpPr/>
          <p:nvPr/>
        </p:nvSpPr>
        <p:spPr>
          <a:xfrm>
            <a:off x="509451" y="1545605"/>
            <a:ext cx="80058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Calibri"/>
              <a:buNone/>
            </a:pPr>
            <a:endParaRPr sz="30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3" name="Google Shape;413;p70"/>
          <p:cNvSpPr txBox="1"/>
          <p:nvPr/>
        </p:nvSpPr>
        <p:spPr>
          <a:xfrm>
            <a:off x="406308" y="1226904"/>
            <a:ext cx="8212200" cy="33933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2200">
              <a:latin typeface="Calibri"/>
              <a:ea typeface="Calibri"/>
              <a:cs typeface="Calibri"/>
              <a:sym typeface="Calibri"/>
            </a:endParaRPr>
          </a:p>
          <a:p>
            <a:pPr marL="457200" marR="0" lvl="0" indent="0" algn="l" rtl="0">
              <a:lnSpc>
                <a:spcPct val="100000"/>
              </a:lnSpc>
              <a:spcBef>
                <a:spcPts val="0"/>
              </a:spcBef>
              <a:spcAft>
                <a:spcPts val="0"/>
              </a:spcAft>
              <a:buNone/>
            </a:pPr>
            <a:endParaRPr sz="2200">
              <a:latin typeface="Calibri"/>
              <a:ea typeface="Calibri"/>
              <a:cs typeface="Calibri"/>
              <a:sym typeface="Calibri"/>
            </a:endParaRPr>
          </a:p>
          <a:p>
            <a:pPr marL="0" marR="0" lvl="0" indent="0" algn="l" rtl="0">
              <a:lnSpc>
                <a:spcPct val="100000"/>
              </a:lnSpc>
              <a:spcBef>
                <a:spcPts val="0"/>
              </a:spcBef>
              <a:spcAft>
                <a:spcPts val="0"/>
              </a:spcAft>
              <a:buNone/>
            </a:pPr>
            <a:endParaRPr sz="2200">
              <a:latin typeface="Calibri"/>
              <a:ea typeface="Calibri"/>
              <a:cs typeface="Calibri"/>
              <a:sym typeface="Calibri"/>
            </a:endParaRPr>
          </a:p>
          <a:p>
            <a:pPr marL="0" marR="0" lvl="0" indent="0" algn="l" rtl="0">
              <a:lnSpc>
                <a:spcPct val="100000"/>
              </a:lnSpc>
              <a:spcBef>
                <a:spcPts val="0"/>
              </a:spcBef>
              <a:spcAft>
                <a:spcPts val="0"/>
              </a:spcAft>
              <a:buNone/>
            </a:pPr>
            <a:endParaRPr sz="2200">
              <a:latin typeface="Calibri"/>
              <a:ea typeface="Calibri"/>
              <a:cs typeface="Calibri"/>
              <a:sym typeface="Calibri"/>
            </a:endParaRPr>
          </a:p>
          <a:p>
            <a:pPr marL="0" marR="0" lvl="0" indent="0" algn="ctr" rtl="0">
              <a:lnSpc>
                <a:spcPct val="100000"/>
              </a:lnSpc>
              <a:spcBef>
                <a:spcPts val="0"/>
              </a:spcBef>
              <a:spcAft>
                <a:spcPts val="0"/>
              </a:spcAft>
              <a:buNone/>
            </a:pPr>
            <a:r>
              <a:rPr lang="en" sz="3000" b="1">
                <a:latin typeface="Calibri"/>
                <a:ea typeface="Calibri"/>
                <a:cs typeface="Calibri"/>
                <a:sym typeface="Calibri"/>
              </a:rPr>
              <a:t>Incentives and Special Awards</a:t>
            </a:r>
            <a:endParaRPr sz="3000" b="1" i="0" u="none" strike="noStrike" cap="none">
              <a:solidFill>
                <a:srgbClr val="000000"/>
              </a:solidFil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1"/>
          <p:cNvSpPr/>
          <p:nvPr/>
        </p:nvSpPr>
        <p:spPr>
          <a:xfrm>
            <a:off x="286328" y="1339167"/>
            <a:ext cx="9144000" cy="30684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There are several trips from National HQs for recruiting</a:t>
            </a:r>
            <a:endParaRPr sz="2800">
              <a:solidFill>
                <a:schemeClr val="dk1"/>
              </a:solidFill>
              <a:latin typeface="Calibri"/>
              <a:ea typeface="Calibri"/>
              <a:cs typeface="Calibri"/>
              <a:sym typeface="Calibri"/>
            </a:endParaRPr>
          </a:p>
          <a:p>
            <a:pPr marL="457200" lvl="0" indent="-406400" algn="l" rtl="0">
              <a:lnSpc>
                <a:spcPct val="115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The include:</a:t>
            </a:r>
            <a:endParaRPr sz="2800">
              <a:solidFill>
                <a:schemeClr val="dk1"/>
              </a:solidFill>
              <a:latin typeface="Calibri"/>
              <a:ea typeface="Calibri"/>
              <a:cs typeface="Calibri"/>
              <a:sym typeface="Calibri"/>
            </a:endParaRPr>
          </a:p>
          <a:p>
            <a:pPr marL="1828800" lvl="1" indent="-406400" algn="l" rtl="0">
              <a:lnSpc>
                <a:spcPct val="115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The D.C. Legislative Conference</a:t>
            </a:r>
            <a:endParaRPr sz="2800">
              <a:solidFill>
                <a:schemeClr val="dk1"/>
              </a:solidFill>
              <a:latin typeface="Calibri"/>
              <a:ea typeface="Calibri"/>
              <a:cs typeface="Calibri"/>
              <a:sym typeface="Calibri"/>
            </a:endParaRPr>
          </a:p>
          <a:p>
            <a:pPr marL="1828800" lvl="1" indent="-406400" algn="l" rtl="0">
              <a:lnSpc>
                <a:spcPct val="115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Kansas City (National HQs)</a:t>
            </a:r>
            <a:endParaRPr sz="2800">
              <a:solidFill>
                <a:schemeClr val="dk1"/>
              </a:solidFill>
              <a:latin typeface="Calibri"/>
              <a:ea typeface="Calibri"/>
              <a:cs typeface="Calibri"/>
              <a:sym typeface="Calibri"/>
            </a:endParaRPr>
          </a:p>
          <a:p>
            <a:pPr marL="1828800" lvl="1" indent="-406400" algn="l" rtl="0">
              <a:lnSpc>
                <a:spcPct val="115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National Convention</a:t>
            </a:r>
            <a:endParaRPr sz="2800">
              <a:solidFill>
                <a:schemeClr val="dk1"/>
              </a:solidFill>
              <a:latin typeface="Calibri"/>
              <a:ea typeface="Calibri"/>
              <a:cs typeface="Calibri"/>
              <a:sym typeface="Calibri"/>
            </a:endParaRPr>
          </a:p>
          <a:p>
            <a:pPr marL="457200" lvl="0" indent="-406400" algn="l" rtl="0">
              <a:lnSpc>
                <a:spcPct val="115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See the All-American plan for more details</a:t>
            </a:r>
            <a:endParaRPr sz="2800" b="1">
              <a:solidFill>
                <a:srgbClr val="FF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FF0000"/>
              </a:solidFill>
              <a:latin typeface="Arial"/>
              <a:ea typeface="Arial"/>
              <a:cs typeface="Arial"/>
              <a:sym typeface="Arial"/>
            </a:endParaRPr>
          </a:p>
        </p:txBody>
      </p:sp>
      <p:sp>
        <p:nvSpPr>
          <p:cNvPr id="419" name="Google Shape;419;p71"/>
          <p:cNvSpPr txBox="1"/>
          <p:nvPr/>
        </p:nvSpPr>
        <p:spPr>
          <a:xfrm>
            <a:off x="175491" y="193963"/>
            <a:ext cx="60774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a:solidFill>
                  <a:schemeClr val="dk1"/>
                </a:solidFill>
                <a:latin typeface="Calibri"/>
                <a:ea typeface="Calibri"/>
                <a:cs typeface="Calibri"/>
                <a:sym typeface="Calibri"/>
              </a:rPr>
              <a:t>Incentives and Special Awards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2"/>
          <p:cNvSpPr/>
          <p:nvPr/>
        </p:nvSpPr>
        <p:spPr>
          <a:xfrm>
            <a:off x="286325" y="1107825"/>
            <a:ext cx="9144000" cy="38094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There are several other awards from National HQs for recruiting</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They include:</a:t>
            </a:r>
            <a:endParaRPr sz="2200">
              <a:solidFill>
                <a:schemeClr val="dk1"/>
              </a:solidFill>
              <a:latin typeface="Calibri"/>
              <a:ea typeface="Calibri"/>
              <a:cs typeface="Calibri"/>
              <a:sym typeface="Calibri"/>
            </a:endParaRPr>
          </a:p>
          <a:p>
            <a:pPr marL="1828800" lvl="1"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Lapel pins for recruiting 5,10, and 15 members</a:t>
            </a:r>
            <a:endParaRPr sz="2200">
              <a:solidFill>
                <a:schemeClr val="dk1"/>
              </a:solidFill>
              <a:latin typeface="Calibri"/>
              <a:ea typeface="Calibri"/>
              <a:cs typeface="Calibri"/>
              <a:sym typeface="Calibri"/>
            </a:endParaRPr>
          </a:p>
          <a:p>
            <a:pPr marL="1828800" lvl="1"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CIC coin and citation for recruiting 25 members</a:t>
            </a:r>
            <a:endParaRPr sz="2200">
              <a:solidFill>
                <a:schemeClr val="dk1"/>
              </a:solidFill>
              <a:latin typeface="Calibri"/>
              <a:ea typeface="Calibri"/>
              <a:cs typeface="Calibri"/>
              <a:sym typeface="Calibri"/>
            </a:endParaRPr>
          </a:p>
          <a:p>
            <a:pPr marL="1828800" lvl="1"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VFW CIC Backpack at 50 members</a:t>
            </a:r>
            <a:endParaRPr sz="2200">
              <a:solidFill>
                <a:schemeClr val="dk1"/>
              </a:solidFill>
              <a:latin typeface="Calibri"/>
              <a:ea typeface="Calibri"/>
              <a:cs typeface="Calibri"/>
              <a:sym typeface="Calibri"/>
            </a:endParaRPr>
          </a:p>
          <a:p>
            <a:pPr marL="1828800" lvl="1"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Medallion set for 75 members</a:t>
            </a:r>
            <a:endParaRPr sz="2200">
              <a:solidFill>
                <a:schemeClr val="dk1"/>
              </a:solidFill>
              <a:latin typeface="Calibri"/>
              <a:ea typeface="Calibri"/>
              <a:cs typeface="Calibri"/>
              <a:sym typeface="Calibri"/>
            </a:endParaRPr>
          </a:p>
          <a:p>
            <a:pPr marL="1828800" lvl="1"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Century Recruiter Cap or VFW Store credit for 100 members</a:t>
            </a:r>
            <a:endParaRPr sz="2200">
              <a:solidFill>
                <a:schemeClr val="dk1"/>
              </a:solidFill>
              <a:latin typeface="Calibri"/>
              <a:ea typeface="Calibri"/>
              <a:cs typeface="Calibri"/>
              <a:sym typeface="Calibri"/>
            </a:endParaRPr>
          </a:p>
          <a:p>
            <a:pPr marL="1828800" lvl="1" indent="-368300" algn="l" rtl="0">
              <a:lnSpc>
                <a:spcPct val="115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$250 VFW Store credit or 150 members</a:t>
            </a:r>
            <a:endParaRPr sz="2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FF0000"/>
              </a:solidFill>
              <a:latin typeface="Arial"/>
              <a:ea typeface="Arial"/>
              <a:cs typeface="Arial"/>
              <a:sym typeface="Arial"/>
            </a:endParaRPr>
          </a:p>
        </p:txBody>
      </p:sp>
      <p:sp>
        <p:nvSpPr>
          <p:cNvPr id="425" name="Google Shape;425;p72"/>
          <p:cNvSpPr txBox="1"/>
          <p:nvPr/>
        </p:nvSpPr>
        <p:spPr>
          <a:xfrm>
            <a:off x="175491" y="193963"/>
            <a:ext cx="60774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a:solidFill>
                  <a:schemeClr val="dk1"/>
                </a:solidFill>
                <a:latin typeface="Calibri"/>
                <a:ea typeface="Calibri"/>
                <a:cs typeface="Calibri"/>
                <a:sym typeface="Calibri"/>
              </a:rPr>
              <a:t>Incentives and Special Awards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txBox="1">
            <a:spLocks noGrp="1"/>
          </p:cNvSpPr>
          <p:nvPr>
            <p:ph type="title"/>
          </p:nvPr>
        </p:nvSpPr>
        <p:spPr>
          <a:xfrm>
            <a:off x="215153" y="100854"/>
            <a:ext cx="6338100" cy="73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400"/>
              <a:t>Incentives and Special Awards</a:t>
            </a:r>
            <a:endParaRPr sz="2400"/>
          </a:p>
        </p:txBody>
      </p:sp>
      <p:sp>
        <p:nvSpPr>
          <p:cNvPr id="431" name="Google Shape;431;p73"/>
          <p:cNvSpPr txBox="1">
            <a:spLocks noGrp="1"/>
          </p:cNvSpPr>
          <p:nvPr>
            <p:ph type="body" idx="1"/>
          </p:nvPr>
        </p:nvSpPr>
        <p:spPr>
          <a:xfrm>
            <a:off x="628650" y="1044927"/>
            <a:ext cx="7886700" cy="36615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Font typeface="Calibri"/>
              <a:buChar char="●"/>
            </a:pPr>
            <a:r>
              <a:rPr lang="en" sz="2600">
                <a:latin typeface="Calibri"/>
                <a:ea typeface="Calibri"/>
                <a:cs typeface="Calibri"/>
                <a:sym typeface="Calibri"/>
              </a:rPr>
              <a:t>Legacy Life Membership Award</a:t>
            </a:r>
            <a:endParaRPr sz="2600">
              <a:latin typeface="Calibri"/>
              <a:ea typeface="Calibri"/>
              <a:cs typeface="Calibri"/>
              <a:sym typeface="Calibri"/>
            </a:endParaRPr>
          </a:p>
          <a:p>
            <a:pPr marL="914400" lvl="1" indent="-393700" algn="l" rtl="0">
              <a:spcBef>
                <a:spcPts val="0"/>
              </a:spcBef>
              <a:spcAft>
                <a:spcPts val="0"/>
              </a:spcAft>
              <a:buSzPts val="2600"/>
              <a:buFont typeface="Calibri"/>
              <a:buChar char="○"/>
            </a:pPr>
            <a:r>
              <a:rPr lang="en" sz="2600">
                <a:latin typeface="Calibri"/>
                <a:ea typeface="Calibri"/>
                <a:cs typeface="Calibri"/>
                <a:sym typeface="Calibri"/>
              </a:rPr>
              <a:t>When Posts have 25, 50, and 75 Legacy Life Members, they receive a special proclamation.</a:t>
            </a:r>
            <a:endParaRPr sz="2600">
              <a:latin typeface="Calibri"/>
              <a:ea typeface="Calibri"/>
              <a:cs typeface="Calibri"/>
              <a:sym typeface="Calibri"/>
            </a:endParaRPr>
          </a:p>
          <a:p>
            <a:pPr marL="914400" lvl="1" indent="-393700" algn="l" rtl="0">
              <a:spcBef>
                <a:spcPts val="0"/>
              </a:spcBef>
              <a:spcAft>
                <a:spcPts val="0"/>
              </a:spcAft>
              <a:buSzPts val="2600"/>
              <a:buFont typeface="Calibri"/>
              <a:buChar char="○"/>
            </a:pPr>
            <a:r>
              <a:rPr lang="en" sz="2600">
                <a:latin typeface="Calibri"/>
                <a:ea typeface="Calibri"/>
                <a:cs typeface="Calibri"/>
                <a:sym typeface="Calibri"/>
              </a:rPr>
              <a:t>Post with 100 Legacy Life Members by July 1, 2022 receive a special proclamation and the Post receives a $1,000 stipend to attend the National Convention for either the Post Commander or a Post representative.</a:t>
            </a:r>
            <a:endParaRPr sz="2600">
              <a:latin typeface="Calibri"/>
              <a:ea typeface="Calibri"/>
              <a:cs typeface="Calibri"/>
              <a:sym typeface="Calibri"/>
            </a:endParaRPr>
          </a:p>
          <a:p>
            <a:pPr marL="0" lvl="0" indent="0" algn="l" rtl="0">
              <a:spcBef>
                <a:spcPts val="1000"/>
              </a:spcBef>
              <a:spcAft>
                <a:spcPts val="0"/>
              </a:spcAft>
              <a:buNone/>
            </a:pP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4"/>
          <p:cNvSpPr txBox="1">
            <a:spLocks noGrp="1"/>
          </p:cNvSpPr>
          <p:nvPr>
            <p:ph type="title"/>
          </p:nvPr>
        </p:nvSpPr>
        <p:spPr>
          <a:xfrm>
            <a:off x="215153" y="100854"/>
            <a:ext cx="6338100" cy="736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
                <a:latin typeface="Calibri"/>
                <a:ea typeface="Calibri"/>
                <a:cs typeface="Calibri"/>
                <a:sym typeface="Calibri"/>
              </a:rPr>
              <a:t>Incentives and Special Awards</a:t>
            </a:r>
            <a:endParaRPr/>
          </a:p>
        </p:txBody>
      </p:sp>
      <p:pic>
        <p:nvPicPr>
          <p:cNvPr id="437" name="Google Shape;437;p74"/>
          <p:cNvPicPr preferRelativeResize="0"/>
          <p:nvPr/>
        </p:nvPicPr>
        <p:blipFill>
          <a:blip r:embed="rId3">
            <a:alphaModFix/>
          </a:blip>
          <a:stretch>
            <a:fillRect/>
          </a:stretch>
        </p:blipFill>
        <p:spPr>
          <a:xfrm>
            <a:off x="2171462" y="1045950"/>
            <a:ext cx="4801076" cy="4001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2"/>
          <p:cNvSpPr/>
          <p:nvPr/>
        </p:nvSpPr>
        <p:spPr>
          <a:xfrm>
            <a:off x="697345" y="1248997"/>
            <a:ext cx="6996546" cy="3624069"/>
          </a:xfrm>
          <a:prstGeom prst="rect">
            <a:avLst/>
          </a:prstGeom>
          <a:noFill/>
          <a:ln>
            <a:noFill/>
          </a:ln>
        </p:spPr>
        <p:txBody>
          <a:bodyPr spcFirstLastPara="1" wrap="square" lIns="91425" tIns="45700" rIns="91425" bIns="45700" anchor="t" anchorCtr="0">
            <a:noAutofit/>
          </a:bodyPr>
          <a:lstStyle/>
          <a:p>
            <a:pPr marL="285750" marR="0" lvl="0" indent="-260350" algn="l" rtl="0">
              <a:lnSpc>
                <a:spcPct val="100000"/>
              </a:lnSpc>
              <a:spcBef>
                <a:spcPts val="0"/>
              </a:spcBef>
              <a:spcAft>
                <a:spcPts val="0"/>
              </a:spcAft>
              <a:buClr>
                <a:schemeClr val="dk1"/>
              </a:buClr>
              <a:buSzPts val="2400"/>
              <a:buFont typeface="Noto Sans Symbols"/>
              <a:buChar char="●"/>
            </a:pPr>
            <a:r>
              <a:rPr lang="en" sz="2400" b="0" i="0" u="none" strike="noStrike" cap="none">
                <a:solidFill>
                  <a:schemeClr val="dk1"/>
                </a:solidFill>
                <a:latin typeface="Calibri"/>
                <a:ea typeface="Calibri"/>
                <a:cs typeface="Calibri"/>
                <a:sym typeface="Calibri"/>
              </a:rPr>
              <a:t>Look at the VFW National Membership</a:t>
            </a:r>
            <a:r>
              <a:rPr lang="en" sz="2400">
                <a:solidFill>
                  <a:schemeClr val="dk1"/>
                </a:solidFill>
                <a:latin typeface="Calibri"/>
                <a:ea typeface="Calibri"/>
                <a:cs typeface="Calibri"/>
                <a:sym typeface="Calibri"/>
              </a:rPr>
              <a:t> </a:t>
            </a:r>
            <a:r>
              <a:rPr lang="en" sz="2400" b="0" i="0" u="none" strike="noStrike" cap="none">
                <a:solidFill>
                  <a:schemeClr val="dk1"/>
                </a:solidFill>
                <a:latin typeface="Calibri"/>
                <a:ea typeface="Calibri"/>
                <a:cs typeface="Calibri"/>
                <a:sym typeface="Calibri"/>
              </a:rPr>
              <a:t>program, and align Post/District/</a:t>
            </a:r>
            <a:r>
              <a:rPr lang="en" sz="2400">
                <a:solidFill>
                  <a:schemeClr val="dk1"/>
                </a:solidFill>
                <a:latin typeface="Calibri"/>
                <a:ea typeface="Calibri"/>
                <a:cs typeface="Calibri"/>
                <a:sym typeface="Calibri"/>
              </a:rPr>
              <a:t>State</a:t>
            </a:r>
            <a:r>
              <a:rPr lang="en" sz="2400" b="0" i="0" u="none" strike="noStrike" cap="none">
                <a:solidFill>
                  <a:schemeClr val="dk1"/>
                </a:solidFill>
                <a:latin typeface="Calibri"/>
                <a:ea typeface="Calibri"/>
                <a:cs typeface="Calibri"/>
                <a:sym typeface="Calibri"/>
              </a:rPr>
              <a:t> goals to that program. </a:t>
            </a:r>
            <a:endParaRPr sz="2400" b="0" i="0" u="none" strike="noStrike" cap="none">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chemeClr val="dk1"/>
              </a:buClr>
              <a:buSzPts val="2800"/>
              <a:buFont typeface="Noto Sans Symbols"/>
              <a:buNone/>
            </a:pPr>
            <a:endParaRPr sz="2400" b="0" i="0" u="none" strike="noStrike" cap="none">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Clr>
                <a:schemeClr val="dk1"/>
              </a:buClr>
              <a:buSzPts val="2400"/>
              <a:buFont typeface="Noto Sans Symbols"/>
              <a:buChar char="●"/>
            </a:pPr>
            <a:r>
              <a:rPr lang="en" sz="2400" b="0" i="0" u="none" strike="noStrike" cap="none">
                <a:solidFill>
                  <a:schemeClr val="dk1"/>
                </a:solidFill>
                <a:latin typeface="Calibri"/>
                <a:ea typeface="Calibri"/>
                <a:cs typeface="Calibri"/>
                <a:sym typeface="Calibri"/>
              </a:rPr>
              <a:t>Identify the needs of your Post/District/</a:t>
            </a:r>
            <a:r>
              <a:rPr lang="en" sz="2400">
                <a:solidFill>
                  <a:schemeClr val="dk1"/>
                </a:solidFill>
                <a:latin typeface="Calibri"/>
                <a:ea typeface="Calibri"/>
                <a:cs typeface="Calibri"/>
                <a:sym typeface="Calibri"/>
              </a:rPr>
              <a:t>State </a:t>
            </a:r>
            <a:r>
              <a:rPr lang="en" sz="2400" b="0" i="0" u="none" strike="noStrike" cap="none">
                <a:solidFill>
                  <a:schemeClr val="dk1"/>
                </a:solidFill>
                <a:latin typeface="Calibri"/>
                <a:ea typeface="Calibri"/>
                <a:cs typeface="Calibri"/>
                <a:sym typeface="Calibri"/>
              </a:rPr>
              <a:t>(i.e. </a:t>
            </a:r>
            <a:r>
              <a:rPr lang="en" sz="2400">
                <a:solidFill>
                  <a:schemeClr val="dk1"/>
                </a:solidFill>
                <a:latin typeface="Calibri"/>
                <a:ea typeface="Calibri"/>
                <a:cs typeface="Calibri"/>
                <a:sym typeface="Calibri"/>
              </a:rPr>
              <a:t>State</a:t>
            </a:r>
            <a:r>
              <a:rPr lang="en" sz="2400" b="0" i="0" u="none" strike="noStrike" cap="none">
                <a:solidFill>
                  <a:schemeClr val="dk1"/>
                </a:solidFill>
                <a:latin typeface="Calibri"/>
                <a:ea typeface="Calibri"/>
                <a:cs typeface="Calibri"/>
                <a:sym typeface="Calibri"/>
              </a:rPr>
              <a:t> to increase life memberships, new members, or retention)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400" b="0" i="0" u="none" strike="noStrike" cap="none">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Clr>
                <a:schemeClr val="dk1"/>
              </a:buClr>
              <a:buSzPts val="2400"/>
              <a:buFont typeface="Noto Sans Symbols"/>
              <a:buChar char="●"/>
            </a:pPr>
            <a:r>
              <a:rPr lang="en" sz="2400" b="0" i="0" u="none" strike="noStrike" cap="none">
                <a:solidFill>
                  <a:schemeClr val="dk1"/>
                </a:solidFill>
                <a:latin typeface="Calibri"/>
                <a:ea typeface="Calibri"/>
                <a:cs typeface="Calibri"/>
                <a:sym typeface="Calibri"/>
              </a:rPr>
              <a:t>Ensure that each goal in your membership program is attainable and trackable. </a:t>
            </a:r>
            <a:endParaRPr sz="2400" b="0" i="0" u="none" strike="noStrike" cap="none">
              <a:solidFill>
                <a:srgbClr val="000000"/>
              </a:solidFill>
              <a:latin typeface="Arial"/>
              <a:ea typeface="Arial"/>
              <a:cs typeface="Arial"/>
              <a:sym typeface="Arial"/>
            </a:endParaRPr>
          </a:p>
        </p:txBody>
      </p:sp>
      <p:sp>
        <p:nvSpPr>
          <p:cNvPr id="102" name="Google Shape;102;p22"/>
          <p:cNvSpPr/>
          <p:nvPr/>
        </p:nvSpPr>
        <p:spPr>
          <a:xfrm>
            <a:off x="293925" y="126500"/>
            <a:ext cx="54558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400" b="1" i="0" u="none" strike="noStrike" cap="none">
                <a:solidFill>
                  <a:schemeClr val="dk1"/>
                </a:solidFill>
                <a:latin typeface="Calibri"/>
                <a:ea typeface="Calibri"/>
                <a:cs typeface="Calibri"/>
                <a:sym typeface="Calibri"/>
              </a:rPr>
              <a:t>Membership Program</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5"/>
          <p:cNvSpPr/>
          <p:nvPr/>
        </p:nvSpPr>
        <p:spPr>
          <a:xfrm>
            <a:off x="0" y="1069307"/>
            <a:ext cx="9067800" cy="3531600"/>
          </a:xfrm>
          <a:prstGeom prst="rect">
            <a:avLst/>
          </a:prstGeom>
          <a:noFill/>
          <a:ln>
            <a:noFill/>
          </a:ln>
        </p:spPr>
        <p:txBody>
          <a:bodyPr spcFirstLastPara="1" wrap="square" lIns="91425" tIns="45700" rIns="91425" bIns="45700" anchor="t" anchorCtr="0">
            <a:noAutofit/>
          </a:bodyPr>
          <a:lstStyle/>
          <a:p>
            <a:pPr marL="914400" lvl="0" indent="-368300" algn="l" rtl="0">
              <a:lnSpc>
                <a:spcPct val="150000"/>
              </a:lnSpc>
              <a:spcBef>
                <a:spcPts val="0"/>
              </a:spcBef>
              <a:spcAft>
                <a:spcPts val="0"/>
              </a:spcAft>
              <a:buClr>
                <a:schemeClr val="dk1"/>
              </a:buClr>
              <a:buSzPts val="2200"/>
              <a:buFont typeface="Calibri"/>
              <a:buChar char="●"/>
            </a:pPr>
            <a:r>
              <a:rPr lang="en" sz="2200" b="1">
                <a:solidFill>
                  <a:schemeClr val="dk1"/>
                </a:solidFill>
                <a:latin typeface="Calibri"/>
                <a:ea typeface="Calibri"/>
                <a:cs typeface="Calibri"/>
                <a:sym typeface="Calibri"/>
              </a:rPr>
              <a:t>Several awards are based on your Virginia membership categories (different from All-American membership divisions)</a:t>
            </a:r>
            <a:endParaRPr sz="2200">
              <a:latin typeface="Calibri"/>
              <a:ea typeface="Calibri"/>
              <a:cs typeface="Calibri"/>
              <a:sym typeface="Calibri"/>
            </a:endParaRPr>
          </a:p>
          <a:p>
            <a:pPr marL="1371600" marR="0" lvl="1" indent="-368300" algn="l" rtl="0">
              <a:lnSpc>
                <a:spcPct val="150000"/>
              </a:lnSpc>
              <a:spcBef>
                <a:spcPts val="0"/>
              </a:spcBef>
              <a:spcAft>
                <a:spcPts val="0"/>
              </a:spcAft>
              <a:buSzPts val="2200"/>
              <a:buFont typeface="Calibri"/>
              <a:buChar char="○"/>
            </a:pPr>
            <a:r>
              <a:rPr lang="en" sz="2200">
                <a:latin typeface="Calibri"/>
                <a:ea typeface="Calibri"/>
                <a:cs typeface="Calibri"/>
                <a:sym typeface="Calibri"/>
              </a:rPr>
              <a:t>Category A: 10-75 members</a:t>
            </a:r>
            <a:endParaRPr sz="2200">
              <a:latin typeface="Calibri"/>
              <a:ea typeface="Calibri"/>
              <a:cs typeface="Calibri"/>
              <a:sym typeface="Calibri"/>
            </a:endParaRPr>
          </a:p>
          <a:p>
            <a:pPr marL="1371600" marR="0" lvl="1" indent="-368300" algn="l" rtl="0">
              <a:lnSpc>
                <a:spcPct val="150000"/>
              </a:lnSpc>
              <a:spcBef>
                <a:spcPts val="0"/>
              </a:spcBef>
              <a:spcAft>
                <a:spcPts val="0"/>
              </a:spcAft>
              <a:buSzPts val="2200"/>
              <a:buFont typeface="Calibri"/>
              <a:buChar char="○"/>
            </a:pPr>
            <a:r>
              <a:rPr lang="en" sz="2200">
                <a:latin typeface="Calibri"/>
                <a:ea typeface="Calibri"/>
                <a:cs typeface="Calibri"/>
                <a:sym typeface="Calibri"/>
              </a:rPr>
              <a:t>Category B: 76-150 members</a:t>
            </a:r>
            <a:endParaRPr sz="2200">
              <a:latin typeface="Calibri"/>
              <a:ea typeface="Calibri"/>
              <a:cs typeface="Calibri"/>
              <a:sym typeface="Calibri"/>
            </a:endParaRPr>
          </a:p>
          <a:p>
            <a:pPr marL="1371600" marR="0" lvl="1" indent="-368300" algn="l" rtl="0">
              <a:lnSpc>
                <a:spcPct val="150000"/>
              </a:lnSpc>
              <a:spcBef>
                <a:spcPts val="0"/>
              </a:spcBef>
              <a:spcAft>
                <a:spcPts val="0"/>
              </a:spcAft>
              <a:buSzPts val="2200"/>
              <a:buFont typeface="Calibri"/>
              <a:buChar char="○"/>
            </a:pPr>
            <a:r>
              <a:rPr lang="en" sz="2200">
                <a:latin typeface="Calibri"/>
                <a:ea typeface="Calibri"/>
                <a:cs typeface="Calibri"/>
                <a:sym typeface="Calibri"/>
              </a:rPr>
              <a:t>Category C: 151-250 members</a:t>
            </a:r>
            <a:endParaRPr sz="2200">
              <a:latin typeface="Calibri"/>
              <a:ea typeface="Calibri"/>
              <a:cs typeface="Calibri"/>
              <a:sym typeface="Calibri"/>
            </a:endParaRPr>
          </a:p>
          <a:p>
            <a:pPr marL="1371600" marR="0" lvl="1" indent="-368300" algn="l" rtl="0">
              <a:lnSpc>
                <a:spcPct val="150000"/>
              </a:lnSpc>
              <a:spcBef>
                <a:spcPts val="0"/>
              </a:spcBef>
              <a:spcAft>
                <a:spcPts val="0"/>
              </a:spcAft>
              <a:buSzPts val="2200"/>
              <a:buFont typeface="Calibri"/>
              <a:buChar char="○"/>
            </a:pPr>
            <a:r>
              <a:rPr lang="en" sz="2200">
                <a:latin typeface="Calibri"/>
                <a:ea typeface="Calibri"/>
                <a:cs typeface="Calibri"/>
                <a:sym typeface="Calibri"/>
              </a:rPr>
              <a:t>Category D: 251-500 members</a:t>
            </a:r>
            <a:endParaRPr sz="2200">
              <a:latin typeface="Calibri"/>
              <a:ea typeface="Calibri"/>
              <a:cs typeface="Calibri"/>
              <a:sym typeface="Calibri"/>
            </a:endParaRPr>
          </a:p>
          <a:p>
            <a:pPr marL="1371600" marR="0" lvl="1" indent="-368300" algn="l" rtl="0">
              <a:lnSpc>
                <a:spcPct val="150000"/>
              </a:lnSpc>
              <a:spcBef>
                <a:spcPts val="0"/>
              </a:spcBef>
              <a:spcAft>
                <a:spcPts val="0"/>
              </a:spcAft>
              <a:buSzPts val="2200"/>
              <a:buFont typeface="Calibri"/>
              <a:buChar char="○"/>
            </a:pPr>
            <a:r>
              <a:rPr lang="en" sz="2200">
                <a:latin typeface="Calibri"/>
                <a:ea typeface="Calibri"/>
                <a:cs typeface="Calibri"/>
                <a:sym typeface="Calibri"/>
              </a:rPr>
              <a:t>Category E: 501 or more members</a:t>
            </a:r>
            <a:endParaRPr sz="2200">
              <a:latin typeface="Calibri"/>
              <a:ea typeface="Calibri"/>
              <a:cs typeface="Calibri"/>
              <a:sym typeface="Calibri"/>
            </a:endParaRPr>
          </a:p>
          <a:p>
            <a:pPr marL="914400" marR="0" lvl="0" indent="0" algn="l" rtl="0">
              <a:lnSpc>
                <a:spcPct val="150000"/>
              </a:lnSpc>
              <a:spcBef>
                <a:spcPts val="0"/>
              </a:spcBef>
              <a:spcAft>
                <a:spcPts val="0"/>
              </a:spcAft>
              <a:buNone/>
            </a:pPr>
            <a:endParaRPr sz="1800">
              <a:latin typeface="Calibri"/>
              <a:ea typeface="Calibri"/>
              <a:cs typeface="Calibri"/>
              <a:sym typeface="Calibri"/>
            </a:endParaRPr>
          </a:p>
          <a:p>
            <a:pPr marL="457200" marR="0" lvl="0" indent="0" algn="ctr" rtl="0">
              <a:lnSpc>
                <a:spcPct val="150000"/>
              </a:lnSpc>
              <a:spcBef>
                <a:spcPts val="0"/>
              </a:spcBef>
              <a:spcAft>
                <a:spcPts val="0"/>
              </a:spcAft>
              <a:buNone/>
            </a:pPr>
            <a:endParaRPr sz="1800">
              <a:latin typeface="Calibri"/>
              <a:ea typeface="Calibri"/>
              <a:cs typeface="Calibri"/>
              <a:sym typeface="Calibri"/>
            </a:endParaRPr>
          </a:p>
        </p:txBody>
      </p:sp>
      <p:sp>
        <p:nvSpPr>
          <p:cNvPr id="443" name="Google Shape;443;p75"/>
          <p:cNvSpPr txBox="1"/>
          <p:nvPr/>
        </p:nvSpPr>
        <p:spPr>
          <a:xfrm>
            <a:off x="0" y="4569246"/>
            <a:ext cx="91440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endParaRPr sz="1400" b="0" i="0" u="none" strike="noStrike" cap="none">
              <a:solidFill>
                <a:srgbClr val="000000"/>
              </a:solidFill>
              <a:latin typeface="Arial"/>
              <a:ea typeface="Arial"/>
              <a:cs typeface="Arial"/>
              <a:sym typeface="Arial"/>
            </a:endParaRPr>
          </a:p>
        </p:txBody>
      </p:sp>
      <p:sp>
        <p:nvSpPr>
          <p:cNvPr id="444" name="Google Shape;444;p75"/>
          <p:cNvSpPr/>
          <p:nvPr/>
        </p:nvSpPr>
        <p:spPr>
          <a:xfrm>
            <a:off x="-65001" y="327609"/>
            <a:ext cx="4937100" cy="369000"/>
          </a:xfrm>
          <a:prstGeom prst="rect">
            <a:avLst/>
          </a:prstGeom>
          <a:noFill/>
          <a:ln>
            <a:noFill/>
          </a:ln>
        </p:spPr>
        <p:txBody>
          <a:bodyPr spcFirstLastPara="1" wrap="square" lIns="91425" tIns="45700" rIns="91425" bIns="45700" anchor="t" anchorCtr="0">
            <a:noAutofit/>
          </a:bodyPr>
          <a:lstStyle/>
          <a:p>
            <a:pPr marL="0" marR="0" lvl="0" indent="457200" algn="ctr" rtl="0">
              <a:lnSpc>
                <a:spcPct val="115000"/>
              </a:lnSpc>
              <a:spcBef>
                <a:spcPts val="0"/>
              </a:spcBef>
              <a:spcAft>
                <a:spcPts val="0"/>
              </a:spcAft>
              <a:buClr>
                <a:srgbClr val="000000"/>
              </a:buClr>
              <a:buSzPts val="2400"/>
              <a:buFont typeface="Calibri"/>
              <a:buNone/>
            </a:pPr>
            <a:r>
              <a:rPr lang="en" sz="2400" b="1">
                <a:latin typeface="Calibri"/>
                <a:ea typeface="Calibri"/>
                <a:cs typeface="Calibri"/>
                <a:sym typeface="Calibri"/>
              </a:rPr>
              <a:t>State awards for Posts</a:t>
            </a:r>
            <a:endParaRPr sz="2400" b="1">
              <a:latin typeface="Calibri"/>
              <a:ea typeface="Calibri"/>
              <a:cs typeface="Calibri"/>
              <a:sym typeface="Calibri"/>
            </a:endParaRPr>
          </a:p>
          <a:p>
            <a:pPr marL="0" marR="0" lvl="0" indent="457200" algn="ctr"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6"/>
          <p:cNvSpPr/>
          <p:nvPr/>
        </p:nvSpPr>
        <p:spPr>
          <a:xfrm>
            <a:off x="0" y="1069307"/>
            <a:ext cx="9067800" cy="3531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sz="2100" b="1" u="sng">
                <a:solidFill>
                  <a:schemeClr val="dk1"/>
                </a:solidFill>
                <a:latin typeface="Calibri"/>
                <a:ea typeface="Calibri"/>
                <a:cs typeface="Calibri"/>
                <a:sym typeface="Calibri"/>
              </a:rPr>
              <a:t>Posts, in each category, may win the following...</a:t>
            </a:r>
            <a:endParaRPr sz="2100" b="1" u="sng">
              <a:solidFill>
                <a:schemeClr val="dk1"/>
              </a:solidFill>
              <a:latin typeface="Calibri"/>
              <a:ea typeface="Calibri"/>
              <a:cs typeface="Calibri"/>
              <a:sym typeface="Calibri"/>
            </a:endParaRPr>
          </a:p>
          <a:p>
            <a:pPr marL="457200" marR="0" lvl="0" indent="-361950" algn="l" rtl="0">
              <a:lnSpc>
                <a:spcPct val="15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Plaque for the Post with the largest numeric increase as of May 13, 2022</a:t>
            </a:r>
            <a:endParaRPr sz="2100">
              <a:solidFill>
                <a:schemeClr val="dk1"/>
              </a:solidFill>
              <a:latin typeface="Calibri"/>
              <a:ea typeface="Calibri"/>
              <a:cs typeface="Calibri"/>
              <a:sym typeface="Calibri"/>
            </a:endParaRPr>
          </a:p>
          <a:p>
            <a:pPr marL="457200" marR="0" lvl="0" indent="-361950" algn="l" rtl="0">
              <a:lnSpc>
                <a:spcPct val="15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$200 to the Post with the largest increase in Lifetime Membership (minimum of 3 members) as of May 13, 2022</a:t>
            </a:r>
            <a:endParaRPr sz="2100">
              <a:solidFill>
                <a:schemeClr val="dk1"/>
              </a:solidFill>
              <a:latin typeface="Calibri"/>
              <a:ea typeface="Calibri"/>
              <a:cs typeface="Calibri"/>
              <a:sym typeface="Calibri"/>
            </a:endParaRPr>
          </a:p>
          <a:p>
            <a:pPr marL="457200" marR="0" lvl="0" indent="-361950" algn="l" rtl="0">
              <a:lnSpc>
                <a:spcPct val="15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Plaque for Posts who renew all annual members (showing 100% retention on the National MEMSTATS report) by May 13, 2022</a:t>
            </a:r>
            <a:endParaRPr sz="2100">
              <a:solidFill>
                <a:schemeClr val="dk1"/>
              </a:solidFill>
              <a:latin typeface="Calibri"/>
              <a:ea typeface="Calibri"/>
              <a:cs typeface="Calibri"/>
              <a:sym typeface="Calibri"/>
            </a:endParaRPr>
          </a:p>
        </p:txBody>
      </p:sp>
      <p:sp>
        <p:nvSpPr>
          <p:cNvPr id="450" name="Google Shape;450;p76"/>
          <p:cNvSpPr txBox="1"/>
          <p:nvPr/>
        </p:nvSpPr>
        <p:spPr>
          <a:xfrm>
            <a:off x="0" y="4569246"/>
            <a:ext cx="91440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endParaRPr sz="1400" b="0" i="0" u="none" strike="noStrike" cap="none">
              <a:solidFill>
                <a:srgbClr val="000000"/>
              </a:solidFill>
              <a:latin typeface="Arial"/>
              <a:ea typeface="Arial"/>
              <a:cs typeface="Arial"/>
              <a:sym typeface="Arial"/>
            </a:endParaRPr>
          </a:p>
        </p:txBody>
      </p:sp>
      <p:sp>
        <p:nvSpPr>
          <p:cNvPr id="451" name="Google Shape;451;p76"/>
          <p:cNvSpPr/>
          <p:nvPr/>
        </p:nvSpPr>
        <p:spPr>
          <a:xfrm>
            <a:off x="-65001" y="327609"/>
            <a:ext cx="4937100" cy="369000"/>
          </a:xfrm>
          <a:prstGeom prst="rect">
            <a:avLst/>
          </a:prstGeom>
          <a:noFill/>
          <a:ln>
            <a:noFill/>
          </a:ln>
        </p:spPr>
        <p:txBody>
          <a:bodyPr spcFirstLastPara="1" wrap="square" lIns="91425" tIns="45700" rIns="91425" bIns="45700" anchor="t" anchorCtr="0">
            <a:noAutofit/>
          </a:bodyPr>
          <a:lstStyle/>
          <a:p>
            <a:pPr marL="0" marR="0" lvl="0" indent="457200" algn="ctr" rtl="0">
              <a:lnSpc>
                <a:spcPct val="115000"/>
              </a:lnSpc>
              <a:spcBef>
                <a:spcPts val="0"/>
              </a:spcBef>
              <a:spcAft>
                <a:spcPts val="0"/>
              </a:spcAft>
              <a:buClr>
                <a:srgbClr val="000000"/>
              </a:buClr>
              <a:buSzPts val="2400"/>
              <a:buFont typeface="Calibri"/>
              <a:buNone/>
            </a:pPr>
            <a:r>
              <a:rPr lang="en" sz="2400" b="1">
                <a:latin typeface="Calibri"/>
                <a:ea typeface="Calibri"/>
                <a:cs typeface="Calibri"/>
                <a:sym typeface="Calibri"/>
              </a:rPr>
              <a:t>State awards for Posts (Cont.)</a:t>
            </a:r>
            <a:endParaRPr sz="2400" b="1">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a:p>
            <a:pPr marL="0" marR="0" lvl="0" indent="457200" algn="ctr"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7"/>
          <p:cNvSpPr/>
          <p:nvPr/>
        </p:nvSpPr>
        <p:spPr>
          <a:xfrm>
            <a:off x="0" y="1069307"/>
            <a:ext cx="9067800" cy="3531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sz="2100" b="1" u="sng">
                <a:solidFill>
                  <a:schemeClr val="dk1"/>
                </a:solidFill>
                <a:latin typeface="Calibri"/>
                <a:ea typeface="Calibri"/>
                <a:cs typeface="Calibri"/>
                <a:sym typeface="Calibri"/>
              </a:rPr>
              <a:t>Posts, in each category, may win the following…</a:t>
            </a:r>
            <a:endParaRPr sz="2100" b="1" u="sng">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 sz="2100">
                <a:solidFill>
                  <a:schemeClr val="dk1"/>
                </a:solidFill>
                <a:latin typeface="Calibri"/>
                <a:ea typeface="Calibri"/>
                <a:cs typeface="Calibri"/>
                <a:sym typeface="Calibri"/>
              </a:rPr>
              <a:t>4)    Lifetime Membership Drawings: 4 drawings for an annual member in the Post     	to become a Lifetime Member based on the membership as follows:</a:t>
            </a:r>
            <a:endParaRPr sz="2100">
              <a:solidFill>
                <a:schemeClr val="dk1"/>
              </a:solidFill>
              <a:latin typeface="Calibri"/>
              <a:ea typeface="Calibri"/>
              <a:cs typeface="Calibri"/>
              <a:sym typeface="Calibri"/>
            </a:endParaRPr>
          </a:p>
          <a:p>
            <a:pPr marL="914400" lvl="1" indent="-361950" algn="l" rtl="0">
              <a:lnSpc>
                <a:spcPct val="150000"/>
              </a:lnSpc>
              <a:spcBef>
                <a:spcPts val="0"/>
              </a:spcBef>
              <a:spcAft>
                <a:spcPts val="0"/>
              </a:spcAft>
              <a:buClr>
                <a:schemeClr val="dk1"/>
              </a:buClr>
              <a:buSzPts val="2100"/>
              <a:buFont typeface="Calibri"/>
              <a:buAutoNum type="alphaLcParenR"/>
            </a:pPr>
            <a:r>
              <a:rPr lang="en" sz="2100">
                <a:solidFill>
                  <a:schemeClr val="dk1"/>
                </a:solidFill>
                <a:latin typeface="Calibri"/>
                <a:ea typeface="Calibri"/>
                <a:cs typeface="Calibri"/>
                <a:sym typeface="Calibri"/>
              </a:rPr>
              <a:t>September 24, 2021 for Posts who achieve at least 75% by that date</a:t>
            </a:r>
            <a:endParaRPr sz="2100">
              <a:solidFill>
                <a:schemeClr val="dk1"/>
              </a:solidFill>
              <a:latin typeface="Calibri"/>
              <a:ea typeface="Calibri"/>
              <a:cs typeface="Calibri"/>
              <a:sym typeface="Calibri"/>
            </a:endParaRPr>
          </a:p>
          <a:p>
            <a:pPr marL="914400" lvl="1" indent="-361950" algn="l" rtl="0">
              <a:lnSpc>
                <a:spcPct val="150000"/>
              </a:lnSpc>
              <a:spcBef>
                <a:spcPts val="0"/>
              </a:spcBef>
              <a:spcAft>
                <a:spcPts val="0"/>
              </a:spcAft>
              <a:buClr>
                <a:schemeClr val="dk1"/>
              </a:buClr>
              <a:buSzPts val="2100"/>
              <a:buFont typeface="Calibri"/>
              <a:buAutoNum type="alphaLcParenR"/>
            </a:pPr>
            <a:r>
              <a:rPr lang="en" sz="2100">
                <a:solidFill>
                  <a:schemeClr val="dk1"/>
                </a:solidFill>
                <a:latin typeface="Calibri"/>
                <a:ea typeface="Calibri"/>
                <a:cs typeface="Calibri"/>
                <a:sym typeface="Calibri"/>
              </a:rPr>
              <a:t>October 29, 2021 for Posts who achieve at least 85% by that date</a:t>
            </a:r>
            <a:endParaRPr sz="2100">
              <a:solidFill>
                <a:schemeClr val="dk1"/>
              </a:solidFill>
              <a:latin typeface="Calibri"/>
              <a:ea typeface="Calibri"/>
              <a:cs typeface="Calibri"/>
              <a:sym typeface="Calibri"/>
            </a:endParaRPr>
          </a:p>
          <a:p>
            <a:pPr marL="914400" lvl="1" indent="-361950" algn="l" rtl="0">
              <a:lnSpc>
                <a:spcPct val="150000"/>
              </a:lnSpc>
              <a:spcBef>
                <a:spcPts val="0"/>
              </a:spcBef>
              <a:spcAft>
                <a:spcPts val="0"/>
              </a:spcAft>
              <a:buClr>
                <a:schemeClr val="dk1"/>
              </a:buClr>
              <a:buSzPts val="2100"/>
              <a:buFont typeface="Calibri"/>
              <a:buAutoNum type="alphaLcParenR"/>
            </a:pPr>
            <a:r>
              <a:rPr lang="en" sz="2100">
                <a:solidFill>
                  <a:schemeClr val="dk1"/>
                </a:solidFill>
                <a:latin typeface="Calibri"/>
                <a:ea typeface="Calibri"/>
                <a:cs typeface="Calibri"/>
                <a:sym typeface="Calibri"/>
              </a:rPr>
              <a:t>January 28, 2022 for Posts who achieve at least 95% by that date</a:t>
            </a:r>
            <a:endParaRPr sz="2100">
              <a:solidFill>
                <a:schemeClr val="dk1"/>
              </a:solidFill>
              <a:latin typeface="Calibri"/>
              <a:ea typeface="Calibri"/>
              <a:cs typeface="Calibri"/>
              <a:sym typeface="Calibri"/>
            </a:endParaRPr>
          </a:p>
          <a:p>
            <a:pPr marL="914400" lvl="1" indent="-361950" algn="l" rtl="0">
              <a:lnSpc>
                <a:spcPct val="150000"/>
              </a:lnSpc>
              <a:spcBef>
                <a:spcPts val="0"/>
              </a:spcBef>
              <a:spcAft>
                <a:spcPts val="0"/>
              </a:spcAft>
              <a:buClr>
                <a:schemeClr val="dk1"/>
              </a:buClr>
              <a:buSzPts val="2100"/>
              <a:buFont typeface="Calibri"/>
              <a:buAutoNum type="alphaLcParenR"/>
            </a:pPr>
            <a:r>
              <a:rPr lang="en" sz="2100">
                <a:solidFill>
                  <a:schemeClr val="dk1"/>
                </a:solidFill>
                <a:latin typeface="Calibri"/>
                <a:ea typeface="Calibri"/>
                <a:cs typeface="Calibri"/>
                <a:sym typeface="Calibri"/>
              </a:rPr>
              <a:t>March 25, 2022 for Posts who achieve at least 100% by that date</a:t>
            </a:r>
            <a:endParaRPr sz="2100">
              <a:solidFill>
                <a:schemeClr val="dk1"/>
              </a:solidFill>
              <a:latin typeface="Calibri"/>
              <a:ea typeface="Calibri"/>
              <a:cs typeface="Calibri"/>
              <a:sym typeface="Calibri"/>
            </a:endParaRPr>
          </a:p>
        </p:txBody>
      </p:sp>
      <p:sp>
        <p:nvSpPr>
          <p:cNvPr id="457" name="Google Shape;457;p77"/>
          <p:cNvSpPr txBox="1"/>
          <p:nvPr/>
        </p:nvSpPr>
        <p:spPr>
          <a:xfrm>
            <a:off x="0" y="4569246"/>
            <a:ext cx="91440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endParaRPr sz="1400" b="0" i="0" u="none" strike="noStrike" cap="none">
              <a:solidFill>
                <a:srgbClr val="000000"/>
              </a:solidFill>
              <a:latin typeface="Arial"/>
              <a:ea typeface="Arial"/>
              <a:cs typeface="Arial"/>
              <a:sym typeface="Arial"/>
            </a:endParaRPr>
          </a:p>
        </p:txBody>
      </p:sp>
      <p:sp>
        <p:nvSpPr>
          <p:cNvPr id="458" name="Google Shape;458;p77"/>
          <p:cNvSpPr/>
          <p:nvPr/>
        </p:nvSpPr>
        <p:spPr>
          <a:xfrm>
            <a:off x="-65001" y="327609"/>
            <a:ext cx="4937100" cy="369000"/>
          </a:xfrm>
          <a:prstGeom prst="rect">
            <a:avLst/>
          </a:prstGeom>
          <a:noFill/>
          <a:ln>
            <a:noFill/>
          </a:ln>
        </p:spPr>
        <p:txBody>
          <a:bodyPr spcFirstLastPara="1" wrap="square" lIns="91425" tIns="45700" rIns="91425" bIns="45700" anchor="t" anchorCtr="0">
            <a:noAutofit/>
          </a:bodyPr>
          <a:lstStyle/>
          <a:p>
            <a:pPr marL="0" marR="0" lvl="0" indent="457200" algn="ctr" rtl="0">
              <a:lnSpc>
                <a:spcPct val="115000"/>
              </a:lnSpc>
              <a:spcBef>
                <a:spcPts val="0"/>
              </a:spcBef>
              <a:spcAft>
                <a:spcPts val="0"/>
              </a:spcAft>
              <a:buClr>
                <a:srgbClr val="000000"/>
              </a:buClr>
              <a:buSzPts val="2400"/>
              <a:buFont typeface="Calibri"/>
              <a:buNone/>
            </a:pPr>
            <a:r>
              <a:rPr lang="en" sz="2400" b="1">
                <a:latin typeface="Calibri"/>
                <a:ea typeface="Calibri"/>
                <a:cs typeface="Calibri"/>
                <a:sym typeface="Calibri"/>
              </a:rPr>
              <a:t>State awards for Posts (Cont.)</a:t>
            </a:r>
            <a:endParaRPr sz="2400" b="1">
              <a:latin typeface="Calibri"/>
              <a:ea typeface="Calibri"/>
              <a:cs typeface="Calibri"/>
              <a:sym typeface="Calibri"/>
            </a:endParaRPr>
          </a:p>
          <a:p>
            <a:pPr marL="0" marR="0" lvl="0" indent="457200" algn="ctr"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8"/>
          <p:cNvSpPr/>
          <p:nvPr/>
        </p:nvSpPr>
        <p:spPr>
          <a:xfrm>
            <a:off x="0" y="1069307"/>
            <a:ext cx="9067800" cy="3531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 sz="2300" b="1" u="sng">
                <a:solidFill>
                  <a:schemeClr val="dk1"/>
                </a:solidFill>
                <a:latin typeface="Calibri"/>
                <a:ea typeface="Calibri"/>
                <a:cs typeface="Calibri"/>
                <a:sym typeface="Calibri"/>
              </a:rPr>
              <a:t>Posts, in each category, may win the following...</a:t>
            </a:r>
            <a:endParaRPr sz="2300" b="1" u="sng">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 sz="2300">
                <a:solidFill>
                  <a:schemeClr val="dk1"/>
                </a:solidFill>
                <a:latin typeface="Calibri"/>
                <a:ea typeface="Calibri"/>
                <a:cs typeface="Calibri"/>
                <a:sym typeface="Calibri"/>
              </a:rPr>
              <a:t>5)    Post Commander and Quartermaster receive pins and coffee mugs if the Post </a:t>
            </a:r>
            <a:endParaRPr sz="2300">
              <a:solidFill>
                <a:schemeClr val="dk1"/>
              </a:solidFill>
              <a:latin typeface="Calibri"/>
              <a:ea typeface="Calibri"/>
              <a:cs typeface="Calibri"/>
              <a:sym typeface="Calibri"/>
            </a:endParaRPr>
          </a:p>
          <a:p>
            <a:pPr marL="0" marR="0" lvl="0" indent="457200" algn="l" rtl="0">
              <a:lnSpc>
                <a:spcPct val="150000"/>
              </a:lnSpc>
              <a:spcBef>
                <a:spcPts val="0"/>
              </a:spcBef>
              <a:spcAft>
                <a:spcPts val="0"/>
              </a:spcAft>
              <a:buNone/>
            </a:pPr>
            <a:r>
              <a:rPr lang="en" sz="2300">
                <a:solidFill>
                  <a:schemeClr val="dk1"/>
                </a:solidFill>
                <a:latin typeface="Calibri"/>
                <a:ea typeface="Calibri"/>
                <a:cs typeface="Calibri"/>
                <a:sym typeface="Calibri"/>
              </a:rPr>
              <a:t>make 100% by May 13, 2022</a:t>
            </a:r>
            <a:endParaRPr sz="23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 sz="2300">
                <a:solidFill>
                  <a:schemeClr val="dk1"/>
                </a:solidFill>
                <a:latin typeface="Calibri"/>
                <a:ea typeface="Calibri"/>
                <a:cs typeface="Calibri"/>
                <a:sym typeface="Calibri"/>
              </a:rPr>
              <a:t>6) 	$200 to the Post with the largest increase in Legacy Life Membership as of</a:t>
            </a:r>
            <a:endParaRPr sz="2300">
              <a:solidFill>
                <a:schemeClr val="dk1"/>
              </a:solidFill>
              <a:latin typeface="Calibri"/>
              <a:ea typeface="Calibri"/>
              <a:cs typeface="Calibri"/>
              <a:sym typeface="Calibri"/>
            </a:endParaRPr>
          </a:p>
          <a:p>
            <a:pPr marL="0" marR="0" lvl="0" indent="457200" algn="l" rtl="0">
              <a:lnSpc>
                <a:spcPct val="150000"/>
              </a:lnSpc>
              <a:spcBef>
                <a:spcPts val="0"/>
              </a:spcBef>
              <a:spcAft>
                <a:spcPts val="0"/>
              </a:spcAft>
              <a:buNone/>
            </a:pPr>
            <a:r>
              <a:rPr lang="en" sz="2300">
                <a:solidFill>
                  <a:schemeClr val="dk1"/>
                </a:solidFill>
                <a:latin typeface="Calibri"/>
                <a:ea typeface="Calibri"/>
                <a:cs typeface="Calibri"/>
                <a:sym typeface="Calibri"/>
              </a:rPr>
              <a:t>May 13, 2022</a:t>
            </a:r>
            <a:endParaRPr sz="23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2100">
              <a:solidFill>
                <a:schemeClr val="dk1"/>
              </a:solidFill>
              <a:latin typeface="Calibri"/>
              <a:ea typeface="Calibri"/>
              <a:cs typeface="Calibri"/>
              <a:sym typeface="Calibri"/>
            </a:endParaRPr>
          </a:p>
        </p:txBody>
      </p:sp>
      <p:sp>
        <p:nvSpPr>
          <p:cNvPr id="464" name="Google Shape;464;p78"/>
          <p:cNvSpPr txBox="1"/>
          <p:nvPr/>
        </p:nvSpPr>
        <p:spPr>
          <a:xfrm>
            <a:off x="0" y="4569246"/>
            <a:ext cx="91440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endParaRPr sz="1400" b="0" i="0" u="none" strike="noStrike" cap="none">
              <a:solidFill>
                <a:srgbClr val="000000"/>
              </a:solidFill>
              <a:latin typeface="Arial"/>
              <a:ea typeface="Arial"/>
              <a:cs typeface="Arial"/>
              <a:sym typeface="Arial"/>
            </a:endParaRPr>
          </a:p>
        </p:txBody>
      </p:sp>
      <p:sp>
        <p:nvSpPr>
          <p:cNvPr id="465" name="Google Shape;465;p78"/>
          <p:cNvSpPr/>
          <p:nvPr/>
        </p:nvSpPr>
        <p:spPr>
          <a:xfrm>
            <a:off x="-65001" y="327609"/>
            <a:ext cx="4937100" cy="369000"/>
          </a:xfrm>
          <a:prstGeom prst="rect">
            <a:avLst/>
          </a:prstGeom>
          <a:noFill/>
          <a:ln>
            <a:noFill/>
          </a:ln>
        </p:spPr>
        <p:txBody>
          <a:bodyPr spcFirstLastPara="1" wrap="square" lIns="91425" tIns="45700" rIns="91425" bIns="45700" anchor="t" anchorCtr="0">
            <a:noAutofit/>
          </a:bodyPr>
          <a:lstStyle/>
          <a:p>
            <a:pPr marL="0" marR="0" lvl="0" indent="457200" algn="ctr" rtl="0">
              <a:lnSpc>
                <a:spcPct val="115000"/>
              </a:lnSpc>
              <a:spcBef>
                <a:spcPts val="0"/>
              </a:spcBef>
              <a:spcAft>
                <a:spcPts val="0"/>
              </a:spcAft>
              <a:buClr>
                <a:srgbClr val="000000"/>
              </a:buClr>
              <a:buSzPts val="2400"/>
              <a:buFont typeface="Calibri"/>
              <a:buNone/>
            </a:pPr>
            <a:r>
              <a:rPr lang="en" sz="2400" b="1">
                <a:latin typeface="Calibri"/>
                <a:ea typeface="Calibri"/>
                <a:cs typeface="Calibri"/>
                <a:sym typeface="Calibri"/>
              </a:rPr>
              <a:t>State awards for Posts (Cont.)</a:t>
            </a:r>
            <a:endParaRPr sz="2400" b="1">
              <a:latin typeface="Calibri"/>
              <a:ea typeface="Calibri"/>
              <a:cs typeface="Calibri"/>
              <a:sym typeface="Calibri"/>
            </a:endParaRPr>
          </a:p>
          <a:p>
            <a:pPr marL="0" marR="0" lvl="0" indent="457200" algn="ctr"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9"/>
          <p:cNvSpPr/>
          <p:nvPr/>
        </p:nvSpPr>
        <p:spPr>
          <a:xfrm>
            <a:off x="0" y="1069299"/>
            <a:ext cx="9067800" cy="3882000"/>
          </a:xfrm>
          <a:prstGeom prst="rect">
            <a:avLst/>
          </a:prstGeom>
          <a:noFill/>
          <a:ln>
            <a:noFill/>
          </a:ln>
        </p:spPr>
        <p:txBody>
          <a:bodyPr spcFirstLastPara="1" wrap="square" lIns="91425" tIns="45700" rIns="91425" bIns="45700" anchor="t" anchorCtr="0">
            <a:noAutofit/>
          </a:bodyPr>
          <a:lstStyle/>
          <a:p>
            <a:pPr marL="457200" marR="0" lvl="0"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Individuals may win the following awards:</a:t>
            </a:r>
            <a:endParaRPr sz="2100">
              <a:solidFill>
                <a:schemeClr val="dk1"/>
              </a:solidFill>
              <a:latin typeface="Calibri"/>
              <a:ea typeface="Calibri"/>
              <a:cs typeface="Calibri"/>
              <a:sym typeface="Calibri"/>
            </a:endParaRPr>
          </a:p>
          <a:p>
            <a:pPr marL="914400" marR="0" lvl="1"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Annual members who recruit at least 5 members get a portion of your dues reimbursed and your name in a drawing for a lifetime membership </a:t>
            </a:r>
            <a:endParaRPr sz="2100">
              <a:solidFill>
                <a:schemeClr val="dk1"/>
              </a:solidFill>
              <a:latin typeface="Calibri"/>
              <a:ea typeface="Calibri"/>
              <a:cs typeface="Calibri"/>
              <a:sym typeface="Calibri"/>
            </a:endParaRPr>
          </a:p>
          <a:p>
            <a:pPr marL="914400" marR="0" lvl="1"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Lifetime members who recruit at least 5 members are entered into a Legacy Lifetime Membership raffle for a one-step promotion (or $200 if already a Gold Legacy Lifetime Member)</a:t>
            </a:r>
            <a:endParaRPr sz="2100">
              <a:solidFill>
                <a:schemeClr val="dk1"/>
              </a:solidFill>
              <a:latin typeface="Calibri"/>
              <a:ea typeface="Calibri"/>
              <a:cs typeface="Calibri"/>
              <a:sym typeface="Calibri"/>
            </a:endParaRPr>
          </a:p>
          <a:p>
            <a:pPr marL="914400" marR="0" lvl="1"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All members who recruit at least 5 members are entered into a drawing for a trip to attend the National Convention (airfare/mileage &amp; stipend). </a:t>
            </a:r>
            <a:endParaRPr sz="1800">
              <a:latin typeface="Calibri"/>
              <a:ea typeface="Calibri"/>
              <a:cs typeface="Calibri"/>
              <a:sym typeface="Calibri"/>
            </a:endParaRPr>
          </a:p>
          <a:p>
            <a:pPr marL="914400" marR="0" lvl="0" indent="0" algn="l" rtl="0">
              <a:lnSpc>
                <a:spcPct val="150000"/>
              </a:lnSpc>
              <a:spcBef>
                <a:spcPts val="0"/>
              </a:spcBef>
              <a:spcAft>
                <a:spcPts val="0"/>
              </a:spcAft>
              <a:buNone/>
            </a:pPr>
            <a:endParaRPr sz="1800">
              <a:latin typeface="Calibri"/>
              <a:ea typeface="Calibri"/>
              <a:cs typeface="Calibri"/>
              <a:sym typeface="Calibri"/>
            </a:endParaRPr>
          </a:p>
          <a:p>
            <a:pPr marL="457200" marR="0" lvl="0" indent="0" algn="ctr" rtl="0">
              <a:lnSpc>
                <a:spcPct val="150000"/>
              </a:lnSpc>
              <a:spcBef>
                <a:spcPts val="0"/>
              </a:spcBef>
              <a:spcAft>
                <a:spcPts val="0"/>
              </a:spcAft>
              <a:buNone/>
            </a:pPr>
            <a:endParaRPr sz="1800">
              <a:latin typeface="Calibri"/>
              <a:ea typeface="Calibri"/>
              <a:cs typeface="Calibri"/>
              <a:sym typeface="Calibri"/>
            </a:endParaRPr>
          </a:p>
        </p:txBody>
      </p:sp>
      <p:sp>
        <p:nvSpPr>
          <p:cNvPr id="471" name="Google Shape;471;p79"/>
          <p:cNvSpPr txBox="1"/>
          <p:nvPr/>
        </p:nvSpPr>
        <p:spPr>
          <a:xfrm>
            <a:off x="0" y="4569246"/>
            <a:ext cx="91440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endParaRPr sz="1400" b="0" i="0" u="none" strike="noStrike" cap="none">
              <a:solidFill>
                <a:srgbClr val="000000"/>
              </a:solidFill>
              <a:latin typeface="Arial"/>
              <a:ea typeface="Arial"/>
              <a:cs typeface="Arial"/>
              <a:sym typeface="Arial"/>
            </a:endParaRPr>
          </a:p>
        </p:txBody>
      </p:sp>
      <p:sp>
        <p:nvSpPr>
          <p:cNvPr id="472" name="Google Shape;472;p79"/>
          <p:cNvSpPr/>
          <p:nvPr/>
        </p:nvSpPr>
        <p:spPr>
          <a:xfrm>
            <a:off x="-65001" y="327609"/>
            <a:ext cx="4937100" cy="369000"/>
          </a:xfrm>
          <a:prstGeom prst="rect">
            <a:avLst/>
          </a:prstGeom>
          <a:noFill/>
          <a:ln>
            <a:noFill/>
          </a:ln>
        </p:spPr>
        <p:txBody>
          <a:bodyPr spcFirstLastPara="1" wrap="square" lIns="91425" tIns="45700" rIns="91425" bIns="45700" anchor="t" anchorCtr="0">
            <a:noAutofit/>
          </a:bodyPr>
          <a:lstStyle/>
          <a:p>
            <a:pPr marL="0" marR="0" lvl="0" indent="457200" algn="ctr" rtl="0">
              <a:lnSpc>
                <a:spcPct val="115000"/>
              </a:lnSpc>
              <a:spcBef>
                <a:spcPts val="0"/>
              </a:spcBef>
              <a:spcAft>
                <a:spcPts val="0"/>
              </a:spcAft>
              <a:buClr>
                <a:srgbClr val="000000"/>
              </a:buClr>
              <a:buSzPts val="2400"/>
              <a:buFont typeface="Calibri"/>
              <a:buNone/>
            </a:pPr>
            <a:r>
              <a:rPr lang="en" sz="2400" b="1">
                <a:latin typeface="Calibri"/>
                <a:ea typeface="Calibri"/>
                <a:cs typeface="Calibri"/>
                <a:sym typeface="Calibri"/>
              </a:rPr>
              <a:t>State awards for individuals</a:t>
            </a:r>
            <a:endParaRPr sz="2400" b="1">
              <a:latin typeface="Calibri"/>
              <a:ea typeface="Calibri"/>
              <a:cs typeface="Calibri"/>
              <a:sym typeface="Calibri"/>
            </a:endParaRPr>
          </a:p>
          <a:p>
            <a:pPr marL="0" marR="0" lvl="0" indent="457200" algn="ctr"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0"/>
          <p:cNvSpPr/>
          <p:nvPr/>
        </p:nvSpPr>
        <p:spPr>
          <a:xfrm>
            <a:off x="0" y="1069299"/>
            <a:ext cx="9067800" cy="3882000"/>
          </a:xfrm>
          <a:prstGeom prst="rect">
            <a:avLst/>
          </a:prstGeom>
          <a:noFill/>
          <a:ln>
            <a:noFill/>
          </a:ln>
        </p:spPr>
        <p:txBody>
          <a:bodyPr spcFirstLastPara="1" wrap="square" lIns="91425" tIns="45700" rIns="91425" bIns="45700" anchor="t" anchorCtr="0">
            <a:noAutofit/>
          </a:bodyPr>
          <a:lstStyle/>
          <a:p>
            <a:pPr marL="457200" marR="0" lvl="0"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Individuals may win the following awards:</a:t>
            </a:r>
            <a:endParaRPr sz="2100">
              <a:solidFill>
                <a:schemeClr val="dk1"/>
              </a:solidFill>
              <a:latin typeface="Calibri"/>
              <a:ea typeface="Calibri"/>
              <a:cs typeface="Calibri"/>
              <a:sym typeface="Calibri"/>
            </a:endParaRPr>
          </a:p>
          <a:p>
            <a:pPr marL="914400" marR="0" lvl="1"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“Recruiter of the Year” gets $300 to attend the state convention, a special VFW cap, a nametag, and a citation</a:t>
            </a:r>
            <a:endParaRPr sz="2100">
              <a:solidFill>
                <a:schemeClr val="dk1"/>
              </a:solidFill>
              <a:latin typeface="Calibri"/>
              <a:ea typeface="Calibri"/>
              <a:cs typeface="Calibri"/>
              <a:sym typeface="Calibri"/>
            </a:endParaRPr>
          </a:p>
          <a:p>
            <a:pPr marL="914400" marR="0" lvl="1"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Additional awards at the following levels:</a:t>
            </a:r>
            <a:endParaRPr sz="2100">
              <a:solidFill>
                <a:schemeClr val="dk1"/>
              </a:solidFill>
              <a:latin typeface="Calibri"/>
              <a:ea typeface="Calibri"/>
              <a:cs typeface="Calibri"/>
              <a:sym typeface="Calibri"/>
            </a:endParaRPr>
          </a:p>
          <a:p>
            <a:pPr marL="1371600" marR="0" lvl="2"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20 Members: Pen and keychain set</a:t>
            </a:r>
            <a:endParaRPr sz="2100">
              <a:solidFill>
                <a:schemeClr val="dk1"/>
              </a:solidFill>
              <a:latin typeface="Calibri"/>
              <a:ea typeface="Calibri"/>
              <a:cs typeface="Calibri"/>
              <a:sym typeface="Calibri"/>
            </a:endParaRPr>
          </a:p>
          <a:p>
            <a:pPr marL="1371600" marR="0" lvl="2"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25 Members: State Commander’s Challenger Coin</a:t>
            </a:r>
            <a:endParaRPr sz="2100">
              <a:solidFill>
                <a:schemeClr val="dk1"/>
              </a:solidFill>
              <a:latin typeface="Calibri"/>
              <a:ea typeface="Calibri"/>
              <a:cs typeface="Calibri"/>
              <a:sym typeface="Calibri"/>
            </a:endParaRPr>
          </a:p>
          <a:p>
            <a:pPr marL="1371600" marR="0" lvl="2"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50 Members: Special VFW cap and citation</a:t>
            </a:r>
            <a:endParaRPr sz="2100">
              <a:solidFill>
                <a:schemeClr val="dk1"/>
              </a:solidFill>
              <a:latin typeface="Calibri"/>
              <a:ea typeface="Calibri"/>
              <a:cs typeface="Calibri"/>
              <a:sym typeface="Calibri"/>
            </a:endParaRPr>
          </a:p>
          <a:p>
            <a:pPr marL="1371600" marR="0" lvl="2" indent="-361950" algn="l" rtl="0">
              <a:lnSpc>
                <a:spcPct val="15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75 Members: State Commander’s jacket</a:t>
            </a:r>
            <a:endParaRPr sz="2100">
              <a:solidFill>
                <a:schemeClr val="dk1"/>
              </a:solidFill>
              <a:latin typeface="Calibri"/>
              <a:ea typeface="Calibri"/>
              <a:cs typeface="Calibri"/>
              <a:sym typeface="Calibri"/>
            </a:endParaRPr>
          </a:p>
          <a:p>
            <a:pPr marL="914400" marR="0" lvl="0" indent="0" algn="l" rtl="0">
              <a:lnSpc>
                <a:spcPct val="150000"/>
              </a:lnSpc>
              <a:spcBef>
                <a:spcPts val="0"/>
              </a:spcBef>
              <a:spcAft>
                <a:spcPts val="0"/>
              </a:spcAft>
              <a:buNone/>
            </a:pPr>
            <a:endParaRPr sz="1800">
              <a:latin typeface="Calibri"/>
              <a:ea typeface="Calibri"/>
              <a:cs typeface="Calibri"/>
              <a:sym typeface="Calibri"/>
            </a:endParaRPr>
          </a:p>
          <a:p>
            <a:pPr marL="457200" marR="0" lvl="0" indent="0" algn="ctr" rtl="0">
              <a:lnSpc>
                <a:spcPct val="150000"/>
              </a:lnSpc>
              <a:spcBef>
                <a:spcPts val="0"/>
              </a:spcBef>
              <a:spcAft>
                <a:spcPts val="0"/>
              </a:spcAft>
              <a:buNone/>
            </a:pPr>
            <a:endParaRPr sz="1800">
              <a:latin typeface="Calibri"/>
              <a:ea typeface="Calibri"/>
              <a:cs typeface="Calibri"/>
              <a:sym typeface="Calibri"/>
            </a:endParaRPr>
          </a:p>
        </p:txBody>
      </p:sp>
      <p:sp>
        <p:nvSpPr>
          <p:cNvPr id="478" name="Google Shape;478;p80"/>
          <p:cNvSpPr txBox="1"/>
          <p:nvPr/>
        </p:nvSpPr>
        <p:spPr>
          <a:xfrm>
            <a:off x="0" y="4569246"/>
            <a:ext cx="9144000" cy="6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endParaRPr sz="1400" b="0" i="0" u="none" strike="noStrike" cap="none">
              <a:solidFill>
                <a:srgbClr val="000000"/>
              </a:solidFill>
              <a:latin typeface="Arial"/>
              <a:ea typeface="Arial"/>
              <a:cs typeface="Arial"/>
              <a:sym typeface="Arial"/>
            </a:endParaRPr>
          </a:p>
        </p:txBody>
      </p:sp>
      <p:sp>
        <p:nvSpPr>
          <p:cNvPr id="479" name="Google Shape;479;p80"/>
          <p:cNvSpPr/>
          <p:nvPr/>
        </p:nvSpPr>
        <p:spPr>
          <a:xfrm>
            <a:off x="-65000" y="327600"/>
            <a:ext cx="6146700" cy="369000"/>
          </a:xfrm>
          <a:prstGeom prst="rect">
            <a:avLst/>
          </a:prstGeom>
          <a:noFill/>
          <a:ln>
            <a:noFill/>
          </a:ln>
        </p:spPr>
        <p:txBody>
          <a:bodyPr spcFirstLastPara="1" wrap="square" lIns="91425" tIns="45700" rIns="91425" bIns="45700" anchor="t" anchorCtr="0">
            <a:noAutofit/>
          </a:bodyPr>
          <a:lstStyle/>
          <a:p>
            <a:pPr marL="0" marR="0" lvl="0" indent="457200" algn="ctr" rtl="0">
              <a:lnSpc>
                <a:spcPct val="115000"/>
              </a:lnSpc>
              <a:spcBef>
                <a:spcPts val="0"/>
              </a:spcBef>
              <a:spcAft>
                <a:spcPts val="0"/>
              </a:spcAft>
              <a:buClr>
                <a:srgbClr val="000000"/>
              </a:buClr>
              <a:buSzPts val="2400"/>
              <a:buFont typeface="Calibri"/>
              <a:buNone/>
            </a:pPr>
            <a:r>
              <a:rPr lang="en" sz="2400" b="1">
                <a:latin typeface="Calibri"/>
                <a:ea typeface="Calibri"/>
                <a:cs typeface="Calibri"/>
                <a:sym typeface="Calibri"/>
              </a:rPr>
              <a:t>State awards for individuals (Cont.)</a:t>
            </a:r>
            <a:endParaRPr sz="2400" b="1">
              <a:latin typeface="Calibri"/>
              <a:ea typeface="Calibri"/>
              <a:cs typeface="Calibri"/>
              <a:sym typeface="Calibri"/>
            </a:endParaRPr>
          </a:p>
          <a:p>
            <a:pPr marL="0" marR="0" lvl="0" indent="457200" algn="ctr" rtl="0">
              <a:lnSpc>
                <a:spcPct val="115000"/>
              </a:lnSpc>
              <a:spcBef>
                <a:spcPts val="0"/>
              </a:spcBef>
              <a:spcAft>
                <a:spcPts val="0"/>
              </a:spcAft>
              <a:buClr>
                <a:srgbClr val="000000"/>
              </a:buClr>
              <a:buSzPts val="2400"/>
              <a:buFont typeface="Calibri"/>
              <a:buNone/>
            </a:pPr>
            <a:endParaRPr sz="2400" b="1">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1"/>
          <p:cNvSpPr/>
          <p:nvPr/>
        </p:nvSpPr>
        <p:spPr>
          <a:xfrm>
            <a:off x="228600" y="1371600"/>
            <a:ext cx="8686800" cy="21005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A9257"/>
              </a:buClr>
              <a:buSzPts val="8800"/>
              <a:buFont typeface="Cambria"/>
              <a:buNone/>
            </a:pPr>
            <a:r>
              <a:rPr lang="en" sz="8800" b="1" i="0" u="none" strike="noStrike" cap="none">
                <a:solidFill>
                  <a:srgbClr val="AA9257"/>
                </a:solidFill>
                <a:latin typeface="Cambria"/>
                <a:ea typeface="Cambria"/>
                <a:cs typeface="Cambria"/>
                <a:sym typeface="Cambria"/>
              </a:rPr>
              <a:t>Membership Is Here To Help</a:t>
            </a:r>
            <a:endParaRPr sz="8800" b="0" i="0" u="none" strike="noStrike" cap="none">
              <a:solidFill>
                <a:srgbClr val="AA9257"/>
              </a:solidFill>
              <a:latin typeface="Cambria"/>
              <a:ea typeface="Cambria"/>
              <a:cs typeface="Cambria"/>
              <a:sym typeface="Cambri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
              <a:t>67</a:t>
            </a:fld>
            <a:endParaRPr/>
          </a:p>
        </p:txBody>
      </p:sp>
      <p:sp>
        <p:nvSpPr>
          <p:cNvPr id="492" name="Google Shape;492;p82"/>
          <p:cNvSpPr txBox="1"/>
          <p:nvPr/>
        </p:nvSpPr>
        <p:spPr>
          <a:xfrm>
            <a:off x="238539" y="1043609"/>
            <a:ext cx="8375374" cy="45243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dirty="0">
                <a:solidFill>
                  <a:schemeClr val="dk1"/>
                </a:solidFill>
                <a:latin typeface="Calibri"/>
                <a:ea typeface="Calibri"/>
                <a:cs typeface="Calibri"/>
                <a:sym typeface="Calibri"/>
              </a:rPr>
              <a:t>Membership/Life Membership Committee:</a:t>
            </a:r>
          </a:p>
          <a:p>
            <a:pPr marL="0" marR="0" lvl="0" indent="0" algn="l"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p:txBody>
      </p:sp>
      <p:graphicFrame>
        <p:nvGraphicFramePr>
          <p:cNvPr id="2" name="Table 2">
            <a:extLst>
              <a:ext uri="{FF2B5EF4-FFF2-40B4-BE49-F238E27FC236}">
                <a16:creationId xmlns:a16="http://schemas.microsoft.com/office/drawing/2014/main" id="{51D1B220-7315-4CFE-8800-16500EA96DD0}"/>
              </a:ext>
            </a:extLst>
          </p:cNvPr>
          <p:cNvGraphicFramePr>
            <a:graphicFrameLocks noGrp="1"/>
          </p:cNvGraphicFramePr>
          <p:nvPr>
            <p:extLst>
              <p:ext uri="{D42A27DB-BD31-4B8C-83A1-F6EECF244321}">
                <p14:modId xmlns:p14="http://schemas.microsoft.com/office/powerpoint/2010/main" val="3875026007"/>
              </p:ext>
            </p:extLst>
          </p:nvPr>
        </p:nvGraphicFramePr>
        <p:xfrm>
          <a:off x="691071" y="1981200"/>
          <a:ext cx="7772400" cy="2651760"/>
        </p:xfrm>
        <a:graphic>
          <a:graphicData uri="http://schemas.openxmlformats.org/drawingml/2006/table">
            <a:tbl>
              <a:tblPr firstRow="1" bandRow="1">
                <a:tableStyleId>{D7AC3CCA-C797-4891-BE02-D94E43425B78}</a:tableStyleId>
              </a:tblPr>
              <a:tblGrid>
                <a:gridCol w="2590800">
                  <a:extLst>
                    <a:ext uri="{9D8B030D-6E8A-4147-A177-3AD203B41FA5}">
                      <a16:colId xmlns:a16="http://schemas.microsoft.com/office/drawing/2014/main" val="2155191036"/>
                    </a:ext>
                  </a:extLst>
                </a:gridCol>
                <a:gridCol w="2590800">
                  <a:extLst>
                    <a:ext uri="{9D8B030D-6E8A-4147-A177-3AD203B41FA5}">
                      <a16:colId xmlns:a16="http://schemas.microsoft.com/office/drawing/2014/main" val="2134278878"/>
                    </a:ext>
                  </a:extLst>
                </a:gridCol>
                <a:gridCol w="2590800">
                  <a:extLst>
                    <a:ext uri="{9D8B030D-6E8A-4147-A177-3AD203B41FA5}">
                      <a16:colId xmlns:a16="http://schemas.microsoft.com/office/drawing/2014/main" val="2781276929"/>
                    </a:ext>
                  </a:extLst>
                </a:gridCol>
              </a:tblGrid>
              <a:tr h="1016994">
                <a:tc>
                  <a:txBody>
                    <a:bodyPr/>
                    <a:lstStyle/>
                    <a:p>
                      <a:pPr algn="l"/>
                      <a:r>
                        <a:rPr lang="en" sz="1400" b="1" i="0" u="none" strike="noStrike" cap="none" dirty="0">
                          <a:solidFill>
                            <a:schemeClr val="dk1"/>
                          </a:solidFill>
                          <a:latin typeface="Calibri" panose="020F0502020204030204" pitchFamily="34" charset="0"/>
                          <a:ea typeface="Calibri"/>
                          <a:cs typeface="Calibri" panose="020F0502020204030204" pitchFamily="34" charset="0"/>
                          <a:sym typeface="Calibri"/>
                        </a:rPr>
                        <a:t>Chairman Tom W. Hines </a:t>
                      </a:r>
                    </a:p>
                    <a:p>
                      <a:pPr algn="l"/>
                      <a:r>
                        <a:rPr lang="en"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(434) 774-7729 </a:t>
                      </a:r>
                    </a:p>
                    <a:p>
                      <a:pPr algn="l"/>
                      <a:r>
                        <a:rPr lang="en" sz="1400" b="0" u="sng" dirty="0">
                          <a:solidFill>
                            <a:schemeClr val="hlink"/>
                          </a:solidFill>
                          <a:latin typeface="Calibri" panose="020F0502020204030204" pitchFamily="34" charset="0"/>
                          <a:ea typeface="Calibri"/>
                          <a:cs typeface="Calibri" panose="020F0502020204030204" pitchFamily="34" charset="0"/>
                          <a:sym typeface="Calibri"/>
                          <a:hlinkClick r:id="rId3"/>
                        </a:rPr>
                        <a:t>membership@vfwva.org</a:t>
                      </a:r>
                      <a:r>
                        <a:rPr lang="en" sz="1400" b="0" dirty="0">
                          <a:solidFill>
                            <a:schemeClr val="dk1"/>
                          </a:solidFill>
                          <a:latin typeface="Calibri" panose="020F0502020204030204" pitchFamily="34" charset="0"/>
                          <a:ea typeface="Calibri"/>
                          <a:cs typeface="Calibri" panose="020F0502020204030204" pitchFamily="34" charset="0"/>
                          <a:sym typeface="Calibri"/>
                        </a:rPr>
                        <a:t> </a:t>
                      </a:r>
                      <a:endParaRPr lang="en-US" sz="1400" b="0" dirty="0">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 sz="1400" b="1" dirty="0">
                          <a:solidFill>
                            <a:schemeClr val="dk1"/>
                          </a:solidFill>
                          <a:latin typeface="Calibri" panose="020F0502020204030204" pitchFamily="34" charset="0"/>
                          <a:ea typeface="Calibri"/>
                          <a:cs typeface="Calibri" panose="020F0502020204030204" pitchFamily="34" charset="0"/>
                          <a:sym typeface="Calibri"/>
                        </a:rPr>
                        <a:t>Geoff Lyster</a:t>
                      </a:r>
                    </a:p>
                    <a:p>
                      <a:pPr algn="l"/>
                      <a:r>
                        <a:rPr lang="en"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(703) 725-7862</a:t>
                      </a:r>
                    </a:p>
                    <a:p>
                      <a:pPr algn="l"/>
                      <a:r>
                        <a:rPr lang="en" sz="1400" b="0" u="sng" dirty="0">
                          <a:solidFill>
                            <a:schemeClr val="hlink"/>
                          </a:solidFill>
                          <a:latin typeface="Calibri" panose="020F0502020204030204" pitchFamily="34" charset="0"/>
                          <a:ea typeface="Calibri"/>
                          <a:cs typeface="Calibri" panose="020F0502020204030204" pitchFamily="34" charset="0"/>
                          <a:sym typeface="Calibri"/>
                          <a:hlinkClick r:id="rId4"/>
                        </a:rPr>
                        <a:t>srvicecdr@vfwva.org</a:t>
                      </a:r>
                      <a:endParaRPr lang="en-US" sz="1400" b="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 sz="1400" b="1">
                          <a:solidFill>
                            <a:schemeClr val="dk1"/>
                          </a:solidFill>
                          <a:latin typeface="Calibri" panose="020F0502020204030204" pitchFamily="34" charset="0"/>
                          <a:ea typeface="Calibri"/>
                          <a:cs typeface="Calibri" panose="020F0502020204030204" pitchFamily="34" charset="0"/>
                          <a:sym typeface="Calibri"/>
                        </a:rPr>
                        <a:t>Mark Shockley</a:t>
                      </a:r>
                      <a:endParaRPr lang="en" sz="1400" b="1" dirty="0">
                        <a:solidFill>
                          <a:schemeClr val="dk1"/>
                        </a:solidFill>
                        <a:latin typeface="Calibri" panose="020F0502020204030204" pitchFamily="34" charset="0"/>
                        <a:ea typeface="Calibri"/>
                        <a:cs typeface="Calibri" panose="020F0502020204030204" pitchFamily="34" charset="0"/>
                        <a:sym typeface="Calibri"/>
                      </a:endParaRPr>
                    </a:p>
                    <a:p>
                      <a:pPr algn="l"/>
                      <a:r>
                        <a:rPr lang="en" sz="1400" b="0" dirty="0">
                          <a:solidFill>
                            <a:schemeClr val="dk1"/>
                          </a:solidFill>
                          <a:latin typeface="Calibri" panose="020F0502020204030204" pitchFamily="34" charset="0"/>
                          <a:ea typeface="Calibri"/>
                          <a:cs typeface="Calibri" panose="020F0502020204030204" pitchFamily="34" charset="0"/>
                          <a:sym typeface="Calibri"/>
                        </a:rPr>
                        <a:t>(757) 377-3467</a:t>
                      </a:r>
                    </a:p>
                    <a:p>
                      <a:pPr algn="l"/>
                      <a:r>
                        <a:rPr lang="en" sz="1400" b="0" u="sng" dirty="0">
                          <a:solidFill>
                            <a:schemeClr val="hlink"/>
                          </a:solidFill>
                          <a:latin typeface="Calibri" panose="020F0502020204030204" pitchFamily="34" charset="0"/>
                          <a:ea typeface="Calibri"/>
                          <a:cs typeface="Calibri" panose="020F0502020204030204" pitchFamily="34" charset="0"/>
                          <a:sym typeface="Calibri"/>
                          <a:hlinkClick r:id="rId5"/>
                        </a:rPr>
                        <a:t>adjdist1@vfwva.org</a:t>
                      </a:r>
                      <a:r>
                        <a:rPr lang="en" sz="1400" b="0" u="none" dirty="0">
                          <a:solidFill>
                            <a:schemeClr val="dk1"/>
                          </a:solidFill>
                          <a:latin typeface="Calibri" panose="020F0502020204030204" pitchFamily="34" charset="0"/>
                          <a:ea typeface="Calibri"/>
                          <a:cs typeface="Calibri" panose="020F0502020204030204" pitchFamily="34" charset="0"/>
                          <a:sym typeface="Calibri"/>
                        </a:rPr>
                        <a:t> </a:t>
                      </a:r>
                      <a:endParaRPr lang="en-US" sz="1400" b="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7973905"/>
                  </a:ext>
                </a:extLst>
              </a:tr>
              <a:tr h="798995">
                <a:tc>
                  <a:txBody>
                    <a:bodyPr/>
                    <a:lstStyle/>
                    <a:p>
                      <a:pPr algn="l"/>
                      <a:r>
                        <a:rPr lang="en" sz="1400" b="1" i="0" u="none" strike="noStrike" cap="none" dirty="0">
                          <a:solidFill>
                            <a:schemeClr val="dk1"/>
                          </a:solidFill>
                          <a:latin typeface="Calibri" panose="020F0502020204030204" pitchFamily="34" charset="0"/>
                          <a:ea typeface="Calibri"/>
                          <a:cs typeface="Calibri" panose="020F0502020204030204" pitchFamily="34" charset="0"/>
                          <a:sym typeface="Calibri"/>
                        </a:rPr>
                        <a:t>Ken Wiseman </a:t>
                      </a:r>
                    </a:p>
                    <a:p>
                      <a:pPr algn="l"/>
                      <a:r>
                        <a:rPr lang="en"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(540) 487-4476</a:t>
                      </a:r>
                    </a:p>
                    <a:p>
                      <a:pPr algn="l"/>
                      <a:r>
                        <a:rPr lang="en" sz="1400" b="0" i="0" u="sng" strike="noStrike" cap="none" dirty="0">
                          <a:solidFill>
                            <a:schemeClr val="hlink"/>
                          </a:solidFill>
                          <a:latin typeface="Calibri" panose="020F0502020204030204" pitchFamily="34" charset="0"/>
                          <a:ea typeface="Calibri"/>
                          <a:cs typeface="Calibri" panose="020F0502020204030204" pitchFamily="34" charset="0"/>
                          <a:sym typeface="Calibri"/>
                          <a:hlinkClick r:id="rId6"/>
                        </a:rPr>
                        <a:t>kwiseman@vfwva.org</a:t>
                      </a:r>
                      <a:r>
                        <a:rPr lang="en"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endParaRPr lang="en-US" sz="1400" b="0" dirty="0">
                        <a:latin typeface="Calibri" panose="020F0502020204030204" pitchFamily="34" charset="0"/>
                        <a:cs typeface="Calibri" panose="020F050202020403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 sz="1400" b="1" i="0" u="none" strike="noStrike" cap="none" dirty="0">
                          <a:solidFill>
                            <a:schemeClr val="dk1"/>
                          </a:solidFill>
                          <a:latin typeface="Calibri" panose="020F0502020204030204" pitchFamily="34" charset="0"/>
                          <a:ea typeface="Calibri"/>
                          <a:cs typeface="Calibri" panose="020F0502020204030204" pitchFamily="34" charset="0"/>
                          <a:sym typeface="Calibri"/>
                        </a:rPr>
                        <a:t>Kathy Goodall </a:t>
                      </a:r>
                    </a:p>
                    <a:p>
                      <a:pPr algn="l"/>
                      <a:r>
                        <a:rPr lang="en"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(757) 572-8224 </a:t>
                      </a:r>
                    </a:p>
                    <a:p>
                      <a:pPr algn="l"/>
                      <a:r>
                        <a:rPr lang="en" sz="1400" b="0" i="0" u="sng" strike="noStrike" cap="none" dirty="0">
                          <a:solidFill>
                            <a:schemeClr val="hlink"/>
                          </a:solidFill>
                          <a:latin typeface="Calibri" panose="020F0502020204030204" pitchFamily="34" charset="0"/>
                          <a:ea typeface="Calibri"/>
                          <a:cs typeface="Calibri" panose="020F0502020204030204" pitchFamily="34" charset="0"/>
                          <a:sym typeface="Calibri"/>
                          <a:hlinkClick r:id="rId7"/>
                        </a:rPr>
                        <a:t>skckagret@yahoo.com</a:t>
                      </a:r>
                      <a:endParaRPr lang="en-US" sz="1400" b="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b="1" dirty="0">
                          <a:latin typeface="Calibri" panose="020F0502020204030204" pitchFamily="34" charset="0"/>
                          <a:cs typeface="Calibri" panose="020F0502020204030204" pitchFamily="34" charset="0"/>
                        </a:rPr>
                        <a:t>Mike Diaz</a:t>
                      </a:r>
                    </a:p>
                    <a:p>
                      <a:pPr algn="l"/>
                      <a:r>
                        <a:rPr lang="en-US" sz="1400" b="0" dirty="0">
                          <a:latin typeface="Calibri" panose="020F0502020204030204" pitchFamily="34" charset="0"/>
                          <a:cs typeface="Calibri" panose="020F0502020204030204" pitchFamily="34" charset="0"/>
                        </a:rPr>
                        <a:t>(860) 514-5268</a:t>
                      </a:r>
                    </a:p>
                    <a:p>
                      <a:pPr algn="l"/>
                      <a:r>
                        <a:rPr lang="en-US" sz="1400" b="0" dirty="0">
                          <a:latin typeface="Calibri" panose="020F0502020204030204" pitchFamily="34" charset="0"/>
                          <a:cs typeface="Calibri" panose="020F0502020204030204" pitchFamily="34" charset="0"/>
                          <a:hlinkClick r:id="rId8"/>
                        </a:rPr>
                        <a:t>cdrdiaz7@vfwva.org</a:t>
                      </a:r>
                      <a:endParaRPr lang="en-US" sz="1400" b="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7942108"/>
                  </a:ext>
                </a:extLst>
              </a:tr>
              <a:tr h="835771">
                <a:tc>
                  <a:txBody>
                    <a:bodyPr/>
                    <a:lstStyle/>
                    <a:p>
                      <a:pPr algn="l"/>
                      <a:endParaRPr lang="en-US" sz="1400" b="0" dirty="0">
                        <a:latin typeface="Calibri" panose="020F0502020204030204" pitchFamily="34" charset="0"/>
                        <a:cs typeface="Calibri" panose="020F0502020204030204" pitchFamily="34" charset="0"/>
                      </a:endParaRPr>
                    </a:p>
                  </a:txBody>
                  <a:tcPr marL="87923" marR="87923" marT="43962" marB="43962"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600" b="1"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dk1"/>
                          </a:solidFill>
                          <a:latin typeface="Calibri"/>
                          <a:ea typeface="Calibri"/>
                          <a:cs typeface="Calibri"/>
                          <a:sym typeface="Calibri"/>
                        </a:rPr>
                        <a:t>George Winters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400" b="0" dirty="0">
                          <a:solidFill>
                            <a:schemeClr val="dk1"/>
                          </a:solidFill>
                          <a:latin typeface="Calibri"/>
                          <a:ea typeface="Calibri"/>
                          <a:cs typeface="Calibri"/>
                          <a:sym typeface="Calibri"/>
                        </a:rPr>
                        <a:t>(703) 728-1520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u="sng" dirty="0">
                          <a:solidFill>
                            <a:schemeClr val="hlink"/>
                          </a:solidFill>
                          <a:latin typeface="Calibri"/>
                          <a:ea typeface="Calibri"/>
                          <a:cs typeface="Calibri"/>
                          <a:sym typeface="Calibri"/>
                          <a:hlinkClick r:id="rId9"/>
                        </a:rPr>
                        <a:t>cdrpost12179@vfwva.org</a:t>
                      </a:r>
                      <a:r>
                        <a:rPr lang="en-US" sz="1400" b="0" dirty="0">
                          <a:solidFill>
                            <a:schemeClr val="dk1"/>
                          </a:solidFill>
                          <a:latin typeface="Calibri"/>
                          <a:ea typeface="Calibri"/>
                          <a:cs typeface="Calibri"/>
                          <a:sym typeface="Calibri"/>
                        </a:rPr>
                        <a:t> </a:t>
                      </a:r>
                    </a:p>
                  </a:txBody>
                  <a:tcPr marL="87923" marR="87923" marT="43962" marB="4396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400" b="0" dirty="0">
                        <a:latin typeface="Calibri" panose="020F0502020204030204" pitchFamily="34" charset="0"/>
                        <a:cs typeface="Calibri" panose="020F0502020204030204" pitchFamily="34" charset="0"/>
                      </a:endParaRPr>
                    </a:p>
                  </a:txBody>
                  <a:tcPr marL="87923" marR="87923" marT="43962" marB="4396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0808737"/>
                  </a:ext>
                </a:extLst>
              </a:tr>
            </a:tbl>
          </a:graphicData>
        </a:graphic>
      </p:graphicFrame>
    </p:spTree>
    <p:extLst>
      <p:ext uri="{BB962C8B-B14F-4D97-AF65-F5344CB8AC3E}">
        <p14:creationId xmlns:p14="http://schemas.microsoft.com/office/powerpoint/2010/main" val="2469515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3"/>
          <p:cNvSpPr txBox="1"/>
          <p:nvPr/>
        </p:nvSpPr>
        <p:spPr>
          <a:xfrm>
            <a:off x="3886200" y="1485900"/>
            <a:ext cx="12954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8" name="Google Shape;498;p83"/>
          <p:cNvSpPr/>
          <p:nvPr/>
        </p:nvSpPr>
        <p:spPr>
          <a:xfrm>
            <a:off x="460375" y="-59684"/>
            <a:ext cx="5663803" cy="90024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A9257"/>
              </a:buClr>
              <a:buSzPts val="7200"/>
              <a:buFont typeface="Calibri"/>
              <a:buNone/>
            </a:pPr>
            <a:r>
              <a:rPr lang="en" sz="7200" b="1" i="0" u="none" strike="noStrike" cap="none">
                <a:solidFill>
                  <a:srgbClr val="AA9257"/>
                </a:solidFill>
                <a:latin typeface="Calibri"/>
                <a:ea typeface="Calibri"/>
                <a:cs typeface="Calibri"/>
                <a:sym typeface="Calibri"/>
              </a:rPr>
              <a:t>Questions?</a:t>
            </a:r>
            <a:endParaRPr sz="7200" b="0" i="0" u="none" strike="noStrike" cap="none">
              <a:solidFill>
                <a:srgbClr val="AA9257"/>
              </a:solidFill>
              <a:latin typeface="Calibri"/>
              <a:ea typeface="Calibri"/>
              <a:cs typeface="Calibri"/>
              <a:sym typeface="Calibri"/>
            </a:endParaRPr>
          </a:p>
        </p:txBody>
      </p:sp>
      <p:sp>
        <p:nvSpPr>
          <p:cNvPr id="499" name="Google Shape;499;p83" descr="data:image/jpeg;base64,/9j/4AAQSkZJRgABAQAAAQABAAD/2wCEAAkGBhQSEBUUEhQVFBQVFRQUFRUWFhUUFRQUFRUVFBUUFBgYHSYeFxojGRYUHy8hIycrLCwsFx4xNTAqNSYrLCkBCQoKDgwOGg8PGiwkHyQsLCksLCwtLCwtLCksLCwuKSkqMi0sKiwsLCksLCwsLCksLCwpLCwsKSwsLCksKSkpLP/AABEIAOEA4QMBIgACEQEDEQH/xAAcAAACAgMBAQAAAAAAAAAAAAAABQYHAgMEAQj/xABIEAABAwIDBAcDCAgEBQUAAAABAAIDBBEFEiEGEzFBByJRYXGBkRShsSMyQnKCksHRFTNSU2KisvBDc7PhFzVjdNIWJMLT8f/EABsBAAIDAQEBAAAAAAAAAAAAAAABAgMEBQYH/8QAMxEAAgIBAgMECgEEAwAAAAAAAAECEQMEIRIxQQUTMoEiUWFxkaGxwdHwFAYj4fEVM0L/2gAMAwEAAhEDEQA/AE+OU+9qmRWuJJI4yO57w0+4lX02VUng7d5isPY1znn7LHW9+VWy2pWckMnSoEiRYjtDDBbfSsjvwDnAE+A4nyStnSZQE2357LmGcD1LLK6GDLNXCDa9ibFaRNBJ3rITFR2k2upZTaOohcewSNzehN0ybVA8Dfw1VcoyhtJUAx33cvd4O9LxUrMVCjYzuzDtXvouITrITIsDsyrxc4mWuec24n1RYG6oqgwa8eQ5lKJ5Lgk81yTSfKardUv6iVgVnt9V62Srofwn2jF2yEXbTRvmPZncN1GD95zvsLn22rLyu7lO+gPCclJPUkazy5GntjhGX+syKa2Qi0EL3KvEhghCEACrbpvxgR0sEGZoM0uYgm12RC+nfndH6KyVi9gIsQCOwi4TToCluhegEldJLxEMP80zsrT91kiutc1LhkUTnOiijjc+xeWMawvLb2zlo61rnj2rpQ3YgQhCQwQhCABC8uhAFEbHu/8AfvJ4sjII7C5wH/wcpXtTtQaaHqWMr+qy/AftPPbYcu0hJKKBjKqSVvGUNzeLLi48j/d1HNp8S31Qf2WdRvl84+t/QLodn6ZZ89SWy3f4ISlSFk0znuL3uLnON3OcbknvKwQhez5Gc8IWynmdH+rc6P6jnM/pIWCEPdUwG8G19Yy2Wpk0/ayyf6jSm1N0n1bT1hC8d7HNd6h1vcokhZp6TBPxQXwJcTLDpelv97Tkf5cgdfycG/FN6bpRpHfOMkf1oy7+jMqlQsk+yNNLkmvc/wA2PjZeFLtrSPIDamK54NLwxx+y6xTJ1aHC4II7Qb/BfPq9hcWG7CWE8S0lp9Qsc+w4/wDib81f4Jd4XXUT9cLrnk+TPgqXhx+oZwmk+0c/9V00j6QKsDKTE4c80Zvbxa5oHoskuxc68LT/AH3Eu8RG9r6n5SQ9hPuX0FsThfsmH08GgLIm57c5HdaQ+by4r5/fZ9SyWTVrZWSOYOLg1wdlBPbZWzSdLFIQM4mi7nMz/wCmXLNPs/UwXgflv9BqaLCMq8E/eopBt3RvtapiBPJzt2fR9k2gxBrxdrg4drSCPcsU8c4eJNe9ErsbifwWW9HYlralZtqFCxjDOF7cdoXEJ1kJUWB2ZV5ZcwkWYm70wNyFrExWW97kAZLGSQNBJ5LVLVgcvek81e57rHQDgAlYG32xyFqQkBSM+LOa7qmxF7FdOx2yb8QnMYdkjYA6WS1y1pJAa0Hi91ja+gsSb2sUOa5JVu9C0rPZZ2t/WCe7weOUxsDD9XRw8Q5elw8Wl0TyxXpS+S6fnzKX6UqODGcQwnDXmCOjbUzM+e52V2QnXK+SS5vrwaDbuXuBvwrFHmH2P2WctLmlmVma2pyPjsHEcbPbr2GxUPp9kauorJoMrWztMkr967d57vJLo9CZMxNwQLa6kaKU9GGxc7K0z1ETohAHNaHixdK4Fhy66ta0u6w0OYWJsVdmhixYnLvHxpXfE7b6bXyf0Erb5EP2r2cdQ1ToHOziwfG+1s0brgFw4BwIcDbsvpeyUK2adseJY894Akgoogw3sWvlJeB3ObmdJx5xKDdIEsPt8raaJjI4rR5YmNbnlbfeGzeLsxyfYWvTamU2sUl6XCm/P79SLXUj6FPNsNhYKLDopC5/tTjEwgOvG+Qi8oDSCbBofaxGoHguXD+iuqfHvJ5IaVptbekufr+00WDfvX7QFZHW4XDjbpXW/WvV6w4WQ1Ckm0OwFTSM3rt3LDp8rE4uAB0Be0gEAnmLjvUfgp3vJEbHyEWuI2OkIvexIaCRwPor4ZYZI8UHaE1RrQsp4nMIEjXMJvZr2uY4242DgCiKFz3BrGuc4mwa0FznHsAGpVl7WIxQuzEsHmpy0TxOiLwXMDrXIbYE2BuNSONljPhUzI2yPhlbG8BzZCx27LXWynPbKL3FrnW6ipxdNNbgcqEIUgBeMbldmbo79oaO9RqvUIAYUu0VVH8yomHi8vt4B9wE3puketZa7o39uePU+bC1RhConpcM/FBfBDtk+pOlt4I3tO0jmY5CHeTXCx+8FMMB2ygqxaNxDwLmN4yvHDlwcNeLSQqRWUMzmOa9hLXsIc1w4hw5/wC3MEhc/P2RgnH+2uF/L5/Ymptcz6GFQtgqFHMKxffQxycM7GuI7CRqPI3Xc2pXkmnF0y8ctnWYmSqOdMoaJxGpt7ykBqqZdEnil65T2bCS4fPt5f7pZ/6clDiQ5pHiQfgigMs6Fl+i5eweoXqAPnwBdeGYrLTyCSCR0bxzbbUc2uBuHDuIPbxAXKhfROGNcNbeoyE9pumWqAG8gglcODhnj93W18LJpVdJlPV0ErJ3zUk2U6QXcZNRYRvtaxvYhxabX1sLqrkLDLs7TtpqNNO9v1r5E+NlgdFG1tNSMliqHCIyPa9ryDu7CMNyFwHVsWk3Nh1+1bNntlqE4g136Rjquu6dsbWjVzXZwZpcxbfMQbAAuPK11Xa8c0EWIuO9Sno7lOcJtOXPk/qr+YuItbabGY58fooHkGKnd1r/ADTPJG6SO99Lhwgse1xC7OkmqjMscdVh9RVQhuaOSF8oIkJIe3KywzABtsx1zac1TrWgaDTw0Ukw/pEr4W5W1LnNAAAkayQgD+JwzHzJWaXZ7i4PG/Cq5uPmmuTd/AlxesmVdicFHhctGKWrgEkcrIWTM3jS+YGzN4wuA1N7E34810bDYxA7D2UccxoqvLYlzGte+S93SMEoyy5ragXIB5aKtMT2lqqiRkk073ujcHx/Na2N7SHNc1jQG3BA1IJUtrNuqLEI2MxOlfnZe0sLurc2zWGYOANgcpzDQamyqy6OShUk3b4m07p9NpeJevcFLckmIS11NTytxCGPE6f94xrI3tZY5jLFltYaWLL2tcnmk3Q/RwSSTO3BMkL88UzjfdskDo2RA83ZQ8k9/gvKrpIpqejNNQsneS1zWvnJIZm0JOZxc619Giw05Jn0OvibQyMjez2gyPc5hd1hYBkRI45S1oNxzLud1nyRnj0uRyjVtLbbzaTpfTckqckJtv5aSurGRwOlfWGaOjcLERMja9+dwNrHKXO4Ovx7CvOksz00ENI+q38cnWDTCyN7WwlgbdzCARdzbDL9His+jvZOSPFpfaCx76Vmd7mEuaZqgaEEga5TITpxKYU1THWbSuz2cymic2IXu0yxFuY9lw6SXTtYDyVvFHFNRj6UcceLo9+lOtujQufmQyh6PMQlbmbTOa0i4L3Rxk/Zc4OHmAluLbPVNLb2iB8V9ATlc0nsD2Etv3XupZ0qbSVLa4wiWWGJjGOYGPdFvLtu6TM0guFyW2OgyqWbKSOqcEea8l8bmzHPJo4wtF2yF3cQSHcbAG/NaHrM2PHHNNR4ZVsrvfzpi4U3RSrpAOJAvwuePgslavRHhzGYbNU1AZle5ziXgENigbZxN+Fn730SvZjEMNq6ptP+jQ0Sl+SV788l8rpHF403Y0NsriBcAWV8tbUsiUG1Dm1Xnzrl5i4eRXyFMNrthhDiMVLSEu37Q5jHuJ3Z6+bM/U5LMLrm548dF0VvRnHC4RzYnTRTOAIY9obcG4Fryg8QRe2tuCtWsw1F3zVrZ3XlYuFkHXhKf7T7FVFDYyhr43GzZYyS29rgOBALSRfu04qPSusFdHLGcOODtConuw+J3pzGTrG7+V2o9+ZSVlWqy2TxDJPlvo9pHmNR7rqaR1eq8TrocOeVddzRF7E72ahzEvPBug8eZ9PipAuDA6bJAwc7XPiV3rKiQIQhMAQhCAPlqGoa8XaQe7mPELYotmW5lc8cHHz1+K+lvEujMVkjQkbMYeONj5fkuhmOdrfQqHdSHY0QuKPFmHtHiPyXS2oaeDh6qDi0OzYhCEgBCEJACxfGDxAPiLrJCYG6irZITeGSSL/Le6MG2uoaQD59qIa2RkolY9zZQ4vEgPWDySS6/Mm5vfjc34rShRpMCdRdLkxaBUUtPUFvBxvH52LXi/eLeCWbT9IlTWsMZDIYTa8cd7utye86lt7aAAdt1GELNHR4IS4owV/vkS4mWJiO2lKMF9jp3udLuo4XB0b2XDiN865GU3GfgfpLm6HaRprZJXOAMcWVoJAzOldqQDxIDD95QRYvjB4gHxF1D+HFYp44tridt8+fP1Bxb2WNNDLX45UPpp4opaUtbDnBOdsWaOUADiA8vB7pB4pxWbRMlk9lxbDnFzXZGzRxPlhfyEkZtnYHXvZpcRfUg3CqWGQsc1zCWOabtcwlrmkaXaRqNNNFKKTpQxCNtt81/fJGwn1aBfzWfNopOuCnSSXOLVepq/gxqQ46TdnnUkMe7qJn08jxGKeV5kEZY0vYWE65QGHQ3INtVWde+wTvGtoaireH1EheRfKLBrWA8Q1o0Hjx71HMQk18FoxQniwqOR2+v79xN29hfLXvYbtcQRzGhHgeSl3RtXz1NaxrpHOjbq4GxueQva/aePJQSrcrb6BcJu4yEc7+n/4vMaySlNsuiXnG2wA7AAskIWAmCEWQgAQhCAPjK6Lr65xDZekn1mpoJD2uiYSL8bG1woziXQrhkoOWJ8Lj9KOR+h7mvLmjwsvUw7cg/FFr5/goeJnzbdF1YW3nQ7NQsdPA7fwN1dpaSNv7TgNHNHMjhzAGqru66+DWQzR4oOytxaNsZ1W8OXI0rdmV7yWRoz3pHAkeBIW0V7wPnHz1+K5bokcrFNMR3Mxp/MA+oW9mNjm0+RBSe6Lp1FjH7MVjPMjxB/BdDKlp4OB8woxde3S4IsLJUhRhkzhwJHgSFvZicg+lfxAKXdepjskCEmZjTubQfC4XQzGm8wR6FQeOQWMULlZicZ+lbxBC3smaeBB8CCouLQ7M0IQkB4Sk1a/UpnLMLaapNWFY9RP0W/UNCuoOq+k+hzCd1Rg9oC+dMOpt5UMZ2uH5r602Tod1Ssb3D4Lx2Z2zQhyo70hUb5cMqWsBLt3nsASSI3NkcABqSQ06KRIVBI+bdltoDTVUEznyGJj2ue1rnEFhBBOUGzrA5rc7aK/GbWUZiMoqYDGBcu3jdLcRa978rcVFtpOiCnqHukp3mme65LQ3PCXHi7JcFp+qQNToolU9CtaHfJyUrx2ufJGfQRu+KsdMRJf+NtN+6m+6vVG/+C1Z+8pvvyf/AFoRUQLqQqAh2+xSBzWmWXM4hjIp4mgveTYNG8aHEk2HFXzSNeI2CQh0ga3OWjK0vsMxaLmwvewuVBqgNkjA5pBFwQQQeBB0IXyjtxs97JVva0fJPJdH4X1b5fCy+psRqMkTjztYeJVQdIWDiogI+m3rMPeOXnwWzRanucvsfMhNWUwCtgPJaSLaHipx0aYGJJHVDxcRHKwf9Qi5d5Ajzd3LvarXR02F5ZdPm+iKXseYL0byyND537kHXJbM+3fyb706PRfB+9l/k/8AFTJC8Jl7e12SVqfD7El/sqsr+p6LNfk59OQez8QfwSmq6OKtt8oZJ9V1j/NZWshXYv6j18OclL3pfah2UnVbNVUfzoJPENLh6tuEtOhsdCFfy1T0rHiz2NcP4gD8V08X9WZF/wBmNP3Ovrf1CyhrourjqtjKSTjA0fUuz+khKqroxp3asfIzuuHAeov711cX9VaWXjUo+V/R/YdorK6Lqa1PRZIB8nMx31mlnwzJVVbAVjOEYeO1jmn3Gx9y6uLtzR5PDlXnt9aDYj917ddNVhE8d95FI0DiSxwHray47rpw1MZq4u/cFG9tS4cHOHmV4+ocRq5x8ytV15mRkyJoaQ0oX/JjuJ+K5a4rKgd1T4/gtVcVx9TL+1IsjzHfRjhm+r28w3X1P+y+qKVga0DuAVE9BeFaumI4nT4K9I5F5Sb3L0by1eLDeo33goDM0LHejsXucIA9Qi47UIA8Ovfz7fAr1a6eBrGNYwWa1oa0DgGtFgB5BZudYXPJACLaSq4M7NT48lAsdm0KkmLVWZzndp93JQbaCr4qhSuRW92VptJR2lLmjQ6nuParV2Uwz2ejijIs7Lnf2539Yg+F7eSg1BQ+01ccZF25s7/qM6xv3EgN+0rQVPaurlOMcL6b/Zfcpy7bAhC6KCgdM8MYNeZ5NHMlcJJt0irmc6E7xLZZ0Ubnh4cG6kWINrgdp7UkU8mOWN1JUNxa5ghCFWIEIQgAQhCABclVhEMn6yKN/e5jSfWy60KUZyg7i6Aj1TsFRv13WU/wucPdeyUVXRZEf1cz2n+INePdZThC6GPtXWY+WR+bv62FsrV3RrURk5HxPHeXMPpYj3pPiex9Y0H5Bx72lr/gb+5XEha/+d1LhwTp+W/y/BJTaDo0oNxSsadHWFxwN+8KctqVBbLcyqe3g9w8zb0VK7RT8US5ZvWibGqXralQ9mLyDmD4gfhZdEePO5tHkbfFXR1uJ9aJLLEljZ1mJlGosfZzzN8Rce5MYa0OF2kEdy0Qywn4XZNST5DXeoS72hCsJDxL8aqcsRHN2nlz/vvTBRraCqu+3Jot580pukJkbxSewKr7H6vUqX43UWBVdY1Uann3Die4KvErdkESDo+of1s55kRs8B1nkHvJaPslTFcWC4fuKeOLm1ozd7zq8/eJXcxhJAGpJsB3lcLUZO9yOS8jNJ27NlLTOkeGMF3Hh+JPYFL/AJOhg/ae7yL3fg0f3qV7QUTKOEveQXEdYjmeTGf33+HC7aeCS2+hJ8mvt5mxW3HjjgVyaU2tvZ+/vUtilBb8xjTSmeiJdq5zJAfrAuHxAUGBVg4NUQuj+QFmBxBFiLE6nj4qEQ0GacRf9Qs8g4gn0BUNXFyjjaduq972FkVpG6TApWxCTKC0hpFj1uta3V431GgWl+FytFzFIB25XaeOmnmpbtHipgjaI7BzjYHjlaBqQO3UBaNlcRllz7x2YNy2JABub6aeCJabF3qxJuwcI8XCRBCcVtE2WudG3qhzrG3KzbvsO24PmmVfh9JT5RJHIb/TBcR5kEC/cFnWnk+J2qTq2Q4HuRVCkNXs7G6He07iRYnKdbgcQOYPcUuw3BHztLmFvVNiCSDwvcaKMsE01GrvlXUTg7oXoWW7ObLa5vlsNSTe1h26r2SFzfnNc36wLfiqaImCEISAEIQgAQhCABCEIAFlFM5hu02PuPce1YoTUnF2gTo7/wBPH9g+oQlyFs/m5SzvZFmVVQGNLjy955KFV0vEnidU1q64yHXQDgEjxR+hXWyyNEiIbQ1PFRnAqLf1sYOrWHeu+wQWj7+X3pltFPqVs6PYLmeTvZGPIZj/AFN9FDLPu8Dl+77EZOokxQhC8+ZQvpbl2ckIQgBpg2OmnDgGhwcQeNrEaaaFbKDFoxVOmeHAG5AFnWc61yeH8Xqk6FdHPNJLot0SUmM9ocSE0t2EljWgC4I7ybHvNvJP9mw2KkLyR9OR2o0A0F/Ie9Q1Cnj1DjkeRq2xqdOxtg+HPqHue2QMka7PwJN3Em4802O0bonGOpjvrbO0aOHblOhB7j5KLwVDmODmOLXDgR/eqcQ7YTAdYMd32IPuNlZhzRiubT6vmn5EoySR2bQYDFujNGAwgA2tYEEgcPonVebFSayt+of6h+SUYnjsk4s4gNvfK3QE9/MrfsziLIpXGQ5Wuba9idbgjh3XU45cf8hSgqXXoNSXHaGmD4WGyyzyaNY+TLfhoTmf5C49Vltf1oYiLm7xbtOZjiPwXNtPjjXtEcTgWnV5HDjo311PkntExroYXO+i1jwTwBDLX9CVpjGE1LDB+ftsmqdxQp/RcNPTZpmNe/v4l54MaewfgSuDC9mTK3ePcI2HUADUjt14DxuubG8V38vG0bTZvLS+rvE/CylWOTxsg+Ua50ZLWENNrDiOY00A81VGOLI269GK+PtfUilF+5CQ7LxvB3E7XkcjY+pbw9EgqIHMcWvFnNNiFIcNno2SCRj5GEXFnAlvWFrEgH48lzY4WT1bBGQ4OEbSWm+pc4H0bZUZccHC41d1Sd/5IyiqtCufD5GDM9jmg21I014arS5pGhBHjop5juJtgjByhzi6zAeAIHHyHxSN2JmtfHC5oYLlziNSbAmzbjTS6eXTQhLgUt9tq+4Sgk6sjyFK8Ro6SCwfC8gj54zEdmpzDXuXLWbPxvh3tM4kWJynW4HEC+oOh0KhLSyVpNNrp1E8bI8vF6tdQ+zSe4rKis4v0ghKt6hX+j6hlgCZK8VfoVtlqLOK4cQku0rsZTVMr3aGbrFSTYuLd0bDzeXPPeHHT+UNUQ2jcS8gcSbDxPBTijsyNjBwa0D0Flj7TnWGMV13+H+yvI9khwCDwPkeP+6CEsMyyZVkcCfVcGOZ9UUDFC421552Pl+S2Nrhzb6H81Ys0QOhC1ipaeZHiPyWYcDwIPmrFOL6geoXpaV4pACEIQAIQhAAs2zuAIDnAHQgE2I7wsEJ2AJ3h+05YzdysErLW1427DfRySIU8eSWN3FjUmuRJBtPCxhEUFr8QQ1rT42vdL8BlaaoPkLGAZncmNzEWAHIcfclaFY88m4t9OSJcbb3H219WHysDSCGsJuDcXcfyaFx4JhrpXEskDHss4cb+I8PxS1ZwTuY4OYS1w4EJPKp5eOSFxXK2Sp+0ToXGOpZflnaNHDtynQ+R8lji+CROhM0QyWZvNLhrm2v808DbsXDDthKBZ7WP77Fp8+XuWjEtpZJm5LBjTxAuSe4k8lslnxyg1J36rW68/1lrnFrfcUrkxN9oz36LrSvHJLNA8SudHmUCXOvFx+0IWjgJUWjX7J1F7tDH+DrH+ayT1+FTsb1opB4NLh6tuFaKF3Z41I1tWfMOI2dXMYeOcEjmMvW1HkpUahXbVUEcgtJGx4/ia13xCT1ewtHJ/ghp7WFzPcDb3LHqtJLNVPkiuWNsqo1KBUqd1nRVEb7uaRnc4NeB6WPvSaq6L6pv6uSKQd5cx3oQR71y5dnZV0K3jkhC2oWYqFnVbJ1sfzqd5A5ss/+gkpZK5zDZ7XMPY4Fp9Css9NKPNEGmhoJ1mJUpbUra2oWd4gGrJyOBI81ubWu7b+ISltQtjZ1FRaEOG1naB5aLMVLe8e9KWzrPfK3ikkIatkaeDh8FnkKUskWW9R3rStgM0LgbWOHM+evxW1teeYB9yazrqB1IWhta3mCPDVbBO0/S9dFNZIvqBmhAF+Fj4FBCstMAQhCABCEIAEg2gl49w/3T4lRPaGfqvd23VuNWxojPtiEm9oQuz3Jdwn12hQjpX2ofSUsbYHlk00gAc0jM2OPrvcAQb65GfbVe0XSxiMYAMkc3+bECbeMRYt6i2Xl8oVUUPTif8ek07Ypbk/Ze0AfeUiw7pdoJbB7pICeUsZsPFzMzR5lLhYE1QtFFXxzMEkMjJGO4PY4PafAjRb0hgsJYWuFnAOHYQCPes0IASVexdHJ86nYO9gMZ/kso1jHRaLF1LIQf3cmoPcHDUed1YCFTPBjnzRFxTKAqI3xPcyRpY9ps5p4g/3zXjahWH0pYFnjbOwfKMuHW4uZxt5an1VWCdcTPpu7lRnlGmNm1C2CoSls62NnWeWMhQ3bOshMvcGwKoqv1MZc3gXnqsH2jxPcLlSBnRrVW1fCD2Zn/wDij+JkmvRiNRbEG+XonTKq2DrWcI2yfUe34OsUnqsOnivvIZWW5ljgPvWsVVLSZI84sHFo6BOshMlQqlmKlUPEIaCVbWVRHBx9UpbUrY2oUe7aEOG1552PiPyWxtcObfQpMKhbBUI9NdQocCqZ2keI/JYSVzB9L3FLN8ueeVWRnJumFHVPim8Ja0WaPU/kkW1LrRHwXVTP6xS/a5/yK6WFenFDXMgmdC594hego00Wr0q417RiL2g9SnAhbwtm+dKR9ohp+ou/os2MirPaJKlmeJobEwZntO8PXe4FpBBDcliD9IqByyFznOcbuc5z3Htc4lzj5kkqZbJdJz6GBsAp2SMDnOLt46N5LiSSeq4HkOA0AVzW1IkTKu6FKR2sUs8PdmbI3zztLj95Qna7ozmoYt9vGzRAgOcGlj2ZiA0lpJuLkC4PPhzU1oumykcbSQ1EWnzrMkZ4DK7N/Ko/0gdJsdXAaamY/I4tMkrwG3DSHBjG3vxAuTbhYA3uEuIZF9i9pn0NUx7T8m97WzMvZrmEhpcR+00ag91uBX0WvnjYbZd9dVsDR8jG9r53/RDWkO3fe51gLdhJX0OlMECEIUBghCEAJ9oBmAb4n8PzVG7R4fuJ3NHzTq3u7R5K7MSlu5x8vTT81Vu38WYG3zhqD3rNmx8aK5qyJCdSXYXZ/wBuqgx1xEwZ5SNDlvYMB5Fx08AexV83FjzAvz5fmr+6HMJ3eHCZzbPqXbzlfdtu2IX7LXd9sqmGlakuJbEFDcm8EDWNDGNDWtADWgWAA5ALYhC3l4IQhAHFV4LBL+shjf8AWY0n1tdJavo5o33sx0ZPNj3C3gHXHuUnQoSxxl4kJpMr+q6Jx/hVDh3SMDve0j4JPVdG1Yz5u7kH8L7H0cB8VbCFnlo8MuhB44lH1WAVUXz6eUd4aXj1bcJeKnW3McRzHivoBaKqgjkFpI2PH8TWu+IWaXZsX4WReL2lFCpWqWoVwVewNFJ/ghh7WOcz3A29yRV/RJE6+6nkYeWdrZAPTKfes77OnF7UyHdsramm6y49rpfkPNTaq6J6uM3jfFKOy5jd5Agj+ZQPbiilhAimY6NzjYBwtm5dU8HceV1bjwSjkjaFwtMgeR3YvFNf0J3IXa4kaKNCEIVgAhCEAX70X/8AK4ftf1FStCFS+ZIEIQkAIQhAEaq+fmq2205oQoEWVDiH6yTx/AL612P/AOX0v/bxf0BCFa+SGhuhCFEYIQhAAhCEACEIQAIQhAAhCEACgPTV/wAtH/cQf6jUIQhFeoQhRGf/2Q=="/>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00" name="Google Shape;500;p83" descr="Image may contain: 1 person, hat and closeup, text that says 'EVERYTHING WE DO. WE DO FOR VETERANS. IVFW VETERANS OF FOREIGN WARS'"/>
          <p:cNvPicPr preferRelativeResize="0"/>
          <p:nvPr/>
        </p:nvPicPr>
        <p:blipFill rotWithShape="1">
          <a:blip r:embed="rId3">
            <a:alphaModFix/>
          </a:blip>
          <a:srcRect/>
          <a:stretch/>
        </p:blipFill>
        <p:spPr>
          <a:xfrm>
            <a:off x="1142998" y="1810238"/>
            <a:ext cx="6858000" cy="26093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2B45FA-3A7D-429F-878F-9803CEDDD5FD}"/>
              </a:ext>
            </a:extLst>
          </p:cNvPr>
          <p:cNvSpPr>
            <a:spLocks noGrp="1"/>
          </p:cNvSpPr>
          <p:nvPr>
            <p:ph type="body" idx="1"/>
          </p:nvPr>
        </p:nvSpPr>
        <p:spPr/>
        <p:txBody>
          <a:bodyPr/>
          <a:lstStyle/>
          <a:p>
            <a:pPr marL="76200" indent="0" algn="ctr">
              <a:buNone/>
            </a:pPr>
            <a:endParaRPr lang="en-US" dirty="0"/>
          </a:p>
        </p:txBody>
      </p:sp>
      <p:sp>
        <p:nvSpPr>
          <p:cNvPr id="3" name="Text Placeholder 2">
            <a:extLst>
              <a:ext uri="{FF2B5EF4-FFF2-40B4-BE49-F238E27FC236}">
                <a16:creationId xmlns:a16="http://schemas.microsoft.com/office/drawing/2014/main" id="{B6850C43-B428-44FC-9C6D-933A83945126}"/>
              </a:ext>
            </a:extLst>
          </p:cNvPr>
          <p:cNvSpPr>
            <a:spLocks noGrp="1"/>
          </p:cNvSpPr>
          <p:nvPr>
            <p:ph type="body" idx="2"/>
          </p:nvPr>
        </p:nvSpPr>
        <p:spPr/>
        <p:txBody>
          <a:bodyPr/>
          <a:lstStyle/>
          <a:p>
            <a:r>
              <a:rPr lang="en-US" sz="2000" dirty="0"/>
              <a:t>Be </a:t>
            </a:r>
            <a:r>
              <a:rPr lang="en-US" sz="2000" u="sng" cap="all" dirty="0"/>
              <a:t>specific</a:t>
            </a:r>
            <a:r>
              <a:rPr lang="en-US" sz="2000" dirty="0"/>
              <a:t> about what your goals are</a:t>
            </a:r>
          </a:p>
          <a:p>
            <a:r>
              <a:rPr lang="en-US" sz="2000" dirty="0"/>
              <a:t>Make those goals </a:t>
            </a:r>
            <a:r>
              <a:rPr lang="en-US" sz="2000" u="sng" cap="all" dirty="0"/>
              <a:t>measurable</a:t>
            </a:r>
          </a:p>
          <a:p>
            <a:r>
              <a:rPr lang="en-US" sz="2000" dirty="0"/>
              <a:t>Goals that you set must be </a:t>
            </a:r>
            <a:r>
              <a:rPr lang="en-US" sz="2000" u="sng" cap="all" dirty="0"/>
              <a:t>attainable</a:t>
            </a:r>
          </a:p>
          <a:p>
            <a:r>
              <a:rPr lang="en-US" sz="2000" dirty="0"/>
              <a:t>Ensure that the goals are </a:t>
            </a:r>
            <a:r>
              <a:rPr lang="en-US" sz="2000" u="sng" dirty="0"/>
              <a:t>RELEVANT</a:t>
            </a:r>
            <a:r>
              <a:rPr lang="en-US" sz="2000" dirty="0"/>
              <a:t> to the problem</a:t>
            </a:r>
          </a:p>
          <a:p>
            <a:r>
              <a:rPr lang="en-US" sz="2000" dirty="0"/>
              <a:t>Open ended goals are lazy, make them </a:t>
            </a:r>
            <a:r>
              <a:rPr lang="en-US" sz="2000" u="sng" dirty="0"/>
              <a:t>TIME-BOUND</a:t>
            </a:r>
          </a:p>
        </p:txBody>
      </p:sp>
      <p:sp>
        <p:nvSpPr>
          <p:cNvPr id="4" name="Title 3">
            <a:extLst>
              <a:ext uri="{FF2B5EF4-FFF2-40B4-BE49-F238E27FC236}">
                <a16:creationId xmlns:a16="http://schemas.microsoft.com/office/drawing/2014/main" id="{BC8FEF4F-A8A0-4B63-9407-E69349939A31}"/>
              </a:ext>
            </a:extLst>
          </p:cNvPr>
          <p:cNvSpPr>
            <a:spLocks noGrp="1"/>
          </p:cNvSpPr>
          <p:nvPr>
            <p:ph type="title"/>
          </p:nvPr>
        </p:nvSpPr>
        <p:spPr/>
        <p:txBody>
          <a:bodyPr/>
          <a:lstStyle/>
          <a:p>
            <a:r>
              <a:rPr lang="en-US" dirty="0"/>
              <a:t>Membership Program</a:t>
            </a:r>
          </a:p>
        </p:txBody>
      </p:sp>
      <p:pic>
        <p:nvPicPr>
          <p:cNvPr id="6" name="Google Shape;107;p23">
            <a:extLst>
              <a:ext uri="{FF2B5EF4-FFF2-40B4-BE49-F238E27FC236}">
                <a16:creationId xmlns:a16="http://schemas.microsoft.com/office/drawing/2014/main" id="{A9E37B5F-5396-4C6A-858A-CAAA0B16F547}"/>
              </a:ext>
            </a:extLst>
          </p:cNvPr>
          <p:cNvPicPr preferRelativeResize="0"/>
          <p:nvPr/>
        </p:nvPicPr>
        <p:blipFill rotWithShape="1">
          <a:blip r:embed="rId2">
            <a:alphaModFix/>
          </a:blip>
          <a:srcRect/>
          <a:stretch/>
        </p:blipFill>
        <p:spPr>
          <a:xfrm>
            <a:off x="1304963" y="1204469"/>
            <a:ext cx="2317467" cy="3370917"/>
          </a:xfrm>
          <a:prstGeom prst="rect">
            <a:avLst/>
          </a:prstGeom>
          <a:noFill/>
          <a:ln>
            <a:noFill/>
          </a:ln>
        </p:spPr>
      </p:pic>
    </p:spTree>
    <p:extLst>
      <p:ext uri="{BB962C8B-B14F-4D97-AF65-F5344CB8AC3E}">
        <p14:creationId xmlns:p14="http://schemas.microsoft.com/office/powerpoint/2010/main" val="310006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up)">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up)">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3"/>
          <p:cNvPicPr preferRelativeResize="0"/>
          <p:nvPr/>
        </p:nvPicPr>
        <p:blipFill rotWithShape="1">
          <a:blip r:embed="rId3">
            <a:alphaModFix/>
          </a:blip>
          <a:srcRect/>
          <a:stretch/>
        </p:blipFill>
        <p:spPr>
          <a:xfrm>
            <a:off x="290080" y="1025237"/>
            <a:ext cx="2962058" cy="4019681"/>
          </a:xfrm>
          <a:prstGeom prst="rect">
            <a:avLst/>
          </a:prstGeom>
          <a:noFill/>
          <a:ln>
            <a:noFill/>
          </a:ln>
        </p:spPr>
      </p:pic>
      <p:sp>
        <p:nvSpPr>
          <p:cNvPr id="108" name="Google Shape;108;p23"/>
          <p:cNvSpPr/>
          <p:nvPr/>
        </p:nvSpPr>
        <p:spPr>
          <a:xfrm>
            <a:off x="290073" y="126500"/>
            <a:ext cx="5459700" cy="39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400" b="1" i="0" u="none" strike="noStrike" cap="none">
                <a:solidFill>
                  <a:schemeClr val="dk1"/>
                </a:solidFill>
                <a:latin typeface="Calibri"/>
                <a:ea typeface="Calibri"/>
                <a:cs typeface="Calibri"/>
                <a:sym typeface="Calibri"/>
              </a:rPr>
              <a:t> Membership Program</a:t>
            </a:r>
            <a:endParaRPr sz="2400" b="0" i="0" u="none" strike="noStrike" cap="none">
              <a:solidFill>
                <a:srgbClr val="000000"/>
              </a:solidFill>
              <a:latin typeface="Arial"/>
              <a:ea typeface="Arial"/>
              <a:cs typeface="Arial"/>
              <a:sym typeface="Arial"/>
            </a:endParaRPr>
          </a:p>
        </p:txBody>
      </p:sp>
      <p:sp>
        <p:nvSpPr>
          <p:cNvPr id="109" name="Google Shape;109;p23"/>
          <p:cNvSpPr txBox="1"/>
          <p:nvPr/>
        </p:nvSpPr>
        <p:spPr>
          <a:xfrm>
            <a:off x="4013050" y="1186950"/>
            <a:ext cx="48384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Decide where you want to be on June 30, 2022 and divide that across all 12 months of the year (starting July 1, 2021). Set benchmarks, remember your life members are a huge number of members that help your statistics, create your team, and write your plan on paper. </a:t>
            </a:r>
            <a:endParaRPr/>
          </a:p>
          <a:p>
            <a:pPr marL="0" lvl="0" indent="0" algn="l" rtl="0">
              <a:spcBef>
                <a:spcPts val="0"/>
              </a:spcBef>
              <a:spcAft>
                <a:spcPts val="0"/>
              </a:spcAft>
              <a:buNone/>
            </a:pPr>
            <a:endParaRPr/>
          </a:p>
          <a:p>
            <a:pPr marL="0" lvl="0" indent="0" algn="l" rtl="0">
              <a:spcBef>
                <a:spcPts val="0"/>
              </a:spcBef>
              <a:spcAft>
                <a:spcPts val="0"/>
              </a:spcAft>
              <a:buNone/>
            </a:pPr>
            <a:r>
              <a:rPr lang="en"/>
              <a:t>Update your plan monthly. Talk about the plan at every Post/District meeting. Don’t be afraid to make needed changes to the plan if the change is needed to ensure success. Ask for help. Get training and materials. Achieve your goal.</a:t>
            </a:r>
            <a:endParaRPr/>
          </a:p>
          <a:p>
            <a:pPr marL="0" lvl="0" indent="0" algn="l" rtl="0">
              <a:spcBef>
                <a:spcPts val="0"/>
              </a:spcBef>
              <a:spcAft>
                <a:spcPts val="0"/>
              </a:spcAft>
              <a:buNone/>
            </a:pPr>
            <a:endParaRPr/>
          </a:p>
          <a:p>
            <a:pPr marL="0" lvl="0" indent="0" algn="ctr" rtl="0">
              <a:spcBef>
                <a:spcPts val="0"/>
              </a:spcBef>
              <a:spcAft>
                <a:spcPts val="0"/>
              </a:spcAft>
              <a:buNone/>
            </a:pPr>
            <a:r>
              <a:rPr lang="en" b="1"/>
              <a:t>“Take the ideas out of your head and write them on paper. That’s when they become a plan.”</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9</a:t>
            </a:fld>
            <a:endParaRPr sz="1200" b="0" i="0" u="none" strike="noStrike" cap="none">
              <a:solidFill>
                <a:srgbClr val="888888"/>
              </a:solidFill>
              <a:latin typeface="Arial"/>
              <a:ea typeface="Arial"/>
              <a:cs typeface="Arial"/>
              <a:sym typeface="Arial"/>
            </a:endParaRPr>
          </a:p>
        </p:txBody>
      </p:sp>
      <p:sp>
        <p:nvSpPr>
          <p:cNvPr id="115" name="Google Shape;115;p24"/>
          <p:cNvSpPr txBox="1">
            <a:spLocks noGrp="1"/>
          </p:cNvSpPr>
          <p:nvPr>
            <p:ph type="title"/>
          </p:nvPr>
        </p:nvSpPr>
        <p:spPr>
          <a:xfrm>
            <a:off x="215153" y="100854"/>
            <a:ext cx="6338048" cy="736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 sz="2400">
                <a:latin typeface="Calibri"/>
                <a:ea typeface="Calibri"/>
                <a:cs typeface="Calibri"/>
                <a:sym typeface="Calibri"/>
              </a:rPr>
              <a:t>Long-Term Planning </a:t>
            </a:r>
            <a:endParaRPr sz="2400"/>
          </a:p>
        </p:txBody>
      </p:sp>
      <p:sp>
        <p:nvSpPr>
          <p:cNvPr id="116" name="Google Shape;116;p24"/>
          <p:cNvSpPr/>
          <p:nvPr/>
        </p:nvSpPr>
        <p:spPr>
          <a:xfrm>
            <a:off x="404950" y="1101476"/>
            <a:ext cx="8005800" cy="35673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2800"/>
              <a:buFont typeface="Arial"/>
              <a:buChar char="•"/>
            </a:pPr>
            <a:r>
              <a:rPr lang="en" sz="2800" b="0" i="0" u="none" strike="noStrike" cap="none">
                <a:solidFill>
                  <a:srgbClr val="000000"/>
                </a:solidFill>
                <a:latin typeface="Calibri"/>
                <a:ea typeface="Calibri"/>
                <a:cs typeface="Calibri"/>
                <a:sym typeface="Calibri"/>
              </a:rPr>
              <a:t>Make a plan to “forward-think” past today to solve potential challenges early.</a:t>
            </a:r>
            <a:endParaRPr sz="2800" b="0" i="0" u="none" strike="noStrike" cap="none">
              <a:solidFill>
                <a:srgbClr val="000000"/>
              </a:solidFill>
              <a:latin typeface="Arial"/>
              <a:ea typeface="Arial"/>
              <a:cs typeface="Arial"/>
              <a:sym typeface="Arial"/>
            </a:endParaRPr>
          </a:p>
          <a:p>
            <a:pPr marL="285750" marR="0" lvl="0" indent="-95250" algn="l" rtl="0">
              <a:lnSpc>
                <a:spcPct val="100000"/>
              </a:lnSpc>
              <a:spcBef>
                <a:spcPts val="0"/>
              </a:spcBef>
              <a:spcAft>
                <a:spcPts val="0"/>
              </a:spcAft>
              <a:buClr>
                <a:schemeClr val="dk1"/>
              </a:buClr>
              <a:buSzPts val="3000"/>
              <a:buFont typeface="Arial"/>
              <a:buNone/>
            </a:pPr>
            <a:endParaRPr sz="2800" b="0" i="0" u="none" strike="noStrike" cap="none">
              <a:solidFill>
                <a:srgbClr val="00000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2800"/>
              <a:buFont typeface="Arial"/>
              <a:buChar char="•"/>
            </a:pPr>
            <a:r>
              <a:rPr lang="en" sz="2800" b="0" i="0" u="none" strike="noStrike" cap="none">
                <a:solidFill>
                  <a:srgbClr val="000000"/>
                </a:solidFill>
                <a:latin typeface="Calibri"/>
                <a:ea typeface="Calibri"/>
                <a:cs typeface="Calibri"/>
                <a:sym typeface="Calibri"/>
              </a:rPr>
              <a:t>Create an action plan - not just a “plan” – what are the specific actions which must be taken to achieve success?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800" b="0" i="0" u="none" strike="noStrike" cap="none">
              <a:solidFill>
                <a:srgbClr val="000000"/>
              </a:solidFill>
              <a:latin typeface="Calibri"/>
              <a:ea typeface="Calibri"/>
              <a:cs typeface="Calibri"/>
              <a:sym typeface="Calibri"/>
            </a:endParaRPr>
          </a:p>
          <a:p>
            <a:pPr marL="285750" marR="0" lvl="0" indent="-273050" algn="l" rtl="0">
              <a:lnSpc>
                <a:spcPct val="100000"/>
              </a:lnSpc>
              <a:spcBef>
                <a:spcPts val="0"/>
              </a:spcBef>
              <a:spcAft>
                <a:spcPts val="0"/>
              </a:spcAft>
              <a:buClr>
                <a:srgbClr val="000000"/>
              </a:buClr>
              <a:buSzPts val="2800"/>
              <a:buFont typeface="Arial"/>
              <a:buChar char="•"/>
            </a:pPr>
            <a:r>
              <a:rPr lang="en" sz="2800" b="0" i="0" u="none" strike="noStrike" cap="none">
                <a:solidFill>
                  <a:srgbClr val="000000"/>
                </a:solidFill>
                <a:latin typeface="Calibri"/>
                <a:ea typeface="Calibri"/>
                <a:cs typeface="Calibri"/>
                <a:sym typeface="Calibri"/>
              </a:rPr>
              <a:t>Delegate short-term goals when appropriate.</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2978</Words>
  <Application>Microsoft Office PowerPoint</Application>
  <PresentationFormat>On-screen Show (16:9)</PresentationFormat>
  <Paragraphs>404</Paragraphs>
  <Slides>68</Slides>
  <Notes>67</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68</vt:i4>
      </vt:variant>
    </vt:vector>
  </HeadingPairs>
  <TitlesOfParts>
    <vt:vector size="76" baseType="lpstr">
      <vt:lpstr>Arial</vt:lpstr>
      <vt:lpstr>Calibri</vt:lpstr>
      <vt:lpstr>Cambria</vt:lpstr>
      <vt:lpstr>Noto Sans Symbols</vt:lpstr>
      <vt:lpstr>Times New Roman</vt:lpstr>
      <vt:lpstr>Office Theme</vt:lpstr>
      <vt:lpstr>4_Custom Design</vt:lpstr>
      <vt:lpstr>Custom Design</vt:lpstr>
      <vt:lpstr>PowerPoint Presentation</vt:lpstr>
      <vt:lpstr>Video: Student Veterans</vt:lpstr>
      <vt:lpstr>Our Mission</vt:lpstr>
      <vt:lpstr>Our Vision</vt:lpstr>
      <vt:lpstr>Our Core Values</vt:lpstr>
      <vt:lpstr>PowerPoint Presentation</vt:lpstr>
      <vt:lpstr>Membership Program</vt:lpstr>
      <vt:lpstr>PowerPoint Presentation</vt:lpstr>
      <vt:lpstr>Long-Term Planning </vt:lpstr>
      <vt:lpstr>Long-Term Planning </vt:lpstr>
      <vt:lpstr>PowerPoint Presentation</vt:lpstr>
      <vt:lpstr>Where Virginia Stands</vt:lpstr>
      <vt:lpstr>Where Virginia Stands</vt:lpstr>
      <vt:lpstr>Fundamentals of membership</vt:lpstr>
      <vt:lpstr>Fundamentals of membership (Cont.)</vt:lpstr>
      <vt:lpstr>Fundamentals of membership (Cont.)</vt:lpstr>
      <vt:lpstr>Fundamentals of membership (Cont.)</vt:lpstr>
      <vt:lpstr>Break for 10 minutes</vt:lpstr>
      <vt:lpstr>PowerPoint Presentation</vt:lpstr>
      <vt:lpstr>The Art of Recruiting (Cont.)</vt:lpstr>
      <vt:lpstr>The Art of Recruiting (Cont.)</vt:lpstr>
      <vt:lpstr>The Art of Recruiting (Cont.)</vt:lpstr>
      <vt:lpstr>The Art of Recruiting (Cont.)</vt:lpstr>
      <vt:lpstr>PowerPoint Presentation</vt:lpstr>
      <vt:lpstr>The Art of Recruiting (Cont.)</vt:lpstr>
      <vt:lpstr>The Art of Recruiting (Cont.)</vt:lpstr>
      <vt:lpstr>The Art of Recruiting (Cont.)</vt:lpstr>
      <vt:lpstr>The Art of Recruiting (Cont.)</vt:lpstr>
      <vt:lpstr>The Art of Recruiting (Cont.)</vt:lpstr>
      <vt:lpstr>The Art of Recruiting (Cont.)</vt:lpstr>
      <vt:lpstr>The Art of Recruiting (Cont.)</vt:lpstr>
      <vt:lpstr>The Art of Recruiting (Cont.)</vt:lpstr>
      <vt:lpstr>The Art of Recruiting (Cont.)</vt:lpstr>
      <vt:lpstr>The Art of Recruiting (Cont.)</vt:lpstr>
      <vt:lpstr>The Art of Recruiting (Cont.)</vt:lpstr>
      <vt:lpstr>The Art of Recruiting (Cont.)</vt:lpstr>
      <vt:lpstr>Break for 10 minutes</vt:lpstr>
      <vt:lpstr>PowerPoint Presentation</vt:lpstr>
      <vt:lpstr>Video: Lifetime Membership</vt:lpstr>
      <vt:lpstr>PowerPoint Presentation</vt:lpstr>
      <vt:lpstr>Additional Tools and Information (Cont.)</vt:lpstr>
      <vt:lpstr>Additional Tools and Information (Cont.)</vt:lpstr>
      <vt:lpstr>Additional Tools and Information (Cont.)</vt:lpstr>
      <vt:lpstr>Additional Tools and Information (Cont.)</vt:lpstr>
      <vt:lpstr>Additional Tools and Information (Cont.)</vt:lpstr>
      <vt:lpstr>Additional Tools and Information (Cont.)</vt:lpstr>
      <vt:lpstr>Additional Tools and Information (Cont.)</vt:lpstr>
      <vt:lpstr>Additional Tools and Information (Cont.)</vt:lpstr>
      <vt:lpstr>PowerPoint Presentation</vt:lpstr>
      <vt:lpstr>Setting Goals and Achieving Success (Cont.)</vt:lpstr>
      <vt:lpstr> Setting Goals and Achieving Success (Cont.) </vt:lpstr>
      <vt:lpstr>PowerPoint Presentation</vt:lpstr>
      <vt:lpstr>PowerPoint Presentation</vt:lpstr>
      <vt:lpstr>PowerPoint Presentation</vt:lpstr>
      <vt:lpstr>PowerPoint Presentation</vt:lpstr>
      <vt:lpstr>PowerPoint Presentation</vt:lpstr>
      <vt:lpstr>PowerPoint Presentation</vt:lpstr>
      <vt:lpstr>Incentives and Special Awards</vt:lpstr>
      <vt:lpstr>Incentives and Special Awards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Diaz</cp:lastModifiedBy>
  <cp:revision>2</cp:revision>
  <dcterms:modified xsi:type="dcterms:W3CDTF">2021-10-07T19:26:06Z</dcterms:modified>
</cp:coreProperties>
</file>