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71"/>
  </p:normalViewPr>
  <p:slideViewPr>
    <p:cSldViewPr>
      <p:cViewPr varScale="1">
        <p:scale>
          <a:sx n="126" d="100"/>
          <a:sy n="126" d="100"/>
        </p:scale>
        <p:origin x="3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Adamczyk" userId="6cf35b3ae582723c" providerId="LiveId" clId="{054490EF-08F2-46AD-871E-318DA8C61B1E}"/>
    <pc:docChg chg="modSld">
      <pc:chgData name="Robert Adamczyk" userId="6cf35b3ae582723c" providerId="LiveId" clId="{054490EF-08F2-46AD-871E-318DA8C61B1E}" dt="2024-07-24T01:14:03.543" v="1" actId="113"/>
      <pc:docMkLst>
        <pc:docMk/>
      </pc:docMkLst>
      <pc:sldChg chg="modSp mod">
        <pc:chgData name="Robert Adamczyk" userId="6cf35b3ae582723c" providerId="LiveId" clId="{054490EF-08F2-46AD-871E-318DA8C61B1E}" dt="2024-07-24T01:14:03.543" v="1" actId="113"/>
        <pc:sldMkLst>
          <pc:docMk/>
          <pc:sldMk cId="0" sldId="256"/>
        </pc:sldMkLst>
        <pc:spChg chg="mod">
          <ac:chgData name="Robert Adamczyk" userId="6cf35b3ae582723c" providerId="LiveId" clId="{054490EF-08F2-46AD-871E-318DA8C61B1E}" dt="2024-07-24T01:14:03.543" v="1" actId="113"/>
          <ac:spMkLst>
            <pc:docMk/>
            <pc:sldMk cId="0" sldId="256"/>
            <ac:spMk id="4" creationId="{00000000-0000-0000-0000-000000000000}"/>
          </ac:spMkLst>
        </pc:spChg>
      </pc:sldChg>
    </pc:docChg>
  </pc:docChgLst>
  <pc:docChgLst>
    <pc:chgData name="Robert Adamczyk" userId="6cf35b3ae582723c" providerId="LiveId" clId="{307760C3-38FC-48F0-AC78-9EE9783335D7}"/>
    <pc:docChg chg="modSld">
      <pc:chgData name="Robert Adamczyk" userId="6cf35b3ae582723c" providerId="LiveId" clId="{307760C3-38FC-48F0-AC78-9EE9783335D7}" dt="2024-09-09T23:54:33.745" v="0" actId="20577"/>
      <pc:docMkLst>
        <pc:docMk/>
      </pc:docMkLst>
      <pc:sldChg chg="modSp mod">
        <pc:chgData name="Robert Adamczyk" userId="6cf35b3ae582723c" providerId="LiveId" clId="{307760C3-38FC-48F0-AC78-9EE9783335D7}" dt="2024-09-09T23:54:33.745" v="0" actId="20577"/>
        <pc:sldMkLst>
          <pc:docMk/>
          <pc:sldMk cId="0" sldId="301"/>
        </pc:sldMkLst>
        <pc:spChg chg="mod">
          <ac:chgData name="Robert Adamczyk" userId="6cf35b3ae582723c" providerId="LiveId" clId="{307760C3-38FC-48F0-AC78-9EE9783335D7}" dt="2024-09-09T23:54:33.745" v="0" actId="20577"/>
          <ac:spMkLst>
            <pc:docMk/>
            <pc:sldMk cId="0" sldId="30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AAEE-1C20-D74F-9C98-3AE0385D15F4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FB771-D4E4-F54E-A569-3FCDB5D61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in mind a Re-instatement only counts as a Continuous member, Only a Brand New, Member will count for recruiter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the Hal </a:t>
            </a:r>
            <a:r>
              <a:rPr lang="en-US" dirty="0" err="1"/>
              <a:t>Roesch</a:t>
            </a:r>
            <a:r>
              <a:rPr lang="en-US" dirty="0"/>
              <a:t>, approach and always try to get a Life Membership paid in full first, then move to the Installment Plan, before losing them then go with the Annual.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2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this has been corrected #5 100% by Tuesday, December 31</a:t>
            </a:r>
            <a:r>
              <a:rPr lang="en-US" baseline="30000" dirty="0"/>
              <a:t>st</a:t>
            </a:r>
            <a:r>
              <a:rPr lang="en-US" dirty="0"/>
              <a:t>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B771-D4E4-F54E-A569-3FCDB5D6176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9546"/>
            <a:ext cx="9144000" cy="4204335"/>
          </a:xfrm>
          <a:custGeom>
            <a:avLst/>
            <a:gdLst/>
            <a:ahLst/>
            <a:cxnLst/>
            <a:rect l="l" t="t" r="r" b="b"/>
            <a:pathLst>
              <a:path w="9144000" h="4204335">
                <a:moveTo>
                  <a:pt x="9143999" y="4203953"/>
                </a:moveTo>
                <a:lnTo>
                  <a:pt x="0" y="4203953"/>
                </a:lnTo>
                <a:lnTo>
                  <a:pt x="0" y="0"/>
                </a:lnTo>
                <a:lnTo>
                  <a:pt x="9143999" y="0"/>
                </a:lnTo>
                <a:lnTo>
                  <a:pt x="9143999" y="42039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326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7845" y="205405"/>
            <a:ext cx="1483114" cy="518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78" y="253663"/>
            <a:ext cx="59861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666" y="1001238"/>
            <a:ext cx="7392667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VFWmembershipHQ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911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401" y="467660"/>
            <a:ext cx="2620875" cy="9163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0330" y="2165653"/>
            <a:ext cx="363067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4800" spc="-340" dirty="0">
                <a:latin typeface="Arial Hebrew" pitchFamily="2" charset="-79"/>
              </a:rPr>
              <a:t>Virgina </a:t>
            </a:r>
            <a:r>
              <a:rPr sz="4800" spc="-370" dirty="0">
                <a:latin typeface="Arial Hebrew" pitchFamily="2" charset="-79"/>
              </a:rPr>
              <a:t>Recruiting</a:t>
            </a:r>
            <a:r>
              <a:rPr sz="4800" spc="-215" dirty="0">
                <a:latin typeface="Arial Hebrew" pitchFamily="2" charset="-79"/>
              </a:rPr>
              <a:t> </a:t>
            </a:r>
            <a:r>
              <a:rPr sz="4800" spc="-545" dirty="0">
                <a:latin typeface="Arial Hebrew" pitchFamily="2" charset="-79"/>
              </a:rPr>
              <a:t>SOI 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202</a:t>
            </a:r>
            <a:r>
              <a:rPr lang="en-US"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4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-</a:t>
            </a:r>
            <a:r>
              <a:rPr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</a:t>
            </a:r>
            <a:r>
              <a:rPr lang="en-US"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5</a:t>
            </a:r>
            <a:endParaRPr sz="4800" b="0" dirty="0">
              <a:latin typeface="Arial Hebrew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58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1737" y="994330"/>
            <a:ext cx="2438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/>
              <a:t>Virginia</a:t>
            </a:r>
            <a:r>
              <a:rPr sz="4400" spc="-215" dirty="0"/>
              <a:t> </a:t>
            </a:r>
            <a:r>
              <a:rPr sz="4400" spc="-405" dirty="0"/>
              <a:t>is: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00316" y="1667328"/>
            <a:ext cx="7000240" cy="21621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52270" indent="-143510">
              <a:lnSpc>
                <a:spcPct val="100000"/>
              </a:lnSpc>
              <a:spcBef>
                <a:spcPts val="465"/>
              </a:spcBef>
              <a:buSzPct val="96875"/>
              <a:buChar char="•"/>
              <a:tabLst>
                <a:tab pos="1652905" algn="l"/>
              </a:tabLst>
            </a:pPr>
            <a:r>
              <a:rPr sz="3200" spc="-235" dirty="0">
                <a:latin typeface="Arial"/>
                <a:cs typeface="Arial"/>
              </a:rPr>
              <a:t>One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52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departments</a:t>
            </a:r>
            <a:endParaRPr sz="3200" dirty="0">
              <a:latin typeface="Arial"/>
              <a:cs typeface="Arial"/>
            </a:endParaRPr>
          </a:p>
          <a:p>
            <a:pPr marL="1914525" lvl="1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19151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13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districts</a:t>
            </a:r>
            <a:endParaRPr sz="3200" dirty="0">
              <a:latin typeface="Arial"/>
              <a:cs typeface="Arial"/>
            </a:endParaRPr>
          </a:p>
          <a:p>
            <a:pPr marL="758825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7594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12</a:t>
            </a:r>
            <a:r>
              <a:rPr lang="en-US" sz="3200" spc="-170" dirty="0">
                <a:latin typeface="Arial"/>
                <a:cs typeface="Arial"/>
              </a:rPr>
              <a:t>6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posts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(with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At-</a:t>
            </a:r>
            <a:r>
              <a:rPr sz="3200" spc="-20" dirty="0">
                <a:latin typeface="Arial"/>
                <a:cs typeface="Arial"/>
              </a:rPr>
              <a:t>Large)</a:t>
            </a:r>
            <a:endParaRPr sz="32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37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serve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every </a:t>
            </a:r>
            <a:r>
              <a:rPr sz="3200" spc="-100" dirty="0">
                <a:latin typeface="Arial"/>
                <a:cs typeface="Arial"/>
              </a:rPr>
              <a:t>community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184" y="1001238"/>
            <a:ext cx="7546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60" dirty="0"/>
              <a:t>Virginia</a:t>
            </a:r>
            <a:r>
              <a:rPr sz="4000" spc="-175" dirty="0"/>
              <a:t> </a:t>
            </a:r>
            <a:r>
              <a:rPr sz="4000" spc="-409" dirty="0"/>
              <a:t>has</a:t>
            </a:r>
            <a:r>
              <a:rPr sz="4000" spc="-180" dirty="0"/>
              <a:t> </a:t>
            </a:r>
            <a:r>
              <a:rPr sz="4000" spc="-229" dirty="0"/>
              <a:t>about</a:t>
            </a:r>
            <a:r>
              <a:rPr sz="4000" spc="-170" dirty="0"/>
              <a:t> </a:t>
            </a:r>
            <a:r>
              <a:rPr sz="4000" spc="-200" dirty="0"/>
              <a:t>720,000</a:t>
            </a:r>
            <a:r>
              <a:rPr sz="4000" spc="-180" dirty="0"/>
              <a:t> </a:t>
            </a:r>
            <a:r>
              <a:rPr sz="4000" spc="-300" dirty="0"/>
              <a:t>veterans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27918" y="2193108"/>
            <a:ext cx="7117080" cy="25250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3230" marR="327660" indent="-431165">
              <a:lnSpc>
                <a:spcPts val="3460"/>
              </a:lnSpc>
              <a:spcBef>
                <a:spcPts val="530"/>
              </a:spcBef>
              <a:buChar char="•"/>
              <a:tabLst>
                <a:tab pos="443230" algn="l"/>
                <a:tab pos="443865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10%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eligible,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could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have </a:t>
            </a:r>
            <a:r>
              <a:rPr sz="3200" spc="-155" dirty="0">
                <a:latin typeface="Arial"/>
                <a:cs typeface="Arial"/>
              </a:rPr>
              <a:t>72,000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300" dirty="0">
              <a:latin typeface="Arial"/>
              <a:cs typeface="Arial"/>
            </a:endParaRPr>
          </a:p>
          <a:p>
            <a:pPr marL="443230" marR="5080" indent="-431165">
              <a:lnSpc>
                <a:spcPts val="3460"/>
              </a:lnSpc>
              <a:buChar char="•"/>
              <a:tabLst>
                <a:tab pos="443230" algn="l"/>
                <a:tab pos="44386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only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3</a:t>
            </a:r>
            <a:r>
              <a:rPr lang="en-US" sz="3200" spc="-155" dirty="0">
                <a:latin typeface="Arial"/>
                <a:cs typeface="Arial"/>
              </a:rPr>
              <a:t>3,809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as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lang="en-US" sz="3200" spc="-20" dirty="0">
                <a:latin typeface="Arial"/>
                <a:cs typeface="Arial"/>
              </a:rPr>
              <a:t>July 1, 2024.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5415915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ct val="10000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3 </a:t>
            </a:r>
            <a:r>
              <a:rPr sz="3200" spc="-350" dirty="0">
                <a:latin typeface="Arial"/>
                <a:cs typeface="Arial"/>
              </a:rPr>
              <a:t>R’s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membership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current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new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149" y="1018511"/>
            <a:ext cx="7573645" cy="336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ts val="342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155" dirty="0">
                <a:latin typeface="Arial"/>
                <a:cs typeface="Arial"/>
              </a:rPr>
              <a:t>Retaining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current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annual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0" dirty="0">
                <a:latin typeface="Arial"/>
                <a:cs typeface="Arial"/>
              </a:rPr>
              <a:t>Email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95" dirty="0">
                <a:latin typeface="Arial"/>
                <a:cs typeface="Arial"/>
              </a:rPr>
              <a:t>Phone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Calls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10" dirty="0">
                <a:latin typeface="Arial"/>
                <a:cs typeface="Arial"/>
              </a:rPr>
              <a:t>Note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in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newsletter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29" dirty="0">
                <a:latin typeface="Arial"/>
                <a:cs typeface="Arial"/>
              </a:rPr>
              <a:t>Knock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their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door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45" dirty="0">
                <a:latin typeface="Arial"/>
                <a:cs typeface="Arial"/>
              </a:rPr>
              <a:t>Mail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them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90" dirty="0">
                <a:latin typeface="Arial"/>
                <a:cs typeface="Arial"/>
              </a:rPr>
              <a:t>Engage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social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media</a:t>
            </a:r>
            <a:endParaRPr lang="en-US"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315" dirty="0">
                <a:latin typeface="Arial"/>
                <a:cs typeface="Arial"/>
              </a:rPr>
              <a:t>Scan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your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followers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lapsed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123950"/>
            <a:ext cx="7492365" cy="366670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5080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75" dirty="0">
                <a:latin typeface="Arial"/>
                <a:cs typeface="Arial"/>
              </a:rPr>
              <a:t>Reinstate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endParaRPr lang="en-US" sz="3200" spc="-165" dirty="0">
              <a:latin typeface="Arial"/>
              <a:cs typeface="Arial"/>
            </a:endParaRPr>
          </a:p>
          <a:p>
            <a:pPr marL="486409" marR="5080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endParaRPr sz="10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2800" spc="-140" dirty="0">
                <a:latin typeface="Arial"/>
                <a:cs typeface="Arial"/>
              </a:rPr>
              <a:t>Similar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renewing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members,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but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much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larger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pool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work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with.</a:t>
            </a:r>
            <a:endParaRPr lang="en-US" sz="2800" spc="-10" dirty="0">
              <a:latin typeface="Arial"/>
              <a:cs typeface="Arial"/>
            </a:endParaRPr>
          </a:p>
          <a:p>
            <a:pPr marL="943610" marR="35052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2800" i="1" u="sng" spc="-170" dirty="0">
                <a:solidFill>
                  <a:srgbClr val="FF0000"/>
                </a:solidFill>
                <a:latin typeface="Arial"/>
                <a:cs typeface="Arial"/>
              </a:rPr>
              <a:t>At-</a:t>
            </a:r>
            <a:r>
              <a:rPr sz="2800" i="1" u="sng" spc="-10" dirty="0">
                <a:solidFill>
                  <a:srgbClr val="FF0000"/>
                </a:solidFill>
                <a:latin typeface="Arial"/>
                <a:cs typeface="Arial"/>
              </a:rPr>
              <a:t>Large </a:t>
            </a:r>
            <a:r>
              <a:rPr sz="2800" i="1" u="sng" spc="-165" dirty="0">
                <a:solidFill>
                  <a:srgbClr val="FF0000"/>
                </a:solidFill>
                <a:latin typeface="Arial"/>
                <a:cs typeface="Arial"/>
              </a:rPr>
              <a:t>members</a:t>
            </a:r>
            <a:r>
              <a:rPr lang="en-US" sz="2800" i="1" u="sng" spc="-165" dirty="0">
                <a:solidFill>
                  <a:srgbClr val="FF0000"/>
                </a:solidFill>
                <a:latin typeface="Arial"/>
                <a:cs typeface="Arial"/>
              </a:rPr>
              <a:t> are off limits unless they come to you.</a:t>
            </a:r>
          </a:p>
          <a:p>
            <a:pPr marL="943610" marR="35052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lang="en-US" sz="2800" spc="-165" dirty="0">
                <a:latin typeface="Arial"/>
                <a:cs typeface="Arial"/>
              </a:rPr>
              <a:t>M</a:t>
            </a:r>
            <a:r>
              <a:rPr sz="2800" spc="-165" dirty="0">
                <a:latin typeface="Arial"/>
                <a:cs typeface="Arial"/>
              </a:rPr>
              <a:t>embers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who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moved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lang="en-US" sz="2800" spc="-135" dirty="0">
                <a:latin typeface="Arial"/>
                <a:cs typeface="Arial"/>
              </a:rPr>
              <a:t>(relocated).  This report can be produced at request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604759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3 </a:t>
            </a:r>
            <a:r>
              <a:rPr sz="2800" spc="-310" dirty="0">
                <a:latin typeface="Arial"/>
                <a:cs typeface="Arial"/>
              </a:rPr>
              <a:t>R’s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perspective</a:t>
            </a:r>
            <a:endParaRPr sz="2800" dirty="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b="1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7,300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annual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will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likely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00B050"/>
                </a:solidFill>
                <a:latin typeface="Arial"/>
                <a:cs typeface="Arial"/>
              </a:rPr>
              <a:t>keep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0B050"/>
                </a:solidFill>
                <a:latin typeface="Arial"/>
                <a:cs typeface="Arial"/>
              </a:rPr>
              <a:t>about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00B050"/>
                </a:solidFill>
                <a:latin typeface="Arial"/>
                <a:cs typeface="Arial"/>
              </a:rPr>
              <a:t>60%-</a:t>
            </a:r>
            <a:r>
              <a:rPr sz="2800" spc="-265" dirty="0">
                <a:solidFill>
                  <a:srgbClr val="00B050"/>
                </a:solidFill>
                <a:latin typeface="Arial"/>
                <a:cs typeface="Arial"/>
              </a:rPr>
              <a:t>70%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B050"/>
                </a:solidFill>
                <a:latin typeface="Arial"/>
                <a:cs typeface="Arial"/>
              </a:rPr>
              <a:t>this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amount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(plus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,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B050"/>
                </a:solidFill>
                <a:latin typeface="Arial"/>
                <a:cs typeface="Arial"/>
              </a:rPr>
              <a:t>life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nearly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10,000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unpaid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44704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0B050"/>
                </a:solidFill>
                <a:latin typeface="Arial"/>
                <a:cs typeface="Arial"/>
              </a:rPr>
              <a:t>have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number/address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for </a:t>
            </a:r>
            <a:r>
              <a:rPr sz="2800" spc="-165" dirty="0">
                <a:solidFill>
                  <a:srgbClr val="00B050"/>
                </a:solidFill>
                <a:latin typeface="Arial"/>
                <a:cs typeface="Arial"/>
              </a:rPr>
              <a:t>many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B050"/>
                </a:solidFill>
                <a:latin typeface="Arial"/>
                <a:cs typeface="Arial"/>
              </a:rPr>
              <a:t>this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number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new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fill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gap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857885">
              <a:lnSpc>
                <a:spcPts val="3190"/>
              </a:lnSpc>
            </a:pPr>
            <a:r>
              <a:rPr sz="2800" b="1" spc="-20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sz="2800" b="1" spc="-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NEVER</a:t>
            </a:r>
            <a:r>
              <a:rPr sz="2800" b="1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3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say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10" y="2274540"/>
            <a:ext cx="5053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The</a:t>
            </a:r>
            <a:r>
              <a:rPr sz="4000" spc="-175" dirty="0"/>
              <a:t> </a:t>
            </a:r>
            <a:r>
              <a:rPr sz="4000" dirty="0"/>
              <a:t>Art</a:t>
            </a:r>
            <a:r>
              <a:rPr sz="4000" spc="-15" dirty="0"/>
              <a:t> </a:t>
            </a:r>
            <a:r>
              <a:rPr sz="4000" dirty="0"/>
              <a:t>of</a:t>
            </a:r>
            <a:r>
              <a:rPr sz="4000" spc="-10" dirty="0"/>
              <a:t> Recruiting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962" y="2274540"/>
            <a:ext cx="6425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1: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Planning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Event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690499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 marR="939800" indent="-474345" algn="r">
              <a:lnSpc>
                <a:spcPct val="100000"/>
              </a:lnSpc>
              <a:spcBef>
                <a:spcPts val="100"/>
              </a:spcBef>
              <a:buChar char="●"/>
              <a:tabLst>
                <a:tab pos="473709" algn="l"/>
                <a:tab pos="474345" algn="l"/>
              </a:tabLst>
            </a:pPr>
            <a:r>
              <a:rPr sz="3200" spc="-210" dirty="0">
                <a:latin typeface="Arial"/>
                <a:cs typeface="Arial"/>
              </a:rPr>
              <a:t>Factors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consider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recruiting:</a:t>
            </a:r>
            <a:endParaRPr sz="3200" dirty="0">
              <a:latin typeface="Arial"/>
              <a:cs typeface="Arial"/>
            </a:endParaRPr>
          </a:p>
          <a:p>
            <a:pPr marL="473709" marR="939165" lvl="1" indent="-474345" algn="r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473709" algn="l"/>
                <a:tab pos="474345" algn="l"/>
              </a:tabLst>
            </a:pPr>
            <a:r>
              <a:rPr sz="3200" spc="-160" dirty="0">
                <a:latin typeface="Arial"/>
                <a:cs typeface="Arial"/>
              </a:rPr>
              <a:t>When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(Weekend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Weekday)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(The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actual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store/location)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30" dirty="0">
                <a:latin typeface="Arial"/>
                <a:cs typeface="Arial"/>
              </a:rPr>
              <a:t>Weather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(Are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inside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outside?)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7839075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40" dirty="0">
                <a:latin typeface="Arial"/>
                <a:cs typeface="Arial"/>
              </a:rPr>
              <a:t>Who </a:t>
            </a:r>
            <a:r>
              <a:rPr sz="3200" spc="-145" dirty="0">
                <a:latin typeface="Arial"/>
                <a:cs typeface="Arial"/>
              </a:rPr>
              <a:t>should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work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event?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10" dirty="0">
                <a:latin typeface="Arial"/>
                <a:cs typeface="Arial"/>
              </a:rPr>
              <a:t>At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least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one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“recruiter”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95" dirty="0">
                <a:latin typeface="Arial"/>
                <a:cs typeface="Arial"/>
              </a:rPr>
              <a:t>People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training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endParaRPr sz="3200" dirty="0">
              <a:latin typeface="Arial"/>
              <a:cs typeface="Arial"/>
            </a:endParaRPr>
          </a:p>
          <a:p>
            <a:pPr marL="943610" marR="508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show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face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post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attract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similar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them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80" dirty="0">
                <a:latin typeface="Arial"/>
                <a:cs typeface="Arial"/>
              </a:rPr>
              <a:t>But...not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too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many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(2-</a:t>
            </a:r>
            <a:r>
              <a:rPr sz="3200" spc="-170" dirty="0">
                <a:latin typeface="Arial"/>
                <a:cs typeface="Arial"/>
              </a:rPr>
              <a:t>3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per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table)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Auxiliary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also!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312" y="1604082"/>
            <a:ext cx="7312659" cy="18300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89535" algn="just">
              <a:lnSpc>
                <a:spcPts val="3460"/>
              </a:lnSpc>
              <a:spcBef>
                <a:spcPts val="530"/>
              </a:spcBef>
            </a:pP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foster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camaraderie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among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United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States </a:t>
            </a:r>
            <a:r>
              <a:rPr sz="3200" spc="-170" dirty="0">
                <a:latin typeface="Arial"/>
                <a:cs typeface="Arial"/>
              </a:rPr>
              <a:t>veterans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overseas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conflicts.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serve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our </a:t>
            </a:r>
            <a:r>
              <a:rPr sz="3200" spc="-145" dirty="0">
                <a:latin typeface="Arial"/>
                <a:cs typeface="Arial"/>
              </a:rPr>
              <a:t>veterans,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military,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our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communities.</a:t>
            </a:r>
            <a:endParaRPr sz="3200">
              <a:latin typeface="Arial"/>
              <a:cs typeface="Arial"/>
            </a:endParaRPr>
          </a:p>
          <a:p>
            <a:pPr marL="594995" algn="just">
              <a:lnSpc>
                <a:spcPts val="3395"/>
              </a:lnSpc>
            </a:pPr>
            <a:r>
              <a:rPr sz="3200" spc="-405" dirty="0">
                <a:latin typeface="Arial"/>
                <a:cs typeface="Arial"/>
              </a:rPr>
              <a:t>To</a:t>
            </a:r>
            <a:r>
              <a:rPr sz="3200" spc="-165" dirty="0">
                <a:latin typeface="Arial"/>
                <a:cs typeface="Arial"/>
              </a:rPr>
              <a:t> advocate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all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veterans.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892" y="993720"/>
            <a:ext cx="7124065" cy="4021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indent="-427990">
              <a:lnSpc>
                <a:spcPct val="100000"/>
              </a:lnSpc>
              <a:spcBef>
                <a:spcPts val="10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b="1" spc="-135" dirty="0">
                <a:latin typeface="Arial"/>
                <a:cs typeface="Arial"/>
              </a:rPr>
              <a:t>What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0" dirty="0">
                <a:latin typeface="Arial"/>
                <a:cs typeface="Arial"/>
              </a:rPr>
              <a:t>should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9" dirty="0">
                <a:latin typeface="Arial"/>
                <a:cs typeface="Arial"/>
              </a:rPr>
              <a:t>you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30" dirty="0">
                <a:latin typeface="Arial"/>
                <a:cs typeface="Arial"/>
              </a:rPr>
              <a:t>put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15" dirty="0">
                <a:latin typeface="Arial"/>
                <a:cs typeface="Arial"/>
              </a:rPr>
              <a:t>on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14" dirty="0">
                <a:latin typeface="Arial"/>
                <a:cs typeface="Arial"/>
              </a:rPr>
              <a:t>the </a:t>
            </a:r>
            <a:r>
              <a:rPr sz="2600" b="1" spc="-175" dirty="0">
                <a:latin typeface="Arial"/>
                <a:cs typeface="Arial"/>
              </a:rPr>
              <a:t>recruiting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table?</a:t>
            </a:r>
            <a:endParaRPr sz="2600" dirty="0">
              <a:latin typeface="Arial"/>
              <a:cs typeface="Arial"/>
            </a:endParaRPr>
          </a:p>
          <a:p>
            <a:pPr marL="926465" marR="5080" lvl="1" indent="-457200">
              <a:lnSpc>
                <a:spcPts val="2500"/>
              </a:lnSpc>
              <a:spcBef>
                <a:spcPts val="7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275" dirty="0">
                <a:latin typeface="Arial"/>
                <a:cs typeface="Arial"/>
              </a:rPr>
              <a:t>VFW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Talking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Points,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Action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Corps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Weekly,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VFW </a:t>
            </a:r>
            <a:r>
              <a:rPr sz="2600" spc="-30" dirty="0">
                <a:latin typeface="Arial"/>
                <a:cs typeface="Arial"/>
              </a:rPr>
              <a:t>Magazine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4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information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(newsletter,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lang="en-US" sz="2600" spc="-100" dirty="0">
                <a:latin typeface="Arial"/>
                <a:cs typeface="Arial"/>
              </a:rPr>
              <a:t>Community Service Book, </a:t>
            </a:r>
            <a:r>
              <a:rPr sz="2600" spc="-10" dirty="0">
                <a:latin typeface="Arial"/>
                <a:cs typeface="Arial"/>
              </a:rPr>
              <a:t>etc.)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40" dirty="0">
                <a:latin typeface="Arial"/>
                <a:cs typeface="Arial"/>
              </a:rPr>
              <a:t>Generic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brochures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3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14" dirty="0">
                <a:latin typeface="Arial"/>
                <a:cs typeface="Arial"/>
              </a:rPr>
              <a:t>Unpaid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membership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roster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60" dirty="0">
                <a:latin typeface="Arial"/>
                <a:cs typeface="Arial"/>
              </a:rPr>
              <a:t>Roster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Posts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70" dirty="0">
                <a:latin typeface="Arial"/>
                <a:cs typeface="Arial"/>
              </a:rPr>
              <a:t>Eligibility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requirements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75" dirty="0">
                <a:latin typeface="Arial"/>
                <a:cs typeface="Arial"/>
              </a:rPr>
              <a:t>APPLICATIONS!!!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227" y="2854930"/>
            <a:ext cx="752919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065" marR="5080" indent="1270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planning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event.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Knowing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we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recommend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put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table </a:t>
            </a:r>
            <a:r>
              <a:rPr sz="3000" b="1" dirty="0">
                <a:latin typeface="Arial"/>
                <a:cs typeface="Arial"/>
              </a:rPr>
              <a:t>and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bring,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how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relate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all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this</a:t>
            </a:r>
            <a:r>
              <a:rPr sz="3000" b="1" spc="-10" dirty="0">
                <a:latin typeface="Arial"/>
                <a:cs typeface="Arial"/>
              </a:rPr>
              <a:t> information?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0490" y="2274540"/>
            <a:ext cx="721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2: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Recruiting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veteran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504555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trade</a:t>
            </a:r>
            <a:endParaRPr sz="3200" dirty="0">
              <a:latin typeface="Arial"/>
              <a:cs typeface="Arial"/>
            </a:endParaRPr>
          </a:p>
          <a:p>
            <a:pPr marL="473709" marR="659130" lvl="1" indent="-474345" algn="r">
              <a:lnSpc>
                <a:spcPts val="3454"/>
              </a:lnSpc>
              <a:buChar char="○"/>
              <a:tabLst>
                <a:tab pos="473709" algn="l"/>
                <a:tab pos="474345" algn="l"/>
              </a:tabLst>
            </a:pPr>
            <a:r>
              <a:rPr sz="3200" dirty="0">
                <a:latin typeface="Arial"/>
                <a:cs typeface="Arial"/>
              </a:rPr>
              <a:t>Read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identify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473709" marR="721360" lvl="2" indent="-474345" algn="r">
              <a:lnSpc>
                <a:spcPts val="3454"/>
              </a:lnSpc>
              <a:buChar char="■"/>
              <a:tabLst>
                <a:tab pos="473709" algn="l"/>
                <a:tab pos="474345" algn="l"/>
              </a:tabLst>
            </a:pPr>
            <a:r>
              <a:rPr sz="3200" spc="-195" dirty="0">
                <a:latin typeface="Arial"/>
                <a:cs typeface="Arial"/>
              </a:rPr>
              <a:t>Ballcaps,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bumper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stickers,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shirts,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boots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8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words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greet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135" dirty="0">
                <a:latin typeface="Arial"/>
                <a:cs typeface="Arial"/>
              </a:rPr>
              <a:t>“Are</a:t>
            </a:r>
            <a:r>
              <a:rPr sz="3200" spc="-145" dirty="0">
                <a:latin typeface="Arial"/>
                <a:cs typeface="Arial"/>
              </a:rPr>
              <a:t> you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veteran?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did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 </a:t>
            </a:r>
            <a:r>
              <a:rPr sz="3200" spc="-65" dirty="0">
                <a:latin typeface="Arial"/>
                <a:cs typeface="Arial"/>
              </a:rPr>
              <a:t>serve?”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0" dirty="0">
                <a:latin typeface="Arial"/>
                <a:cs typeface="Arial"/>
              </a:rPr>
              <a:t>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recruiting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65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r>
              <a:rPr lang="en-US" sz="3200" spc="-10" dirty="0">
                <a:latin typeface="Arial"/>
                <a:cs typeface="Arial"/>
              </a:rPr>
              <a:t>, and we are ALL recruiters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248015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(Cont.)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55" dirty="0">
                <a:latin typeface="Arial"/>
                <a:cs typeface="Arial"/>
              </a:rPr>
              <a:t>Tell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story: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In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military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VFW</a:t>
            </a:r>
            <a:endParaRPr sz="3200">
              <a:latin typeface="Arial"/>
              <a:cs typeface="Arial"/>
            </a:endParaRPr>
          </a:p>
          <a:p>
            <a:pPr marL="1400810" marR="102235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spc="-195" dirty="0">
                <a:latin typeface="Arial"/>
                <a:cs typeface="Arial"/>
              </a:rPr>
              <a:t>There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purpose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also </a:t>
            </a:r>
            <a:r>
              <a:rPr sz="3200" spc="-75" dirty="0">
                <a:latin typeface="Arial"/>
                <a:cs typeface="Arial"/>
              </a:rPr>
              <a:t>what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makes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personal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things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say: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questions,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comments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70" dirty="0">
                <a:latin typeface="Arial"/>
                <a:cs typeface="Arial"/>
              </a:rPr>
              <a:t>Don’t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get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sidetracked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55" dirty="0">
                <a:latin typeface="Arial"/>
                <a:cs typeface="Arial"/>
              </a:rPr>
              <a:t>Bring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back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closing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deal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6924" y="2260723"/>
            <a:ext cx="660273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83185" marR="5080" indent="-71120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54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3: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505" dirty="0">
                <a:latin typeface="Arial"/>
                <a:cs typeface="Arial"/>
              </a:rPr>
              <a:t>Close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10" dirty="0">
                <a:latin typeface="Arial"/>
                <a:cs typeface="Arial"/>
              </a:rPr>
              <a:t>Deal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75" dirty="0">
                <a:latin typeface="Arial"/>
                <a:cs typeface="Arial"/>
              </a:rPr>
              <a:t>and </a:t>
            </a:r>
            <a:r>
              <a:rPr sz="4800" b="1" spc="-355" dirty="0">
                <a:latin typeface="Arial"/>
                <a:cs typeface="Arial"/>
              </a:rPr>
              <a:t>Complete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50" dirty="0">
                <a:latin typeface="Arial"/>
                <a:cs typeface="Arial"/>
              </a:rPr>
              <a:t>Application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52384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00" dirty="0">
                <a:latin typeface="Arial"/>
                <a:cs typeface="Arial"/>
              </a:rPr>
              <a:t>Personal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35" dirty="0">
                <a:latin typeface="Arial"/>
                <a:cs typeface="Arial"/>
              </a:rPr>
              <a:t>Needs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fully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completed</a:t>
            </a:r>
            <a:endParaRPr sz="3200" dirty="0">
              <a:latin typeface="Arial"/>
              <a:cs typeface="Arial"/>
            </a:endParaRPr>
          </a:p>
          <a:p>
            <a:pPr marL="1400810" marR="5080" lvl="2" indent="-474345">
              <a:lnSpc>
                <a:spcPts val="3460"/>
              </a:lnSpc>
              <a:spcBef>
                <a:spcPts val="240"/>
              </a:spcBef>
              <a:buFont typeface="Arial"/>
              <a:buChar char="■"/>
              <a:tabLst>
                <a:tab pos="1400810" algn="l"/>
                <a:tab pos="1401445" algn="l"/>
              </a:tabLst>
            </a:pPr>
            <a:r>
              <a:rPr sz="3200" u="sng" spc="-18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00B050"/>
                </a:solidFill>
                <a:latin typeface="Arial"/>
                <a:cs typeface="Arial"/>
              </a:rPr>
              <a:t>good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14" dirty="0">
                <a:solidFill>
                  <a:srgbClr val="00B050"/>
                </a:solidFill>
                <a:latin typeface="Arial"/>
                <a:cs typeface="Arial"/>
              </a:rPr>
              <a:t>email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65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35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0" dirty="0">
                <a:solidFill>
                  <a:srgbClr val="00B050"/>
                </a:solidFill>
                <a:latin typeface="Arial"/>
                <a:cs typeface="Arial"/>
              </a:rPr>
              <a:t>number </a:t>
            </a:r>
            <a:r>
              <a:rPr sz="3200" spc="-155" dirty="0">
                <a:latin typeface="Arial"/>
                <a:cs typeface="Arial"/>
              </a:rPr>
              <a:t>(helps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Action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Corps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sign-</a:t>
            </a:r>
            <a:r>
              <a:rPr sz="3200" spc="-90" dirty="0">
                <a:latin typeface="Arial"/>
                <a:cs typeface="Arial"/>
              </a:rPr>
              <a:t>ups)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21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u="sng" spc="-245" dirty="0">
                <a:solidFill>
                  <a:srgbClr val="00B050"/>
                </a:solidFill>
                <a:latin typeface="Arial"/>
                <a:cs typeface="Arial"/>
              </a:rPr>
              <a:t>Try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2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5" dirty="0">
                <a:solidFill>
                  <a:srgbClr val="00B050"/>
                </a:solidFill>
                <a:latin typeface="Arial"/>
                <a:cs typeface="Arial"/>
              </a:rPr>
              <a:t>physical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90" dirty="0">
                <a:solidFill>
                  <a:srgbClr val="00B050"/>
                </a:solidFill>
                <a:latin typeface="Arial"/>
                <a:cs typeface="Arial"/>
              </a:rPr>
              <a:t>address</a:t>
            </a:r>
            <a:r>
              <a:rPr sz="3200" spc="-190" dirty="0">
                <a:latin typeface="Arial"/>
                <a:cs typeface="Arial"/>
              </a:rPr>
              <a:t>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just</a:t>
            </a:r>
            <a:endParaRPr sz="3200" dirty="0">
              <a:latin typeface="Arial"/>
              <a:cs typeface="Arial"/>
            </a:endParaRPr>
          </a:p>
          <a:p>
            <a:pPr marL="1400810">
              <a:lnSpc>
                <a:spcPts val="3454"/>
              </a:lnSpc>
            </a:pP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70" dirty="0">
                <a:latin typeface="Arial"/>
                <a:cs typeface="Arial"/>
              </a:rPr>
              <a:t>P</a:t>
            </a:r>
            <a:r>
              <a:rPr sz="3200" spc="-275" dirty="0">
                <a:latin typeface="Arial"/>
                <a:cs typeface="Arial"/>
              </a:rPr>
              <a:t>.</a:t>
            </a:r>
            <a:r>
              <a:rPr sz="3200" spc="-295" dirty="0">
                <a:latin typeface="Arial"/>
                <a:cs typeface="Arial"/>
              </a:rPr>
              <a:t>O</a:t>
            </a:r>
            <a:r>
              <a:rPr sz="3200" spc="-235" dirty="0">
                <a:latin typeface="Arial"/>
                <a:cs typeface="Arial"/>
              </a:rPr>
              <a:t>.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Box</a:t>
            </a:r>
            <a:endParaRPr sz="3200" dirty="0">
              <a:latin typeface="Arial"/>
              <a:cs typeface="Arial"/>
            </a:endParaRPr>
          </a:p>
          <a:p>
            <a:pPr marL="1400810" marR="270510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u="sng" spc="-254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sng" spc="-315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3200" b="1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u="sng" spc="-335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3200" b="1" u="sng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6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3200" u="sng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sng" spc="-160" dirty="0">
                <a:solidFill>
                  <a:srgbClr val="FF0000"/>
                </a:solidFill>
                <a:latin typeface="Arial"/>
                <a:cs typeface="Arial"/>
              </a:rPr>
              <a:t>social </a:t>
            </a:r>
            <a:r>
              <a:rPr sz="3200" u="sng" spc="-75" dirty="0">
                <a:solidFill>
                  <a:srgbClr val="FF0000"/>
                </a:solidFill>
                <a:latin typeface="Arial"/>
                <a:cs typeface="Arial"/>
              </a:rPr>
              <a:t>security </a:t>
            </a:r>
            <a:r>
              <a:rPr sz="3200" u="sng" spc="-10" dirty="0">
                <a:solidFill>
                  <a:srgbClr val="FF0000"/>
                </a:solidFill>
                <a:latin typeface="Arial"/>
                <a:cs typeface="Arial"/>
              </a:rPr>
              <a:t>number</a:t>
            </a:r>
            <a:endParaRPr sz="32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695565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information</a:t>
            </a:r>
            <a:endParaRPr sz="2900" dirty="0">
              <a:latin typeface="Arial"/>
              <a:cs typeface="Arial"/>
            </a:endParaRPr>
          </a:p>
          <a:p>
            <a:pPr marL="920750" marR="5080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information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85" dirty="0">
                <a:latin typeface="Arial"/>
                <a:cs typeface="Arial"/>
              </a:rPr>
              <a:t>needs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be</a:t>
            </a:r>
            <a:r>
              <a:rPr sz="2900" spc="-125" dirty="0">
                <a:latin typeface="Arial"/>
                <a:cs typeface="Arial"/>
              </a:rPr>
              <a:t> aligned </a:t>
            </a:r>
            <a:r>
              <a:rPr sz="2900" spc="-20" dirty="0">
                <a:latin typeface="Arial"/>
                <a:cs typeface="Arial"/>
              </a:rPr>
              <a:t>with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45" dirty="0">
                <a:latin typeface="Arial"/>
                <a:cs typeface="Arial"/>
              </a:rPr>
              <a:t>eligibility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requirements</a:t>
            </a:r>
            <a:endParaRPr sz="2900" dirty="0">
              <a:latin typeface="Arial"/>
              <a:cs typeface="Arial"/>
            </a:endParaRPr>
          </a:p>
          <a:p>
            <a:pPr marL="1383666" marR="458470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Get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dates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service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(month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and </a:t>
            </a:r>
            <a:r>
              <a:rPr sz="2900" spc="-10" dirty="0">
                <a:latin typeface="Arial"/>
                <a:cs typeface="Arial"/>
              </a:rPr>
              <a:t>year)</a:t>
            </a:r>
            <a:endParaRPr sz="2900" dirty="0">
              <a:latin typeface="Arial"/>
              <a:cs typeface="Arial"/>
            </a:endParaRPr>
          </a:p>
          <a:p>
            <a:pPr marL="1383666" marR="56705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Medal,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ribbon,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badge,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pay,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etc.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that </a:t>
            </a:r>
            <a:r>
              <a:rPr sz="2900" dirty="0">
                <a:latin typeface="Arial"/>
                <a:cs typeface="Arial"/>
              </a:rPr>
              <a:t>makes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10" dirty="0">
                <a:latin typeface="Arial"/>
                <a:cs typeface="Arial"/>
              </a:rPr>
              <a:t> eligible</a:t>
            </a:r>
            <a:endParaRPr sz="2900" dirty="0">
              <a:latin typeface="Arial"/>
              <a:cs typeface="Arial"/>
            </a:endParaRPr>
          </a:p>
          <a:p>
            <a:pPr marL="1383666" marR="25336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Geographic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location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(major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ocean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for </a:t>
            </a:r>
            <a:r>
              <a:rPr sz="2900" dirty="0">
                <a:latin typeface="Arial"/>
                <a:cs typeface="Arial"/>
              </a:rPr>
              <a:t>SSBN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Sailors)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118475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200" dirty="0">
                <a:latin typeface="Arial"/>
                <a:cs typeface="Arial"/>
              </a:rPr>
              <a:t>Type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payment,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payment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Font typeface="Arial"/>
              <a:buChar char="■"/>
              <a:tabLst>
                <a:tab pos="1797685" algn="l"/>
                <a:tab pos="1798320" algn="l"/>
              </a:tabLst>
            </a:pPr>
            <a:r>
              <a:rPr sz="2400" spc="-85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(debit,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cash,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check)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Payment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plan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59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30" dirty="0">
                <a:latin typeface="Arial"/>
                <a:cs typeface="Arial"/>
              </a:rPr>
              <a:t>12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months,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invoices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mailed,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cash</a:t>
            </a:r>
            <a:endParaRPr sz="2400" dirty="0">
              <a:latin typeface="Arial"/>
              <a:cs typeface="Arial"/>
            </a:endParaRPr>
          </a:p>
          <a:p>
            <a:pPr marL="2254885" marR="430530" lvl="3" indent="-412750">
              <a:lnSpc>
                <a:spcPts val="2590"/>
              </a:lnSpc>
              <a:spcBef>
                <a:spcPts val="185"/>
              </a:spcBef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THEY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sz="2400" u="heavy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DEBIT/CREDIT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EMAIL</a:t>
            </a:r>
            <a:r>
              <a:rPr sz="2400" u="heavy" spc="-11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THEM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41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80" dirty="0">
                <a:solidFill>
                  <a:schemeClr val="tx1"/>
                </a:solidFill>
                <a:latin typeface="Arial"/>
                <a:cs typeface="Arial"/>
              </a:rPr>
              <a:t>They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heavy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answer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email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National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85" dirty="0">
                <a:solidFill>
                  <a:schemeClr val="tx1"/>
                </a:solidFill>
                <a:latin typeface="Arial"/>
                <a:cs typeface="Arial"/>
              </a:rPr>
              <a:t>HQs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Annual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9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want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735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75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close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them,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Post,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At-</a:t>
            </a:r>
            <a:r>
              <a:rPr sz="2400" spc="-180" dirty="0">
                <a:latin typeface="Arial"/>
                <a:cs typeface="Arial"/>
              </a:rPr>
              <a:t>Large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(15048)</a:t>
            </a:r>
            <a:r>
              <a:rPr lang="en-US" sz="2400" spc="-10" dirty="0">
                <a:latin typeface="Arial"/>
                <a:cs typeface="Arial"/>
              </a:rPr>
              <a:t>.  </a:t>
            </a:r>
            <a:r>
              <a:rPr lang="en-US" sz="2400" i="1" spc="-10" dirty="0">
                <a:latin typeface="Arial"/>
                <a:cs typeface="Arial"/>
              </a:rPr>
              <a:t>This shall not be changed from the form!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200" y="1549218"/>
            <a:ext cx="7727315" cy="22688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95250" algn="ctr">
              <a:lnSpc>
                <a:spcPts val="3460"/>
              </a:lnSpc>
              <a:spcBef>
                <a:spcPts val="530"/>
              </a:spcBef>
            </a:pPr>
            <a:r>
              <a:rPr sz="3200" spc="-240" dirty="0">
                <a:latin typeface="Arial"/>
                <a:cs typeface="Arial"/>
              </a:rPr>
              <a:t>Ensure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respected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 </a:t>
            </a:r>
            <a:r>
              <a:rPr sz="3200" spc="-145" dirty="0">
                <a:latin typeface="Arial"/>
                <a:cs typeface="Arial"/>
              </a:rPr>
              <a:t>service,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55" dirty="0">
                <a:latin typeface="Arial"/>
                <a:cs typeface="Arial"/>
              </a:rPr>
              <a:t> receive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earned </a:t>
            </a:r>
            <a:r>
              <a:rPr sz="3200" spc="-75" dirty="0">
                <a:latin typeface="Arial"/>
                <a:cs typeface="Arial"/>
              </a:rPr>
              <a:t>entitlements,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175" dirty="0">
                <a:latin typeface="Arial"/>
                <a:cs typeface="Arial"/>
              </a:rPr>
              <a:t>recognized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5" dirty="0">
                <a:latin typeface="Arial"/>
                <a:cs typeface="Arial"/>
              </a:rPr>
              <a:t>sacrifices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loved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ones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made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this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great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country.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983855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883285" marR="5080" indent="-412750">
              <a:lnSpc>
                <a:spcPts val="2590"/>
              </a:lnSpc>
              <a:spcBef>
                <a:spcPts val="5"/>
              </a:spcBef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number,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signatures,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stub</a:t>
            </a:r>
            <a:endParaRPr sz="2400">
              <a:latin typeface="Arial"/>
              <a:cs typeface="Arial"/>
            </a:endParaRPr>
          </a:p>
          <a:p>
            <a:pPr marL="1340485" marR="546735" lvl="1" indent="-412750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30" dirty="0">
                <a:latin typeface="Arial"/>
                <a:cs typeface="Arial"/>
              </a:rPr>
              <a:t>List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name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recruiter credit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card,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60" dirty="0">
                <a:latin typeface="Arial"/>
                <a:cs typeface="Arial"/>
              </a:rPr>
              <a:t>Possibly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signatures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75" dirty="0">
                <a:latin typeface="Arial"/>
                <a:cs typeface="Arial"/>
              </a:rPr>
              <a:t>All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80" dirty="0">
                <a:latin typeface="Arial"/>
                <a:cs typeface="Arial"/>
              </a:rPr>
              <a:t>Those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credit/debit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card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end</a:t>
            </a:r>
            <a:endParaRPr sz="2400">
              <a:latin typeface="Arial"/>
              <a:cs typeface="Arial"/>
            </a:endParaRPr>
          </a:p>
          <a:p>
            <a:pPr marL="1340485" marR="54610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stub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give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receipt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70" dirty="0">
                <a:latin typeface="Arial"/>
                <a:cs typeface="Arial"/>
              </a:rPr>
              <a:t>temporary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018145" cy="478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25" dirty="0">
                <a:latin typeface="Arial"/>
                <a:cs typeface="Arial"/>
              </a:rPr>
              <a:t>Transferring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reinstated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mostly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same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payments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transfers</a:t>
            </a:r>
            <a:endParaRPr sz="2400" dirty="0">
              <a:latin typeface="Arial"/>
              <a:cs typeface="Arial"/>
            </a:endParaRPr>
          </a:p>
          <a:p>
            <a:pPr marL="1340485" marR="140271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annual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expired,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life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797685" marR="357505" lvl="2" indent="-412750">
              <a:lnSpc>
                <a:spcPts val="2590"/>
              </a:lnSpc>
              <a:spcBef>
                <a:spcPts val="5"/>
              </a:spcBef>
              <a:buChar char="■"/>
              <a:tabLst>
                <a:tab pos="1797685" algn="l"/>
                <a:tab pos="17983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stay</a:t>
            </a:r>
            <a:r>
              <a:rPr sz="2400" spc="-105" dirty="0">
                <a:latin typeface="Arial"/>
                <a:cs typeface="Arial"/>
              </a:rPr>
              <a:t> annual,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expire </a:t>
            </a:r>
            <a:r>
              <a:rPr sz="2400" spc="-85" dirty="0">
                <a:latin typeface="Arial"/>
                <a:cs typeface="Arial"/>
              </a:rPr>
              <a:t>before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June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30th,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</a:t>
            </a:r>
            <a:r>
              <a:rPr lang="en-US" sz="2400" spc="-20" dirty="0"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FontTx/>
              <a:buChar char="○"/>
              <a:tabLst>
                <a:tab pos="1340485" algn="l"/>
                <a:tab pos="1341120" algn="l"/>
              </a:tabLst>
            </a:pPr>
            <a:r>
              <a:rPr lang="en-US" sz="2400" spc="-150" dirty="0">
                <a:latin typeface="Arial"/>
                <a:cs typeface="Arial"/>
              </a:rPr>
              <a:t>No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recruiter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50" dirty="0">
                <a:latin typeface="Arial"/>
                <a:cs typeface="Arial"/>
              </a:rPr>
              <a:t>credit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for</a:t>
            </a:r>
            <a:r>
              <a:rPr lang="en-US" sz="2400" spc="-110" dirty="0">
                <a:latin typeface="Arial"/>
                <a:cs typeface="Arial"/>
              </a:rPr>
              <a:t> </a:t>
            </a:r>
            <a:r>
              <a:rPr lang="en-US" sz="2400" spc="-75" dirty="0">
                <a:latin typeface="Arial"/>
                <a:cs typeface="Arial"/>
              </a:rPr>
              <a:t>transferring</a:t>
            </a:r>
            <a:r>
              <a:rPr lang="en-US" sz="2400" spc="-105" dirty="0">
                <a:latin typeface="Arial"/>
                <a:cs typeface="Arial"/>
              </a:rPr>
              <a:t> </a:t>
            </a:r>
            <a:r>
              <a:rPr lang="en-US" sz="2400" spc="-10" dirty="0">
                <a:latin typeface="Arial"/>
                <a:cs typeface="Arial"/>
              </a:rPr>
              <a:t>members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or Reinstated Members (</a:t>
            </a:r>
            <a:r>
              <a:rPr lang="en-US" sz="2400" spc="-10" dirty="0">
                <a:solidFill>
                  <a:srgbClr val="0070C0"/>
                </a:solidFill>
                <a:latin typeface="Arial"/>
                <a:cs typeface="Arial"/>
              </a:rPr>
              <a:t>New this year 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they are considered </a:t>
            </a:r>
            <a:r>
              <a:rPr lang="en-US" sz="2400" spc="-10" dirty="0">
                <a:solidFill>
                  <a:srgbClr val="0070C0"/>
                </a:solidFill>
                <a:latin typeface="Arial"/>
                <a:cs typeface="Arial"/>
              </a:rPr>
              <a:t>Continuous Members</a:t>
            </a:r>
            <a:r>
              <a:rPr lang="en-US" sz="2400" spc="-1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portion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back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about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transferring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735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u="sng" spc="-20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65" dirty="0">
                <a:solidFill>
                  <a:srgbClr val="FF0000"/>
                </a:solidFill>
                <a:latin typeface="Arial"/>
                <a:cs typeface="Arial"/>
              </a:rPr>
              <a:t>them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20" dirty="0">
                <a:solidFill>
                  <a:srgbClr val="FF0000"/>
                </a:solidFill>
                <a:latin typeface="Arial"/>
                <a:cs typeface="Arial"/>
              </a:rPr>
              <a:t>sign</a:t>
            </a:r>
            <a:endParaRPr sz="24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863205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Current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who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wants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renew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883285">
              <a:lnSpc>
                <a:spcPts val="2590"/>
              </a:lnSpc>
            </a:pPr>
            <a:r>
              <a:rPr sz="2400" b="1" spc="-165" dirty="0">
                <a:latin typeface="Arial"/>
                <a:cs typeface="Arial"/>
              </a:rPr>
              <a:t>Virginia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NOT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transfer:</a:t>
            </a:r>
            <a:endParaRPr sz="2400">
              <a:latin typeface="Arial"/>
              <a:cs typeface="Arial"/>
            </a:endParaRPr>
          </a:p>
          <a:p>
            <a:pPr marL="1340485" marR="52387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same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new </a:t>
            </a:r>
            <a:r>
              <a:rPr sz="2400" spc="-10" dirty="0">
                <a:latin typeface="Arial"/>
                <a:cs typeface="Arial"/>
              </a:rPr>
              <a:t>member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41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have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Pitch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(check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roster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ensure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amount)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credit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transferring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200" dirty="0">
                <a:latin typeface="Arial"/>
                <a:cs typeface="Arial"/>
              </a:rPr>
              <a:t>Have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sign</a:t>
            </a:r>
            <a:endParaRPr sz="2400">
              <a:latin typeface="Arial"/>
              <a:cs typeface="Arial"/>
            </a:endParaRPr>
          </a:p>
          <a:p>
            <a:pPr marL="1340485" marR="508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220" dirty="0">
                <a:latin typeface="Arial"/>
                <a:cs typeface="Arial"/>
              </a:rPr>
              <a:t>Send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belong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HQs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us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verify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membership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098" y="2260723"/>
            <a:ext cx="667385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653539" marR="5080" indent="-1641475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4: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25" dirty="0">
                <a:latin typeface="Arial"/>
                <a:cs typeface="Arial"/>
              </a:rPr>
              <a:t>Follow-</a:t>
            </a:r>
            <a:r>
              <a:rPr sz="4800" b="1" spc="-385" dirty="0">
                <a:latin typeface="Arial"/>
                <a:cs typeface="Arial"/>
              </a:rPr>
              <a:t>up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175" dirty="0">
                <a:latin typeface="Arial"/>
                <a:cs typeface="Arial"/>
              </a:rPr>
              <a:t>with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114" dirty="0">
                <a:latin typeface="Arial"/>
                <a:cs typeface="Arial"/>
              </a:rPr>
              <a:t>the </a:t>
            </a:r>
            <a:r>
              <a:rPr sz="4800" b="1" spc="-280" dirty="0">
                <a:latin typeface="Arial"/>
                <a:cs typeface="Arial"/>
              </a:rPr>
              <a:t>new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330" dirty="0">
                <a:latin typeface="Arial"/>
                <a:cs typeface="Arial"/>
              </a:rPr>
              <a:t>member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112000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dirty="0">
                <a:latin typeface="Arial"/>
                <a:cs typeface="Arial"/>
              </a:rPr>
              <a:t>Make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feel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welcomed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wanted</a:t>
            </a:r>
            <a:endParaRPr sz="2900" dirty="0">
              <a:latin typeface="Arial"/>
              <a:cs typeface="Arial"/>
            </a:endParaRPr>
          </a:p>
          <a:p>
            <a:pPr marL="920750" marR="277495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70" dirty="0">
                <a:latin typeface="Arial"/>
                <a:cs typeface="Arial"/>
              </a:rPr>
              <a:t>Call/email/send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letter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person </a:t>
            </a:r>
            <a:r>
              <a:rPr sz="2900" spc="-125" dirty="0">
                <a:latin typeface="Arial"/>
                <a:cs typeface="Arial"/>
              </a:rPr>
              <a:t>welcoming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invite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the </a:t>
            </a:r>
            <a:r>
              <a:rPr sz="2900" spc="-10" dirty="0">
                <a:latin typeface="Arial"/>
                <a:cs typeface="Arial"/>
              </a:rPr>
              <a:t>meeting</a:t>
            </a:r>
            <a:r>
              <a:rPr lang="en-US" sz="2900" spc="-10" dirty="0">
                <a:latin typeface="Arial"/>
                <a:cs typeface="Arial"/>
              </a:rPr>
              <a:t>.  Make it personable.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2915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160" dirty="0">
                <a:latin typeface="Arial"/>
                <a:cs typeface="Arial"/>
              </a:rPr>
              <a:t>Arrange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carpool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if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needed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225" dirty="0">
                <a:latin typeface="Arial"/>
                <a:cs typeface="Arial"/>
              </a:rPr>
              <a:t>The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65" dirty="0">
                <a:latin typeface="Arial"/>
                <a:cs typeface="Arial"/>
              </a:rPr>
              <a:t>package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dirty="0">
                <a:latin typeface="Arial"/>
                <a:cs typeface="Arial"/>
              </a:rPr>
              <a:t>The</a:t>
            </a:r>
            <a:r>
              <a:rPr sz="2900" spc="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email</a:t>
            </a:r>
            <a:endParaRPr sz="2900" dirty="0">
              <a:latin typeface="Arial"/>
              <a:cs typeface="Arial"/>
            </a:endParaRPr>
          </a:p>
          <a:p>
            <a:pPr marL="920750" lvl="1" indent="-451484">
              <a:lnSpc>
                <a:spcPts val="3304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90" dirty="0">
                <a:latin typeface="Arial"/>
                <a:cs typeface="Arial"/>
              </a:rPr>
              <a:t>Introduce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their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10" dirty="0">
                <a:latin typeface="Arial"/>
                <a:cs typeface="Arial"/>
              </a:rPr>
              <a:t>spouses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Auxiliary</a:t>
            </a:r>
            <a:endParaRPr lang="en-US" sz="2900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560" y="2854930"/>
            <a:ext cx="704532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635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have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heard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lot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today.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learned?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25" dirty="0">
                <a:latin typeface="Arial"/>
                <a:cs typeface="Arial"/>
              </a:rPr>
              <a:t> 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when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recruiting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that </a:t>
            </a:r>
            <a:r>
              <a:rPr sz="3000" b="1" dirty="0">
                <a:latin typeface="Arial"/>
                <a:cs typeface="Arial"/>
              </a:rPr>
              <a:t>helps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get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members?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197" y="2260723"/>
            <a:ext cx="518731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085850" marR="5080" indent="-1073785">
              <a:lnSpc>
                <a:spcPts val="5180"/>
              </a:lnSpc>
              <a:spcBef>
                <a:spcPts val="755"/>
              </a:spcBef>
            </a:pPr>
            <a:r>
              <a:rPr sz="4800" spc="-285" dirty="0"/>
              <a:t>Additional</a:t>
            </a:r>
            <a:r>
              <a:rPr sz="4800" spc="-225" dirty="0"/>
              <a:t> </a:t>
            </a:r>
            <a:r>
              <a:rPr sz="4800" spc="-940" dirty="0"/>
              <a:t>T</a:t>
            </a:r>
            <a:r>
              <a:rPr sz="4800" spc="-434" dirty="0"/>
              <a:t>ool</a:t>
            </a:r>
            <a:r>
              <a:rPr sz="4800" spc="-425" dirty="0"/>
              <a:t>s</a:t>
            </a:r>
            <a:r>
              <a:rPr sz="4800" spc="-225" dirty="0"/>
              <a:t> </a:t>
            </a:r>
            <a:r>
              <a:rPr sz="4800" spc="-375" dirty="0"/>
              <a:t>and </a:t>
            </a:r>
            <a:r>
              <a:rPr sz="4800" spc="-275" dirty="0"/>
              <a:t>Information</a:t>
            </a:r>
            <a:endParaRPr sz="4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97470" cy="3147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83185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Tools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(Online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Membership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System, </a:t>
            </a:r>
            <a:r>
              <a:rPr sz="3200" spc="-280" dirty="0">
                <a:latin typeface="Arial"/>
                <a:cs typeface="Arial"/>
              </a:rPr>
              <a:t>OMS)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4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pull</a:t>
            </a:r>
            <a:r>
              <a:rPr sz="3200" spc="-150" dirty="0">
                <a:latin typeface="Arial"/>
                <a:cs typeface="Arial"/>
              </a:rPr>
              <a:t> unpaids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those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85" dirty="0">
                <a:latin typeface="Arial"/>
                <a:cs typeface="Arial"/>
              </a:rPr>
              <a:t>soon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expire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own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Post</a:t>
            </a:r>
            <a:endParaRPr sz="3200">
              <a:latin typeface="Arial"/>
              <a:cs typeface="Arial"/>
            </a:endParaRPr>
          </a:p>
          <a:p>
            <a:pPr marL="943610" marR="47307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Host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small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group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call </a:t>
            </a:r>
            <a:r>
              <a:rPr sz="3200" spc="-25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0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dirty="0">
                <a:latin typeface="Arial"/>
                <a:cs typeface="Arial"/>
              </a:rPr>
              <a:t>It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works!!!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701915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ways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State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HQ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use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IT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you:</a:t>
            </a:r>
            <a:endParaRPr sz="3200" dirty="0">
              <a:latin typeface="Arial"/>
              <a:cs typeface="Arial"/>
            </a:endParaRPr>
          </a:p>
          <a:p>
            <a:pPr marL="943610" marR="53911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560" dirty="0">
                <a:latin typeface="Arial"/>
                <a:cs typeface="Arial"/>
              </a:rPr>
              <a:t>EXCEL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spreadsheets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by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zip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code,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post, </a:t>
            </a:r>
            <a:r>
              <a:rPr sz="3200" spc="-20" dirty="0">
                <a:latin typeface="Arial"/>
                <a:cs typeface="Arial"/>
              </a:rPr>
              <a:t>etc.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State-</a:t>
            </a:r>
            <a:r>
              <a:rPr sz="3200" spc="-100" dirty="0">
                <a:latin typeface="Arial"/>
                <a:cs typeface="Arial"/>
              </a:rPr>
              <a:t>wide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email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blasts</a:t>
            </a:r>
            <a:endParaRPr sz="3200" dirty="0">
              <a:latin typeface="Arial"/>
              <a:cs typeface="Arial"/>
            </a:endParaRPr>
          </a:p>
          <a:p>
            <a:pPr marL="943610" marR="827405" lvl="1" indent="-459105">
              <a:lnSpc>
                <a:spcPts val="3460"/>
              </a:lnSpc>
              <a:spcBef>
                <a:spcPts val="240"/>
              </a:spcBef>
              <a:buSzPct val="93750"/>
              <a:buChar char="○"/>
              <a:tabLst>
                <a:tab pos="943610" algn="l"/>
                <a:tab pos="944244" algn="l"/>
              </a:tabLst>
            </a:pPr>
            <a:r>
              <a:rPr lang="en-US" sz="3200" spc="-170" dirty="0">
                <a:latin typeface="Arial"/>
                <a:cs typeface="Arial"/>
              </a:rPr>
              <a:t>Relocated </a:t>
            </a:r>
            <a:r>
              <a:rPr sz="3200" spc="-150" dirty="0">
                <a:latin typeface="Arial"/>
                <a:cs typeface="Arial"/>
              </a:rPr>
              <a:t>members: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lang="en-US" sz="3200" spc="-65" dirty="0" err="1">
                <a:latin typeface="Arial"/>
                <a:cs typeface="Arial"/>
              </a:rPr>
              <a:t>unpaids</a:t>
            </a:r>
            <a:r>
              <a:rPr lang="en-US" sz="3200" spc="-65" dirty="0">
                <a:latin typeface="Arial"/>
                <a:cs typeface="Arial"/>
              </a:rPr>
              <a:t> and current member that have moved from their current Post.  Are typically moves from out of state.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Core</a:t>
            </a:r>
            <a:r>
              <a:rPr spc="-15" dirty="0"/>
              <a:t> </a:t>
            </a:r>
            <a:r>
              <a:rPr spc="-2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369" y="969794"/>
            <a:ext cx="6249035" cy="364045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2880" indent="-122555">
              <a:lnSpc>
                <a:spcPct val="100000"/>
              </a:lnSpc>
              <a:spcBef>
                <a:spcPts val="535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75" dirty="0">
                <a:latin typeface="Arial"/>
                <a:cs typeface="Arial"/>
              </a:rPr>
              <a:t>Always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interests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5" dirty="0">
                <a:latin typeface="Arial"/>
                <a:cs typeface="Arial"/>
              </a:rPr>
              <a:t> members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first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60" dirty="0">
                <a:latin typeface="Arial"/>
                <a:cs typeface="Arial"/>
              </a:rPr>
              <a:t>Treat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donors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4" dirty="0">
                <a:latin typeface="Arial"/>
                <a:cs typeface="Arial"/>
              </a:rPr>
              <a:t>as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partners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cause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patriotism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05" dirty="0">
                <a:latin typeface="Arial"/>
                <a:cs typeface="Arial"/>
              </a:rPr>
              <a:t>Honor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military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service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9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85" dirty="0">
                <a:latin typeface="Arial"/>
                <a:cs typeface="Arial"/>
              </a:rPr>
              <a:t>Ensure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care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veterans</a:t>
            </a:r>
            <a:r>
              <a:rPr sz="2600" spc="-135" dirty="0">
                <a:latin typeface="Arial"/>
                <a:cs typeface="Arial"/>
              </a:rPr>
              <a:t> and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their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families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200" dirty="0">
                <a:latin typeface="Arial"/>
                <a:cs typeface="Arial"/>
              </a:rPr>
              <a:t>Serve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communities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positive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image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veterans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90" dirty="0">
                <a:latin typeface="Arial"/>
                <a:cs typeface="Arial"/>
              </a:rPr>
              <a:t>Respect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diversity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veteran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opinions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273925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dirty="0">
                <a:latin typeface="Arial"/>
                <a:cs typeface="Arial"/>
              </a:rPr>
              <a:t>Advertising/PR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5" dirty="0">
                <a:latin typeface="Arial"/>
                <a:cs typeface="Arial"/>
              </a:rPr>
              <a:t> you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Print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ads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Radio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commercials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spc="-10" dirty="0">
                <a:latin typeface="Arial"/>
                <a:cs typeface="Arial"/>
              </a:rPr>
              <a:t>Videos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“Ad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Slicks”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print</a:t>
            </a:r>
            <a:endParaRPr sz="2800"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lr>
                <a:srgbClr val="000000"/>
              </a:buClr>
              <a:buChar char="■"/>
              <a:tabLst>
                <a:tab pos="1370330" algn="l"/>
                <a:tab pos="1370965" algn="l"/>
              </a:tabLst>
            </a:pPr>
            <a:r>
              <a:rPr sz="28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www.vfw.org</a:t>
            </a:r>
            <a:r>
              <a:rPr sz="2800" spc="-9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(Department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resources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---</a:t>
            </a:r>
            <a:r>
              <a:rPr sz="2800" spc="-50" dirty="0">
                <a:latin typeface="Arial"/>
                <a:cs typeface="Arial"/>
              </a:rPr>
              <a:t>&gt; </a:t>
            </a:r>
            <a:r>
              <a:rPr sz="2800" spc="-60" dirty="0">
                <a:latin typeface="Arial"/>
                <a:cs typeface="Arial"/>
              </a:rPr>
              <a:t>promotional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tools)</a:t>
            </a:r>
            <a:endParaRPr sz="2800">
              <a:latin typeface="Arial"/>
              <a:cs typeface="Arial"/>
            </a:endParaRPr>
          </a:p>
          <a:p>
            <a:pPr marL="1370330" marR="645795" lvl="2" indent="-443865">
              <a:lnSpc>
                <a:spcPts val="3020"/>
              </a:lnSpc>
              <a:spcBef>
                <a:spcPts val="10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195" dirty="0">
                <a:latin typeface="Arial"/>
                <a:cs typeface="Arial"/>
              </a:rPr>
              <a:t>Local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news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radio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may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run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ads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85" dirty="0">
                <a:latin typeface="Arial"/>
                <a:cs typeface="Arial"/>
              </a:rPr>
              <a:t>interviews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free,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some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charge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68" y="908272"/>
            <a:ext cx="8566150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indent="-489584">
              <a:lnSpc>
                <a:spcPct val="100000"/>
              </a:lnSpc>
              <a:spcBef>
                <a:spcPts val="100"/>
              </a:spcBef>
              <a:buChar char="●"/>
              <a:tabLst>
                <a:tab pos="501650" algn="l"/>
                <a:tab pos="502284" algn="l"/>
              </a:tabLst>
            </a:pP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Monday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Webinars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65" dirty="0">
                <a:latin typeface="Arial"/>
                <a:cs typeface="Arial"/>
              </a:rPr>
              <a:t>Hosted</a:t>
            </a:r>
            <a:r>
              <a:rPr sz="2900" spc="-135" dirty="0">
                <a:latin typeface="Arial"/>
                <a:cs typeface="Arial"/>
              </a:rPr>
              <a:t> by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315" dirty="0">
                <a:latin typeface="Arial"/>
                <a:cs typeface="Arial"/>
              </a:rPr>
              <a:t>HQs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Department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Held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95" dirty="0">
                <a:latin typeface="Arial"/>
                <a:cs typeface="Arial"/>
              </a:rPr>
              <a:t>each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month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live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30" dirty="0">
                <a:latin typeface="Arial"/>
                <a:cs typeface="Arial"/>
              </a:rPr>
              <a:t>via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Meeting</a:t>
            </a:r>
            <a:endParaRPr sz="2900">
              <a:latin typeface="Arial"/>
              <a:cs typeface="Arial"/>
            </a:endParaRPr>
          </a:p>
          <a:p>
            <a:pPr marL="1416050" marR="5080" lvl="2" indent="-451484">
              <a:lnSpc>
                <a:spcPct val="100000"/>
              </a:lnSpc>
              <a:buChar char="■"/>
              <a:tabLst>
                <a:tab pos="1416050" algn="l"/>
                <a:tab pos="1416685" algn="l"/>
              </a:tabLst>
            </a:pPr>
            <a:r>
              <a:rPr sz="2900" spc="-170" dirty="0">
                <a:latin typeface="Arial"/>
                <a:cs typeface="Arial"/>
              </a:rPr>
              <a:t>Get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link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from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u="heavy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OMS</a:t>
            </a:r>
            <a:r>
              <a:rPr sz="29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9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Notification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(your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0" dirty="0">
                <a:latin typeface="Arial"/>
                <a:cs typeface="Arial"/>
              </a:rPr>
              <a:t>Post </a:t>
            </a:r>
            <a:r>
              <a:rPr sz="2900" spc="-150" dirty="0">
                <a:latin typeface="Arial"/>
                <a:cs typeface="Arial"/>
              </a:rPr>
              <a:t>QM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0" dirty="0">
                <a:latin typeface="Arial"/>
                <a:cs typeface="Arial"/>
              </a:rPr>
              <a:t>can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5" dirty="0">
                <a:latin typeface="Arial"/>
                <a:cs typeface="Arial"/>
              </a:rPr>
              <a:t>help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this)</a:t>
            </a:r>
            <a:endParaRPr sz="2900">
              <a:latin typeface="Arial"/>
              <a:cs typeface="Arial"/>
            </a:endParaRPr>
          </a:p>
          <a:p>
            <a:pPr marL="958850" marR="8636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Webinars</a:t>
            </a:r>
            <a:r>
              <a:rPr sz="2900" spc="-140" dirty="0">
                <a:latin typeface="Arial"/>
                <a:cs typeface="Arial"/>
              </a:rPr>
              <a:t> are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0" dirty="0">
                <a:latin typeface="Arial"/>
                <a:cs typeface="Arial"/>
              </a:rPr>
              <a:t>recorded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40" dirty="0">
                <a:latin typeface="Arial"/>
                <a:cs typeface="Arial"/>
              </a:rPr>
              <a:t>placed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5" dirty="0">
                <a:latin typeface="Arial"/>
                <a:cs typeface="Arial"/>
              </a:rPr>
              <a:t>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vfw.org </a:t>
            </a:r>
            <a:r>
              <a:rPr sz="2900" spc="-130" dirty="0">
                <a:latin typeface="Arial"/>
                <a:cs typeface="Arial"/>
              </a:rPr>
              <a:t>under,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5" dirty="0">
                <a:latin typeface="Arial"/>
                <a:cs typeface="Arial"/>
              </a:rPr>
              <a:t>Recruiting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&amp;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Retention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well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Facebook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page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615" y="250258"/>
            <a:ext cx="5838190" cy="458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Additional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Tools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50">
              <a:latin typeface="Arial"/>
              <a:cs typeface="Arial"/>
            </a:endParaRPr>
          </a:p>
          <a:p>
            <a:pPr marL="214629" indent="-202565">
              <a:lnSpc>
                <a:spcPct val="100000"/>
              </a:lnSpc>
              <a:buChar char="•"/>
              <a:tabLst>
                <a:tab pos="215265" algn="l"/>
              </a:tabLst>
            </a:pPr>
            <a:r>
              <a:rPr sz="2400" spc="-100" dirty="0">
                <a:latin typeface="Arial"/>
                <a:cs typeface="Arial"/>
              </a:rPr>
              <a:t>Ordering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supplies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online</a:t>
            </a:r>
            <a:endParaRPr sz="2400">
              <a:latin typeface="Arial"/>
              <a:cs typeface="Arial"/>
            </a:endParaRPr>
          </a:p>
          <a:p>
            <a:pPr marL="842644" marR="221043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online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order </a:t>
            </a:r>
            <a:r>
              <a:rPr sz="2400" spc="-45" dirty="0">
                <a:latin typeface="Arial"/>
                <a:cs typeface="Arial"/>
              </a:rPr>
              <a:t>form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order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materials </a:t>
            </a:r>
            <a:r>
              <a:rPr sz="2400" spc="-75" dirty="0">
                <a:latin typeface="Arial"/>
                <a:cs typeface="Arial"/>
              </a:rPr>
              <a:t>found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vfw.org</a:t>
            </a:r>
            <a:endParaRPr sz="2400">
              <a:latin typeface="Arial"/>
              <a:cs typeface="Arial"/>
            </a:endParaRPr>
          </a:p>
          <a:p>
            <a:pPr marL="842644" marR="2002789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65" dirty="0">
                <a:latin typeface="Arial"/>
                <a:cs typeface="Arial"/>
              </a:rPr>
              <a:t>Most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items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free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spc="-80" dirty="0">
                <a:latin typeface="Arial"/>
                <a:cs typeface="Arial"/>
              </a:rPr>
              <a:t>National,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shipping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is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842644" marR="208978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carrying </a:t>
            </a:r>
            <a:r>
              <a:rPr sz="2400" spc="-145" dirty="0">
                <a:latin typeface="Arial"/>
                <a:cs typeface="Arial"/>
              </a:rPr>
              <a:t>bag,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option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buy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2690" y="961923"/>
            <a:ext cx="4701309" cy="41815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4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701" y="1194327"/>
            <a:ext cx="7581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70" dirty="0">
                <a:latin typeface="Arial"/>
                <a:cs typeface="Arial"/>
              </a:rPr>
              <a:t>New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10" dirty="0">
                <a:latin typeface="Arial"/>
                <a:cs typeface="Arial"/>
              </a:rPr>
              <a:t>Facebook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Page: </a:t>
            </a:r>
            <a:r>
              <a:rPr sz="30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https://www.facebook.com/VFWmembershipHQ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0388" y="2283423"/>
            <a:ext cx="4883785" cy="2472690"/>
            <a:chOff x="2130388" y="2283423"/>
            <a:chExt cx="4883785" cy="2472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914" y="2292949"/>
              <a:ext cx="4864175" cy="24535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5151" y="2288186"/>
              <a:ext cx="4874260" cy="2463165"/>
            </a:xfrm>
            <a:custGeom>
              <a:avLst/>
              <a:gdLst/>
              <a:ahLst/>
              <a:cxnLst/>
              <a:rect l="l" t="t" r="r" b="b"/>
              <a:pathLst>
                <a:path w="4874259" h="2463165">
                  <a:moveTo>
                    <a:pt x="0" y="0"/>
                  </a:moveTo>
                  <a:lnTo>
                    <a:pt x="4873700" y="0"/>
                  </a:lnTo>
                  <a:lnTo>
                    <a:pt x="4873700" y="2463050"/>
                  </a:lnTo>
                  <a:lnTo>
                    <a:pt x="0" y="24630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9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299" y="2578183"/>
            <a:ext cx="5685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Setting</a:t>
            </a:r>
            <a:r>
              <a:rPr sz="3000" spc="-140" dirty="0"/>
              <a:t> </a:t>
            </a:r>
            <a:r>
              <a:rPr sz="3000" spc="-300" dirty="0"/>
              <a:t>Goals</a:t>
            </a:r>
            <a:r>
              <a:rPr sz="3000" spc="-135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Achieving</a:t>
            </a:r>
            <a:r>
              <a:rPr sz="3000" spc="-135" dirty="0"/>
              <a:t> </a:t>
            </a:r>
            <a:r>
              <a:rPr sz="3000" spc="-420" dirty="0"/>
              <a:t>Success</a:t>
            </a:r>
            <a:endParaRPr sz="3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77807" y="1237064"/>
            <a:ext cx="72250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ct val="10000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95" dirty="0">
                <a:latin typeface="Arial"/>
                <a:cs typeface="Arial"/>
              </a:rPr>
              <a:t>All-</a:t>
            </a:r>
            <a:r>
              <a:rPr sz="3000" spc="-145" dirty="0">
                <a:latin typeface="Arial"/>
                <a:cs typeface="Arial"/>
              </a:rPr>
              <a:t>American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and</a:t>
            </a:r>
            <a:r>
              <a:rPr sz="3000" spc="-130" dirty="0">
                <a:latin typeface="Arial"/>
                <a:cs typeface="Arial"/>
              </a:rPr>
              <a:t> All-</a:t>
            </a:r>
            <a:r>
              <a:rPr sz="3000" spc="-135" dirty="0">
                <a:latin typeface="Arial"/>
                <a:cs typeface="Arial"/>
              </a:rPr>
              <a:t>State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plans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as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guide</a:t>
            </a:r>
            <a:endParaRPr sz="3000">
              <a:latin typeface="Arial"/>
              <a:cs typeface="Arial"/>
            </a:endParaRPr>
          </a:p>
          <a:p>
            <a:pPr marL="928369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320" dirty="0">
                <a:latin typeface="Arial"/>
                <a:cs typeface="Arial"/>
              </a:rPr>
              <a:t>Can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help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20" dirty="0">
                <a:latin typeface="Arial"/>
                <a:cs typeface="Arial"/>
              </a:rPr>
              <a:t>Post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achieve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great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70" dirty="0"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  <a:p>
            <a:pPr marL="928369" marR="5080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240" dirty="0">
                <a:latin typeface="Arial"/>
                <a:cs typeface="Arial"/>
              </a:rPr>
              <a:t>We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95" dirty="0">
                <a:latin typeface="Arial"/>
                <a:cs typeface="Arial"/>
              </a:rPr>
              <a:t>have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checklists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u="heavy" spc="-1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www.vfwva.org</a:t>
            </a:r>
            <a:r>
              <a:rPr sz="3000" spc="-9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 </a:t>
            </a:r>
            <a:r>
              <a:rPr sz="3000" spc="-204" dirty="0">
                <a:latin typeface="Arial"/>
                <a:cs typeface="Arial"/>
              </a:rPr>
              <a:t>make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easier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523832" y="1240111"/>
            <a:ext cx="774763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75" dirty="0">
                <a:latin typeface="Arial"/>
                <a:cs typeface="Arial"/>
              </a:rPr>
              <a:t>All-</a:t>
            </a:r>
            <a:r>
              <a:rPr sz="2400" spc="-10" dirty="0">
                <a:latin typeface="Arial"/>
                <a:cs typeface="Arial"/>
              </a:rPr>
              <a:t>American</a:t>
            </a:r>
            <a:endParaRPr sz="2400" dirty="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40" dirty="0">
                <a:latin typeface="Arial"/>
                <a:cs typeface="Arial"/>
              </a:rPr>
              <a:t>There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several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parts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plan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related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recruiting.</a:t>
            </a:r>
            <a:endParaRPr sz="2400" dirty="0">
              <a:latin typeface="Arial"/>
              <a:cs typeface="Arial"/>
            </a:endParaRPr>
          </a:p>
          <a:p>
            <a:pPr marL="882015" marR="929640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35" dirty="0">
                <a:latin typeface="Arial"/>
                <a:cs typeface="Arial"/>
              </a:rPr>
              <a:t>Doing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things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through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year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makes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easier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accomplish.</a:t>
            </a:r>
            <a:endParaRPr sz="2400" dirty="0">
              <a:latin typeface="Arial"/>
              <a:cs typeface="Arial"/>
            </a:endParaRP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lang="en-US" sz="2400" b="1" spc="-125" dirty="0">
                <a:solidFill>
                  <a:srgbClr val="FF0000"/>
                </a:solidFill>
                <a:latin typeface="Arial"/>
                <a:cs typeface="Arial"/>
              </a:rPr>
              <a:t>Make 101% for All-State!</a:t>
            </a: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en-US" sz="2400" b="1" spc="-21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14" dirty="0">
                <a:solidFill>
                  <a:srgbClr val="FF0000"/>
                </a:solidFill>
                <a:latin typeface="Arial"/>
                <a:cs typeface="Arial"/>
              </a:rPr>
              <a:t>for All-American!</a:t>
            </a: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lang="en-US" sz="2400" spc="-110" dirty="0">
                <a:latin typeface="Arial"/>
                <a:cs typeface="Arial"/>
              </a:rPr>
              <a:t>P</a:t>
            </a:r>
            <a:r>
              <a:rPr sz="2400" spc="-110" dirty="0">
                <a:latin typeface="Arial"/>
                <a:cs typeface="Arial"/>
              </a:rPr>
              <a:t>lus </a:t>
            </a:r>
            <a:r>
              <a:rPr lang="en-US" sz="2400" spc="-110" dirty="0">
                <a:latin typeface="Arial"/>
                <a:cs typeface="Arial"/>
              </a:rPr>
              <a:t>3 new members</a:t>
            </a:r>
            <a:r>
              <a:rPr lang="en-US" sz="2400" spc="-110">
                <a:latin typeface="Arial"/>
                <a:cs typeface="Arial"/>
              </a:rPr>
              <a:t>.</a:t>
            </a:r>
            <a:r>
              <a:rPr lang="en-US" sz="2400" b="1" u="sng" strike="sngStrike" spc="-13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en-US" sz="2400" b="1" u="sng" strike="sngStrike" spc="-13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350" y="1718143"/>
            <a:ext cx="78803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b="1" spc="-85" dirty="0">
                <a:latin typeface="Arial"/>
                <a:cs typeface="Arial"/>
              </a:rPr>
              <a:t>Major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happen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every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year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for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90" dirty="0">
                <a:latin typeface="Arial"/>
                <a:cs typeface="Arial"/>
              </a:rPr>
              <a:t>American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70" dirty="0">
                <a:latin typeface="Arial"/>
                <a:cs typeface="Arial"/>
              </a:rPr>
              <a:t>State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plans.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This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course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does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not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cover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all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and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you </a:t>
            </a:r>
            <a:r>
              <a:rPr sz="2400" b="1" spc="-95" dirty="0">
                <a:latin typeface="Arial"/>
                <a:cs typeface="Arial"/>
              </a:rPr>
              <a:t>will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get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5" dirty="0">
                <a:latin typeface="Arial"/>
                <a:cs typeface="Arial"/>
              </a:rPr>
              <a:t>more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information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your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annual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SOI.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You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should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read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depth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to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learn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more.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are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on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 </a:t>
            </a:r>
            <a:r>
              <a:rPr sz="2400" b="1" spc="-285" dirty="0">
                <a:latin typeface="Arial"/>
                <a:cs typeface="Arial"/>
              </a:rPr>
              <a:t>HQs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website,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  <a:hlinkClick r:id="rId2"/>
              </a:rPr>
              <a:t>www.vfwva.org.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25" y="390903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9"/>
            <a:ext cx="8524240" cy="310341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Font typeface="Arial"/>
              <a:buChar char="●"/>
              <a:tabLst>
                <a:tab pos="401955" algn="l"/>
                <a:tab pos="402590" algn="l"/>
              </a:tabLst>
            </a:pPr>
            <a:r>
              <a:rPr sz="2100" spc="-95" dirty="0">
                <a:latin typeface="Arial"/>
                <a:cs typeface="Arial"/>
              </a:rPr>
              <a:t>All-State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program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requirements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Virginia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point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one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direction</a:t>
            </a:r>
            <a:endParaRPr sz="2100" dirty="0">
              <a:latin typeface="Arial"/>
              <a:cs typeface="Arial"/>
            </a:endParaRPr>
          </a:p>
          <a:p>
            <a:pPr marL="270510">
              <a:lnSpc>
                <a:spcPct val="100000"/>
              </a:lnSpc>
              <a:spcBef>
                <a:spcPts val="1260"/>
              </a:spcBef>
            </a:pPr>
            <a:r>
              <a:rPr sz="2100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overall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goal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1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1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STRENGTHEN</a:t>
            </a:r>
            <a:r>
              <a:rPr sz="2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membership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100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</a:t>
            </a:r>
            <a:r>
              <a:rPr sz="21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participation</a:t>
            </a:r>
            <a:endParaRPr sz="2100" dirty="0">
              <a:latin typeface="Arial"/>
              <a:cs typeface="Arial"/>
            </a:endParaRPr>
          </a:p>
          <a:p>
            <a:pPr marL="859155" lvl="1" indent="-367030">
              <a:lnSpc>
                <a:spcPct val="100000"/>
              </a:lnSpc>
              <a:spcBef>
                <a:spcPts val="1270"/>
              </a:spcBef>
              <a:buChar char="●"/>
              <a:tabLst>
                <a:tab pos="859155" algn="l"/>
                <a:tab pos="859790" algn="l"/>
              </a:tabLst>
            </a:pPr>
            <a:r>
              <a:rPr sz="1800" spc="-120" dirty="0">
                <a:latin typeface="Arial"/>
                <a:cs typeface="Arial"/>
              </a:rPr>
              <a:t>For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membership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means…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converting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be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90" dirty="0">
                <a:latin typeface="Arial"/>
                <a:cs typeface="Arial"/>
              </a:rPr>
              <a:t>Stronger</a:t>
            </a:r>
            <a:r>
              <a:rPr sz="1800" spc="-85" dirty="0">
                <a:latin typeface="Arial"/>
                <a:cs typeface="Arial"/>
              </a:rPr>
              <a:t> rates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renewing</a:t>
            </a:r>
            <a:endParaRPr sz="1800" dirty="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legacy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memberships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820" y="907763"/>
            <a:ext cx="7813675" cy="382155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300" b="1" spc="-200" dirty="0">
                <a:latin typeface="Arial"/>
                <a:cs typeface="Arial"/>
              </a:rPr>
              <a:t>The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spc="-204" dirty="0">
                <a:latin typeface="Arial"/>
                <a:cs typeface="Arial"/>
              </a:rPr>
              <a:t>benchmarks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for</a:t>
            </a:r>
            <a:r>
              <a:rPr lang="en-US" sz="2300" b="1" spc="-100" dirty="0">
                <a:latin typeface="Arial"/>
                <a:cs typeface="Arial"/>
              </a:rPr>
              <a:t> S</a:t>
            </a:r>
            <a:r>
              <a:rPr sz="2300" b="1" spc="-140" dirty="0">
                <a:latin typeface="Arial"/>
                <a:cs typeface="Arial"/>
              </a:rPr>
              <a:t>tatewide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80" dirty="0">
                <a:latin typeface="Arial"/>
                <a:cs typeface="Arial"/>
              </a:rPr>
              <a:t>membership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75" dirty="0">
                <a:latin typeface="Arial"/>
                <a:cs typeface="Arial"/>
              </a:rPr>
              <a:t>though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05" dirty="0">
                <a:latin typeface="Arial"/>
                <a:cs typeface="Arial"/>
              </a:rPr>
              <a:t>the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45" dirty="0">
                <a:latin typeface="Arial"/>
                <a:cs typeface="Arial"/>
              </a:rPr>
              <a:t>year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are: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September 30,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75%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December 30,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lang="en-US" sz="2300" spc="-105" dirty="0">
                <a:latin typeface="Arial"/>
                <a:cs typeface="Arial"/>
              </a:rPr>
              <a:t>88</a:t>
            </a:r>
            <a:r>
              <a:rPr sz="2300" spc="-25" dirty="0">
                <a:latin typeface="Arial"/>
                <a:cs typeface="Arial"/>
              </a:rPr>
              <a:t>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March 28, 2025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 </a:t>
            </a:r>
            <a:r>
              <a:rPr sz="2300" spc="-25" dirty="0">
                <a:latin typeface="Arial"/>
                <a:cs typeface="Arial"/>
              </a:rPr>
              <a:t>9</a:t>
            </a:r>
            <a:r>
              <a:rPr lang="en-US" sz="2300" spc="-25" dirty="0">
                <a:latin typeface="Arial"/>
                <a:cs typeface="Arial"/>
              </a:rPr>
              <a:t>3</a:t>
            </a:r>
            <a:r>
              <a:rPr sz="2300" spc="-25" dirty="0">
                <a:latin typeface="Arial"/>
                <a:cs typeface="Arial"/>
              </a:rPr>
              <a:t>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May 19, 2025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sz="2300" spc="-11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:</a:t>
            </a:r>
            <a:r>
              <a:rPr sz="2300" spc="-105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100%</a:t>
            </a:r>
            <a:endParaRPr lang="en-US" sz="2300" spc="-2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3810" algn="ctr">
              <a:spcBef>
                <a:spcPts val="1380"/>
              </a:spcBef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Monday, June 2, 2025 </a:t>
            </a:r>
            <a:r>
              <a:rPr lang="en-US" sz="2300" spc="-11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: 101%</a:t>
            </a:r>
            <a:endParaRPr sz="2300" spc="-110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Sunday, June 29, 2025</a:t>
            </a:r>
            <a:r>
              <a:rPr lang="en-US" sz="2400" dirty="0">
                <a:solidFill>
                  <a:srgbClr val="00B050"/>
                </a:solidFill>
                <a:effectLst/>
              </a:rPr>
              <a:t> </a:t>
            </a:r>
            <a:r>
              <a:rPr sz="2300" spc="-110" dirty="0">
                <a:solidFill>
                  <a:srgbClr val="00B050"/>
                </a:solidFill>
                <a:latin typeface="Arial"/>
                <a:cs typeface="Arial"/>
              </a:rPr>
              <a:t>:</a:t>
            </a:r>
            <a:r>
              <a:rPr sz="2300" spc="-9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B050"/>
                </a:solidFill>
                <a:latin typeface="Arial"/>
                <a:cs typeface="Arial"/>
              </a:rPr>
              <a:t>10</a:t>
            </a:r>
            <a:r>
              <a:rPr lang="en-US" sz="2300" spc="-20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sz="2300" spc="-20" dirty="0">
                <a:solidFill>
                  <a:srgbClr val="00B050"/>
                </a:solidFill>
                <a:latin typeface="Arial"/>
                <a:cs typeface="Arial"/>
              </a:rPr>
              <a:t>%</a:t>
            </a:r>
            <a:endParaRPr sz="23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69" y="1262205"/>
            <a:ext cx="685609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marR="5080" indent="-292100">
              <a:lnSpc>
                <a:spcPct val="100000"/>
              </a:lnSpc>
              <a:spcBef>
                <a:spcPts val="100"/>
              </a:spcBef>
              <a:buChar char="●"/>
              <a:tabLst>
                <a:tab pos="304800" algn="l"/>
              </a:tabLst>
            </a:pPr>
            <a:r>
              <a:rPr sz="2400" spc="-160" dirty="0">
                <a:latin typeface="Arial"/>
                <a:cs typeface="Arial"/>
              </a:rPr>
              <a:t>Look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VFW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National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Membership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program,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align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goals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30607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45" dirty="0">
                <a:latin typeface="Arial"/>
                <a:cs typeface="Arial"/>
              </a:rPr>
              <a:t>Identify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needs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(i.e.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increase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memberships,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new </a:t>
            </a:r>
            <a:r>
              <a:rPr sz="2400" spc="-80" dirty="0">
                <a:latin typeface="Arial"/>
                <a:cs typeface="Arial"/>
              </a:rPr>
              <a:t>members,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retention)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205104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170" dirty="0">
                <a:latin typeface="Arial"/>
                <a:cs typeface="Arial"/>
              </a:rPr>
              <a:t>Ensure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each</a:t>
            </a:r>
            <a:r>
              <a:rPr sz="2400" spc="-125" dirty="0">
                <a:latin typeface="Arial"/>
                <a:cs typeface="Arial"/>
              </a:rPr>
              <a:t> goal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program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attainable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trackable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950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341" y="2578183"/>
            <a:ext cx="4776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Incentives</a:t>
            </a:r>
            <a:r>
              <a:rPr sz="3000" spc="-140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Special</a:t>
            </a:r>
            <a:r>
              <a:rPr sz="3000" spc="-140" dirty="0"/>
              <a:t> </a:t>
            </a:r>
            <a:r>
              <a:rPr sz="3000" spc="-280" dirty="0"/>
              <a:t>Awards</a:t>
            </a:r>
            <a:endParaRPr sz="3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199" y="1286335"/>
            <a:ext cx="8399145" cy="29698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6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170" dirty="0">
                <a:latin typeface="Arial"/>
                <a:cs typeface="Arial"/>
              </a:rPr>
              <a:t>There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several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trips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from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HQs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recruiting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5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04" dirty="0">
                <a:latin typeface="Arial"/>
                <a:cs typeface="Arial"/>
              </a:rPr>
              <a:t>They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D.C.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Legislative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Conference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80" dirty="0">
                <a:latin typeface="Arial"/>
                <a:cs typeface="Arial"/>
              </a:rPr>
              <a:t>Kansas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City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HQs)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Convention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320" dirty="0">
                <a:latin typeface="Arial"/>
                <a:cs typeface="Arial"/>
              </a:rPr>
              <a:t>See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All-</a:t>
            </a:r>
            <a:r>
              <a:rPr sz="2800" spc="-135" dirty="0">
                <a:latin typeface="Arial"/>
                <a:cs typeface="Arial"/>
              </a:rPr>
              <a:t>American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more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details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21" y="1071757"/>
            <a:ext cx="8578850" cy="289502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35" dirty="0">
                <a:latin typeface="Arial"/>
                <a:cs typeface="Arial"/>
              </a:rPr>
              <a:t>There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are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several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other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awards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from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National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45" dirty="0">
                <a:latin typeface="Arial"/>
                <a:cs typeface="Arial"/>
              </a:rPr>
              <a:t>HQs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recruiting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65" dirty="0">
                <a:latin typeface="Arial"/>
                <a:cs typeface="Arial"/>
              </a:rPr>
              <a:t>They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include:</a:t>
            </a:r>
            <a:endParaRPr lang="en-US" sz="2200" dirty="0">
              <a:latin typeface="Arial"/>
              <a:cs typeface="Arial"/>
            </a:endParaRPr>
          </a:p>
          <a:p>
            <a:pPr marL="354965" lvl="4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Lapel pins for recruiting 1, 5, 10, and 15 member</a:t>
            </a:r>
            <a:endParaRPr lang="en-US" sz="2400" dirty="0">
              <a:latin typeface="Helvetica" pitchFamily="2" charset="0"/>
            </a:endParaRPr>
          </a:p>
          <a:p>
            <a:pPr marL="354965" lvl="1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effectLst/>
                <a:latin typeface="Helvetica" pitchFamily="2" charset="0"/>
              </a:rPr>
              <a:t>CIC coin and Citation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recruiting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25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</a:t>
            </a:r>
            <a:r>
              <a:rPr lang="en-US" sz="2200" spc="-10" dirty="0">
                <a:latin typeface="Arial"/>
                <a:cs typeface="Arial"/>
              </a:rPr>
              <a:t>s</a:t>
            </a:r>
          </a:p>
          <a:p>
            <a:pPr marL="354965" lvl="1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latin typeface="Helvetica" pitchFamily="2" charset="0"/>
              </a:rPr>
              <a:t>CIC backpack and Citation for recruiting </a:t>
            </a:r>
            <a:r>
              <a:rPr sz="2400" dirty="0">
                <a:latin typeface="Helvetica" pitchFamily="2" charset="0"/>
              </a:rPr>
              <a:t>50 member</a:t>
            </a:r>
            <a:r>
              <a:rPr lang="en-US" sz="2400" dirty="0">
                <a:latin typeface="Helvetica" pitchFamily="2" charset="0"/>
              </a:rPr>
              <a:t>s</a:t>
            </a:r>
          </a:p>
          <a:p>
            <a:pPr marL="354965" lvl="1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Medallion set for 75 members</a:t>
            </a:r>
            <a:endParaRPr lang="en-US" sz="2400" dirty="0">
              <a:latin typeface="Helvetica" pitchFamily="2" charset="0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400" dirty="0">
                <a:latin typeface="Helvetica" pitchFamily="2" charset="0"/>
              </a:rPr>
              <a:t>Century Recruiter Cap or VFW Store credit for 100 members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Incentives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Special</a:t>
            </a:r>
            <a:r>
              <a:rPr spc="-114" dirty="0"/>
              <a:t> </a:t>
            </a:r>
            <a:r>
              <a:rPr spc="-10" dirty="0"/>
              <a:t>Awards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25419"/>
            <a:ext cx="8382000" cy="36856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ts val="2965"/>
              </a:lnSpc>
              <a:spcBef>
                <a:spcPts val="100"/>
              </a:spcBef>
              <a:tabLst>
                <a:tab pos="440055" algn="l"/>
                <a:tab pos="440690" algn="l"/>
              </a:tabLst>
            </a:pPr>
            <a:r>
              <a:rPr sz="2600" b="1" spc="-225" dirty="0">
                <a:latin typeface="Arial"/>
                <a:cs typeface="Arial"/>
              </a:rPr>
              <a:t>Legacy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lifetime</a:t>
            </a:r>
            <a:r>
              <a:rPr sz="2600" b="1" spc="-114" dirty="0">
                <a:latin typeface="Arial"/>
                <a:cs typeface="Arial"/>
              </a:rPr>
              <a:t> membership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award</a:t>
            </a:r>
            <a:endParaRPr lang="en-US" sz="2600" b="1" dirty="0">
              <a:latin typeface="Arial"/>
              <a:cs typeface="Arial"/>
            </a:endParaRP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30" dirty="0">
                <a:latin typeface="Arial"/>
                <a:cs typeface="Arial"/>
              </a:rPr>
              <a:t>When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Posts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have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25,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50,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and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75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lifetime </a:t>
            </a:r>
            <a:r>
              <a:rPr sz="2600" spc="-130" dirty="0">
                <a:latin typeface="Arial"/>
                <a:cs typeface="Arial"/>
              </a:rPr>
              <a:t>members,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they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receive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special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proclamation</a:t>
            </a:r>
            <a:r>
              <a:rPr lang="en-US" sz="2600" spc="-25" dirty="0">
                <a:latin typeface="Arial"/>
                <a:cs typeface="Arial"/>
              </a:rPr>
              <a:t>.</a:t>
            </a: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100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life</a:t>
            </a:r>
            <a:r>
              <a:rPr lang="en-US" sz="2600" spc="-35" dirty="0">
                <a:latin typeface="Arial"/>
                <a:cs typeface="Arial"/>
              </a:rPr>
              <a:t> members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by </a:t>
            </a:r>
            <a:r>
              <a:rPr sz="2600" spc="-180" dirty="0">
                <a:latin typeface="Arial"/>
                <a:cs typeface="Arial"/>
              </a:rPr>
              <a:t>Ju</a:t>
            </a:r>
            <a:r>
              <a:rPr lang="en-US" sz="2600" spc="-180" dirty="0">
                <a:latin typeface="Arial"/>
                <a:cs typeface="Arial"/>
              </a:rPr>
              <a:t>ne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lang="en-US" sz="2600" spc="-25" dirty="0">
                <a:latin typeface="Arial"/>
                <a:cs typeface="Arial"/>
              </a:rPr>
              <a:t>30</a:t>
            </a:r>
            <a:r>
              <a:rPr sz="2600" spc="-25" dirty="0">
                <a:latin typeface="Arial"/>
                <a:cs typeface="Arial"/>
              </a:rPr>
              <a:t>,</a:t>
            </a:r>
            <a:r>
              <a:rPr lang="en-US" sz="2600" spc="-2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202</a:t>
            </a:r>
            <a:r>
              <a:rPr lang="en-US" sz="2600" spc="-140" dirty="0">
                <a:latin typeface="Arial"/>
                <a:cs typeface="Arial"/>
              </a:rPr>
              <a:t>4.</a:t>
            </a: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One Post per Division will receive a $1000 grant.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Reserved seating at the VFW National Convention joint opening session.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Legacy Society Post Proclamation. </a:t>
            </a:r>
          </a:p>
          <a:p>
            <a:pPr marL="897255" marR="5080">
              <a:lnSpc>
                <a:spcPts val="2810"/>
              </a:lnSpc>
              <a:spcBef>
                <a:spcPts val="19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 b="1" i="0">
                <a:latin typeface="Arial"/>
                <a:ea typeface="+mj-ea"/>
                <a:cs typeface="Arial"/>
              </a:rPr>
              <a:t>Incentives and Special Awards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8FD20-E451-6434-1F7C-1A0EBAB0F4FA}"/>
              </a:ext>
            </a:extLst>
          </p:cNvPr>
          <p:cNvSpPr txBox="1"/>
          <p:nvPr/>
        </p:nvSpPr>
        <p:spPr>
          <a:xfrm>
            <a:off x="76200" y="1047750"/>
            <a:ext cx="8991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Commander-in-Chief’s Challenge:</a:t>
            </a:r>
          </a:p>
          <a:p>
            <a:r>
              <a:rPr lang="en-US" dirty="0"/>
              <a:t>To emphasize the importance of Life Membership as the backbone of our membership </a:t>
            </a:r>
          </a:p>
          <a:p>
            <a:r>
              <a:rPr lang="en-US" dirty="0"/>
              <a:t>strength, the Commander-in-Chief is issuing the following challenge to all VFW Posts.</a:t>
            </a:r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month through the year, Posts will accumulate points as follows:</a:t>
            </a:r>
          </a:p>
          <a:p>
            <a:pPr marL="285750" lvl="2" indent="-285750">
              <a:buFont typeface="Courier New" panose="02070309020205020404" pitchFamily="49" charset="0"/>
              <a:buChar char="o"/>
            </a:pPr>
            <a:r>
              <a:rPr lang="en-US" dirty="0"/>
              <a:t>New Annual Member: 1 point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Annual or Lapsed Member converts to Life Member: 5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New Life Member: 10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month, the Post that leads their membership division in points will receive a special award designated by the Commander-in-Chief.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addition, at the end of the year every Post who has led their division in the monthly challenges will be featured on a video display at the National Convention to recognize their achievements.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096" y="915891"/>
            <a:ext cx="8027034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500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185" dirty="0">
                <a:latin typeface="Arial"/>
                <a:cs typeface="Arial"/>
              </a:rPr>
              <a:t>Several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awards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are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based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on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0" dirty="0">
                <a:latin typeface="Arial"/>
                <a:cs typeface="Arial"/>
              </a:rPr>
              <a:t>your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45" dirty="0">
                <a:latin typeface="Arial"/>
                <a:cs typeface="Arial"/>
              </a:rPr>
              <a:t>Virginia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categories </a:t>
            </a:r>
            <a:r>
              <a:rPr sz="2200" b="1" spc="-100" dirty="0">
                <a:latin typeface="Arial"/>
                <a:cs typeface="Arial"/>
              </a:rPr>
              <a:t>(different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from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All-</a:t>
            </a:r>
            <a:r>
              <a:rPr sz="2200" b="1" spc="-175" dirty="0">
                <a:latin typeface="Arial"/>
                <a:cs typeface="Arial"/>
              </a:rPr>
              <a:t>American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60" dirty="0">
                <a:latin typeface="Arial"/>
                <a:cs typeface="Arial"/>
              </a:rPr>
              <a:t>divisions)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10-</a:t>
            </a:r>
            <a:r>
              <a:rPr sz="2200" spc="-120" dirty="0">
                <a:latin typeface="Arial"/>
                <a:cs typeface="Arial"/>
              </a:rPr>
              <a:t>75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B: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76-</a:t>
            </a:r>
            <a:r>
              <a:rPr sz="2200" spc="-120" dirty="0">
                <a:latin typeface="Arial"/>
                <a:cs typeface="Arial"/>
              </a:rPr>
              <a:t>150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C: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151-</a:t>
            </a:r>
            <a:r>
              <a:rPr sz="2200" spc="-120" dirty="0">
                <a:latin typeface="Arial"/>
                <a:cs typeface="Arial"/>
              </a:rPr>
              <a:t>250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D: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251-</a:t>
            </a:r>
            <a:r>
              <a:rPr sz="2200" spc="-120" dirty="0">
                <a:latin typeface="Arial"/>
                <a:cs typeface="Arial"/>
              </a:rPr>
              <a:t>500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E: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501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more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795" y="340817"/>
            <a:ext cx="282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280" dirty="0"/>
              <a:t>Posts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24019"/>
            <a:ext cx="8791575" cy="2996461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100" dirty="0">
              <a:latin typeface="Arial"/>
              <a:cs typeface="Arial"/>
            </a:endParaRPr>
          </a:p>
          <a:p>
            <a:pPr marL="469265" indent="-444500">
              <a:lnSpc>
                <a:spcPct val="100000"/>
              </a:lnSpc>
              <a:spcBef>
                <a:spcPts val="126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81915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(minimum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members)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(showing </a:t>
            </a:r>
            <a:r>
              <a:rPr sz="21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MEMSTATS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report)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24019"/>
            <a:ext cx="8723630" cy="36830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following…</a:t>
            </a:r>
            <a:endParaRPr sz="2100" dirty="0">
              <a:latin typeface="Arial"/>
              <a:cs typeface="Arial"/>
            </a:endParaRPr>
          </a:p>
          <a:p>
            <a:pPr marL="469265" marR="5080" indent="-456565">
              <a:lnSpc>
                <a:spcPct val="150000"/>
              </a:lnSpc>
              <a:buAutoNum type="arabicParenR" startAt="4"/>
              <a:tabLst>
                <a:tab pos="469265" algn="l"/>
                <a:tab pos="46990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drawings: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4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drawings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25" dirty="0">
                <a:latin typeface="Arial"/>
                <a:cs typeface="Arial"/>
              </a:rPr>
              <a:t>an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85" dirty="0">
                <a:latin typeface="Arial"/>
                <a:cs typeface="Arial"/>
              </a:rPr>
              <a:t> member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Post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become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5" dirty="0">
                <a:latin typeface="Arial"/>
                <a:cs typeface="Arial"/>
              </a:rPr>
              <a:t>member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based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5" dirty="0">
                <a:latin typeface="Arial"/>
                <a:cs typeface="Arial"/>
              </a:rPr>
              <a:t> membership </a:t>
            </a:r>
            <a:r>
              <a:rPr sz="2100" spc="-204" dirty="0">
                <a:latin typeface="Arial"/>
                <a:cs typeface="Arial"/>
              </a:rPr>
              <a:t>as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follows:</a:t>
            </a:r>
            <a:endParaRPr sz="2100" dirty="0">
              <a:latin typeface="Arial"/>
              <a:cs typeface="Arial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first drawing will be held on Friday, September 27, 2024, and the Post must have 75% of its 2025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second drawing will be held on Thursday, October 31, 2024, and the Post must have 85% of its 2025 membership quota to participate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third drawing will be held on Friday, February 28, 2025, and the Post must have 95% of its 2025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fourth drawing will be held on Friday, March 28, 2025, and the Post must have 100% of its 2025 membership quota to participate.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07763"/>
            <a:ext cx="8788400" cy="2601738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3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3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 </a:t>
            </a:r>
            <a:r>
              <a:rPr sz="23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300" dirty="0">
              <a:latin typeface="Arial"/>
              <a:cs typeface="Arial"/>
            </a:endParaRPr>
          </a:p>
          <a:p>
            <a:pPr marL="12700" marR="177165" indent="499745">
              <a:lnSpc>
                <a:spcPct val="150000"/>
              </a:lnSpc>
              <a:buAutoNum type="arabicParenR" startAt="5"/>
              <a:tabLst>
                <a:tab pos="512445" algn="l"/>
                <a:tab pos="513080" algn="l"/>
              </a:tabLst>
            </a:pP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35" dirty="0">
                <a:latin typeface="Arial"/>
                <a:cs typeface="Arial"/>
              </a:rPr>
              <a:t>Commander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Quartermaster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receive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pins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95" dirty="0">
                <a:latin typeface="Arial"/>
                <a:cs typeface="Arial"/>
              </a:rPr>
              <a:t>coffee </a:t>
            </a:r>
            <a:r>
              <a:rPr sz="2300" spc="-165" dirty="0">
                <a:latin typeface="Arial"/>
                <a:cs typeface="Arial"/>
              </a:rPr>
              <a:t>mugs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if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60" dirty="0">
                <a:latin typeface="Arial"/>
                <a:cs typeface="Arial"/>
              </a:rPr>
              <a:t>make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10</a:t>
            </a:r>
            <a:r>
              <a:rPr lang="en-US" sz="2300" spc="-195" dirty="0">
                <a:latin typeface="Arial"/>
                <a:cs typeface="Arial"/>
              </a:rPr>
              <a:t>0</a:t>
            </a:r>
            <a:r>
              <a:rPr sz="2300" spc="-195" dirty="0">
                <a:latin typeface="Arial"/>
                <a:cs typeface="Arial"/>
              </a:rPr>
              <a:t>%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by </a:t>
            </a:r>
            <a:r>
              <a:rPr lang="en-US" sz="2300" spc="-110" dirty="0">
                <a:latin typeface="Arial"/>
                <a:cs typeface="Arial"/>
              </a:rPr>
              <a:t>Friday Dec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lang="en-US" sz="2300" spc="-105" dirty="0">
                <a:latin typeface="Arial"/>
                <a:cs typeface="Arial"/>
              </a:rPr>
              <a:t>31</a:t>
            </a:r>
            <a:r>
              <a:rPr sz="2300" spc="-105" dirty="0">
                <a:latin typeface="Arial"/>
                <a:cs typeface="Arial"/>
              </a:rPr>
              <a:t>, </a:t>
            </a:r>
            <a:r>
              <a:rPr lang="en-US" sz="2300" spc="-20" dirty="0">
                <a:latin typeface="Arial"/>
                <a:cs typeface="Arial"/>
              </a:rPr>
              <a:t>2024.</a:t>
            </a:r>
            <a:endParaRPr sz="2300" dirty="0">
              <a:latin typeface="Arial"/>
              <a:cs typeface="Arial"/>
            </a:endParaRPr>
          </a:p>
          <a:p>
            <a:pPr marL="12700" marR="5080" indent="456565">
              <a:lnSpc>
                <a:spcPct val="150000"/>
              </a:lnSpc>
              <a:buFontTx/>
              <a:buAutoNum type="arabicParenR" startAt="5"/>
              <a:tabLst>
                <a:tab pos="469265" algn="l"/>
                <a:tab pos="469900" algn="l"/>
              </a:tabLst>
            </a:pPr>
            <a:r>
              <a:rPr sz="2300" spc="-120" dirty="0">
                <a:latin typeface="Arial"/>
                <a:cs typeface="Arial"/>
              </a:rPr>
              <a:t>$200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largest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30" dirty="0">
                <a:latin typeface="Arial"/>
                <a:cs typeface="Arial"/>
              </a:rPr>
              <a:t>increase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in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legacy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life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membership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as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lang="en-US" sz="2300" spc="-110" dirty="0">
                <a:latin typeface="Arial"/>
                <a:cs typeface="Arial"/>
              </a:rPr>
              <a:t>Friday May</a:t>
            </a:r>
            <a:r>
              <a:rPr lang="en-US" sz="2300" spc="-105" dirty="0">
                <a:latin typeface="Arial"/>
                <a:cs typeface="Arial"/>
              </a:rPr>
              <a:t> 9, </a:t>
            </a:r>
            <a:r>
              <a:rPr lang="en-US" sz="2300" spc="-20" dirty="0">
                <a:latin typeface="Arial"/>
                <a:cs typeface="Arial"/>
              </a:rPr>
              <a:t>2025.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1"/>
            <a:ext cx="8629015" cy="2861424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spc="-85" dirty="0">
                <a:latin typeface="Arial"/>
                <a:cs typeface="Arial"/>
              </a:rPr>
              <a:t>Individuals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40" dirty="0">
                <a:latin typeface="Arial"/>
                <a:cs typeface="Arial"/>
              </a:rPr>
              <a:t>may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win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following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awards:</a:t>
            </a:r>
            <a:endParaRPr sz="2100" dirty="0">
              <a:latin typeface="Arial"/>
              <a:cs typeface="Arial"/>
            </a:endParaRPr>
          </a:p>
          <a:p>
            <a:pPr marL="859155" marR="5080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lang="en-US" sz="2100" spc="-114" dirty="0">
                <a:latin typeface="Arial"/>
                <a:cs typeface="Arial"/>
              </a:rPr>
              <a:t>3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lang="en-US" sz="2100" spc="-114" dirty="0">
                <a:latin typeface="Arial"/>
                <a:cs typeface="Arial"/>
              </a:rPr>
              <a:t>get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your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name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drawing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membership</a:t>
            </a:r>
            <a:endParaRPr sz="2100" dirty="0">
              <a:latin typeface="Arial"/>
              <a:cs typeface="Arial"/>
            </a:endParaRPr>
          </a:p>
          <a:p>
            <a:pPr marL="859155" marR="186055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5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are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entered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into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a </a:t>
            </a:r>
            <a:r>
              <a:rPr sz="2100" spc="-135" dirty="0">
                <a:latin typeface="Arial"/>
                <a:cs typeface="Arial"/>
              </a:rPr>
              <a:t>legacy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raffle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one-</a:t>
            </a:r>
            <a:r>
              <a:rPr sz="2100" spc="-75" dirty="0">
                <a:latin typeface="Arial"/>
                <a:cs typeface="Arial"/>
              </a:rPr>
              <a:t>step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promotion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(or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$200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if </a:t>
            </a:r>
            <a:r>
              <a:rPr sz="2100" spc="-90" dirty="0">
                <a:latin typeface="Arial"/>
                <a:cs typeface="Arial"/>
              </a:rPr>
              <a:t>already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Gold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85" dirty="0">
                <a:latin typeface="Arial"/>
                <a:cs typeface="Arial"/>
              </a:rPr>
              <a:t>Legacy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Member)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114" y="340817"/>
            <a:ext cx="352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150" dirty="0"/>
              <a:t>individuals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80" y="1025237"/>
            <a:ext cx="2962057" cy="4019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982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075" y="1252863"/>
            <a:ext cx="468757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Decide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5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divide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across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(starting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1,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).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benchmarks,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remember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huge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statistics,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create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team,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write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 paper.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Update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monthly.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Talk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every </a:t>
            </a:r>
            <a:r>
              <a:rPr sz="1400" dirty="0">
                <a:latin typeface="Arial"/>
                <a:cs typeface="Arial"/>
              </a:rPr>
              <a:t>Post/District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meeting.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Don’t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afraid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ensure </a:t>
            </a:r>
            <a:r>
              <a:rPr sz="1400" dirty="0">
                <a:latin typeface="Arial"/>
                <a:cs typeface="Arial"/>
              </a:rPr>
              <a:t>success.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materials.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Achieve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goal.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631190" marR="180340" indent="-44132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“Take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ideas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head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write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on </a:t>
            </a:r>
            <a:r>
              <a:rPr sz="1400" b="1" spc="-10" dirty="0">
                <a:latin typeface="Arial"/>
                <a:cs typeface="Arial"/>
              </a:rPr>
              <a:t>paper.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That’s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when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become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plan.”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49" y="948395"/>
            <a:ext cx="8627110" cy="443198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5014" marR="5080" lvl="1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836294" algn="l"/>
                <a:tab pos="836930" algn="l"/>
              </a:tabLst>
            </a:pPr>
            <a:r>
              <a:rPr sz="1800" spc="-55" dirty="0">
                <a:latin typeface="Arial"/>
                <a:cs typeface="Arial"/>
              </a:rPr>
              <a:t>“Recruiter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Year”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gets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$300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attend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convention,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VFW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cap,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nametag,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2nd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3rd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place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winners </a:t>
            </a:r>
            <a:r>
              <a:rPr sz="1800" spc="-80" dirty="0">
                <a:latin typeface="Arial"/>
                <a:cs typeface="Arial"/>
              </a:rPr>
              <a:t>receiving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trophy</a:t>
            </a:r>
            <a:endParaRPr sz="1800" dirty="0">
              <a:latin typeface="Arial"/>
              <a:cs typeface="Arial"/>
            </a:endParaRPr>
          </a:p>
          <a:p>
            <a:pPr marL="836294" lvl="1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45" dirty="0">
                <a:latin typeface="Arial"/>
                <a:cs typeface="Arial"/>
              </a:rPr>
              <a:t>Additional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awards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following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levels: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15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Pen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keychain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set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25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Challenger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Coin</a:t>
            </a:r>
            <a:endParaRPr lang="en-US" sz="1800" spc="-2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pc="-20" dirty="0">
                <a:latin typeface="Arial"/>
                <a:cs typeface="Arial"/>
              </a:rPr>
              <a:t>35 Members: Department Aide-de-Camp Recruiting Cap and Citation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75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lang="en-US" sz="1800" spc="-125" dirty="0">
                <a:latin typeface="Arial"/>
                <a:cs typeface="Arial"/>
              </a:rPr>
              <a:t>$75 Gift Certificate to the VFW Store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100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lang="en-US" sz="1800" spc="-70" dirty="0">
                <a:latin typeface="Arial"/>
                <a:cs typeface="Arial"/>
              </a:rPr>
              <a:t>M</a:t>
            </a:r>
            <a:r>
              <a:rPr sz="1800" spc="-90" dirty="0">
                <a:latin typeface="Arial"/>
                <a:cs typeface="Arial"/>
              </a:rPr>
              <a:t>embers: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“Top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Recruiter”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Vest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Pens, Keychains, and coins will be presented at the next district meeting after the convention.  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Recruiters who have previously received an Aide-de-Camp cap will only receive a citation. 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008" y="340807"/>
            <a:ext cx="445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95" dirty="0"/>
              <a:t> </a:t>
            </a:r>
            <a:r>
              <a:rPr spc="-195" dirty="0"/>
              <a:t>awards</a:t>
            </a:r>
            <a:r>
              <a:rPr spc="-90" dirty="0"/>
              <a:t> </a:t>
            </a:r>
            <a:r>
              <a:rPr spc="-125" dirty="0"/>
              <a:t>for</a:t>
            </a:r>
            <a:r>
              <a:rPr spc="-90" dirty="0"/>
              <a:t> </a:t>
            </a:r>
            <a:r>
              <a:rPr spc="-170" dirty="0"/>
              <a:t>individuals</a:t>
            </a:r>
            <a:r>
              <a:rPr spc="-90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545" y="1352296"/>
            <a:ext cx="7671434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marR="5080" indent="-502284">
              <a:lnSpc>
                <a:spcPct val="100000"/>
              </a:lnSpc>
              <a:spcBef>
                <a:spcPts val="100"/>
              </a:spcBef>
            </a:pPr>
            <a:r>
              <a:rPr sz="8800" spc="290" dirty="0">
                <a:solidFill>
                  <a:srgbClr val="AA9257"/>
                </a:solidFill>
                <a:latin typeface="Times New Roman"/>
                <a:cs typeface="Times New Roman"/>
              </a:rPr>
              <a:t>Membership</a:t>
            </a:r>
            <a:r>
              <a:rPr sz="8800" spc="-229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70" dirty="0">
                <a:solidFill>
                  <a:srgbClr val="AA9257"/>
                </a:solidFill>
                <a:latin typeface="Times New Roman"/>
                <a:cs typeface="Times New Roman"/>
              </a:rPr>
              <a:t>Is </a:t>
            </a:r>
            <a:r>
              <a:rPr sz="8800" spc="229" dirty="0">
                <a:solidFill>
                  <a:srgbClr val="AA9257"/>
                </a:solidFill>
                <a:latin typeface="Times New Roman"/>
                <a:cs typeface="Times New Roman"/>
              </a:rPr>
              <a:t>Here</a:t>
            </a:r>
            <a:r>
              <a:rPr sz="8800" spc="-320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-620" dirty="0">
                <a:solidFill>
                  <a:srgbClr val="AA9257"/>
                </a:solidFill>
                <a:latin typeface="Times New Roman"/>
                <a:cs typeface="Times New Roman"/>
              </a:rPr>
              <a:t>T</a:t>
            </a:r>
            <a:r>
              <a:rPr sz="8800" spc="195" dirty="0">
                <a:solidFill>
                  <a:srgbClr val="AA9257"/>
                </a:solidFill>
                <a:latin typeface="Times New Roman"/>
                <a:cs typeface="Times New Roman"/>
              </a:rPr>
              <a:t>o</a:t>
            </a:r>
            <a:r>
              <a:rPr sz="8800" spc="-295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170" dirty="0">
                <a:solidFill>
                  <a:srgbClr val="AA9257"/>
                </a:solidFill>
                <a:latin typeface="Times New Roman"/>
                <a:cs typeface="Times New Roman"/>
              </a:rPr>
              <a:t>Help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89" y="-70860"/>
            <a:ext cx="4265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665" dirty="0">
                <a:solidFill>
                  <a:srgbClr val="AA9257"/>
                </a:solidFill>
              </a:rPr>
              <a:t>Questions?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8" y="1810237"/>
            <a:ext cx="6858000" cy="2609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2167" y="479394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997" y="1112651"/>
            <a:ext cx="754062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marR="6350" indent="-220345">
              <a:lnSpc>
                <a:spcPct val="100000"/>
              </a:lnSpc>
              <a:spcBef>
                <a:spcPts val="100"/>
              </a:spcBef>
              <a:buChar char="•"/>
              <a:tabLst>
                <a:tab pos="233045" algn="l"/>
              </a:tabLst>
            </a:pPr>
            <a:r>
              <a:rPr sz="2800" spc="-155" dirty="0">
                <a:latin typeface="Arial"/>
                <a:cs typeface="Arial"/>
              </a:rPr>
              <a:t>Make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10" dirty="0">
                <a:latin typeface="Arial"/>
                <a:cs typeface="Arial"/>
              </a:rPr>
              <a:t> plan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“forward-</a:t>
            </a:r>
            <a:r>
              <a:rPr sz="2800" dirty="0">
                <a:latin typeface="Arial"/>
                <a:cs typeface="Arial"/>
              </a:rPr>
              <a:t>think”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past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today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solve </a:t>
            </a:r>
            <a:r>
              <a:rPr sz="2800" spc="-50" dirty="0">
                <a:latin typeface="Arial"/>
                <a:cs typeface="Arial"/>
              </a:rPr>
              <a:t>potential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challenges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early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marR="508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80" dirty="0">
                <a:latin typeface="Arial"/>
                <a:cs typeface="Arial"/>
              </a:rPr>
              <a:t>Create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action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-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just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“plan”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–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what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are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specific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actions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must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be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taken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achieve </a:t>
            </a:r>
            <a:r>
              <a:rPr sz="2800" spc="-125" dirty="0">
                <a:latin typeface="Arial"/>
                <a:cs typeface="Arial"/>
              </a:rPr>
              <a:t>success?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60" dirty="0">
                <a:latin typeface="Arial"/>
                <a:cs typeface="Arial"/>
              </a:rPr>
              <a:t>Delegate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short-</a:t>
            </a:r>
            <a:r>
              <a:rPr sz="2800" spc="-30" dirty="0">
                <a:latin typeface="Arial"/>
                <a:cs typeface="Arial"/>
              </a:rPr>
              <a:t>term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goals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when </a:t>
            </a:r>
            <a:r>
              <a:rPr sz="2800" spc="-10" dirty="0">
                <a:latin typeface="Arial"/>
                <a:cs typeface="Arial"/>
              </a:rPr>
              <a:t>appropriate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686" y="1239599"/>
            <a:ext cx="7933690" cy="376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288925" indent="-207010">
              <a:lnSpc>
                <a:spcPct val="100000"/>
              </a:lnSpc>
              <a:spcBef>
                <a:spcPts val="100"/>
              </a:spcBef>
              <a:buChar char="•"/>
              <a:tabLst>
                <a:tab pos="219710" algn="l"/>
              </a:tabLst>
            </a:pPr>
            <a:r>
              <a:rPr sz="2500" spc="-140" dirty="0">
                <a:latin typeface="Arial"/>
                <a:cs typeface="Arial"/>
              </a:rPr>
              <a:t>Communicate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effectively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&amp;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often.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b="1" spc="-204" dirty="0">
                <a:solidFill>
                  <a:srgbClr val="991B1E"/>
                </a:solidFill>
                <a:latin typeface="Arial"/>
                <a:cs typeface="Arial"/>
              </a:rPr>
              <a:t>Pro-</a:t>
            </a:r>
            <a:r>
              <a:rPr sz="2500" b="1" spc="-180" dirty="0">
                <a:solidFill>
                  <a:srgbClr val="991B1E"/>
                </a:solidFill>
                <a:latin typeface="Arial"/>
                <a:cs typeface="Arial"/>
              </a:rPr>
              <a:t>Tip:</a:t>
            </a:r>
            <a:r>
              <a:rPr sz="2500" b="1" spc="-10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290" dirty="0">
                <a:solidFill>
                  <a:srgbClr val="991B1E"/>
                </a:solidFill>
                <a:latin typeface="Arial"/>
                <a:cs typeface="Arial"/>
              </a:rPr>
              <a:t>Check </a:t>
            </a:r>
            <a:r>
              <a:rPr sz="2500" b="1" spc="-130" dirty="0">
                <a:solidFill>
                  <a:srgbClr val="991B1E"/>
                </a:solidFill>
                <a:latin typeface="Arial"/>
                <a:cs typeface="Arial"/>
              </a:rPr>
              <a:t>for</a:t>
            </a:r>
            <a:r>
              <a:rPr sz="2500" b="1" spc="-11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991B1E"/>
                </a:solidFill>
                <a:latin typeface="Arial"/>
                <a:cs typeface="Arial"/>
              </a:rPr>
              <a:t>understanding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26034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175" dirty="0">
                <a:latin typeface="Arial"/>
                <a:cs typeface="Arial"/>
              </a:rPr>
              <a:t>Execute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move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forward;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60" dirty="0">
                <a:latin typeface="Arial"/>
                <a:cs typeface="Arial"/>
              </a:rPr>
              <a:t>analyze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results </a:t>
            </a:r>
            <a:r>
              <a:rPr sz="2500" spc="-25" dirty="0">
                <a:latin typeface="Arial"/>
                <a:cs typeface="Arial"/>
              </a:rPr>
              <a:t>and </a:t>
            </a:r>
            <a:r>
              <a:rPr sz="2500" spc="-85" dirty="0">
                <a:latin typeface="Arial"/>
                <a:cs typeface="Arial"/>
              </a:rPr>
              <a:t>adjust</a:t>
            </a:r>
            <a:r>
              <a:rPr sz="2500" spc="-95" dirty="0">
                <a:latin typeface="Arial"/>
                <a:cs typeface="Arial"/>
              </a:rPr>
              <a:t> plan </a:t>
            </a:r>
            <a:r>
              <a:rPr sz="2500" dirty="0">
                <a:latin typeface="Arial"/>
                <a:cs typeface="Arial"/>
              </a:rPr>
              <a:t>if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needed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5080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220" dirty="0">
                <a:latin typeface="Arial"/>
                <a:cs typeface="Arial"/>
              </a:rPr>
              <a:t>Lessons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Learned:</a:t>
            </a:r>
            <a:r>
              <a:rPr sz="2500" spc="-120" dirty="0">
                <a:latin typeface="Arial"/>
                <a:cs typeface="Arial"/>
              </a:rPr>
              <a:t> take </a:t>
            </a:r>
            <a:r>
              <a:rPr sz="2500" spc="-35" dirty="0">
                <a:latin typeface="Arial"/>
                <a:cs typeface="Arial"/>
              </a:rPr>
              <a:t>time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end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note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went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well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did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95" dirty="0">
                <a:latin typeface="Arial"/>
                <a:cs typeface="Arial"/>
              </a:rPr>
              <a:t>so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next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runs </a:t>
            </a:r>
            <a:r>
              <a:rPr sz="2500" spc="-10" dirty="0">
                <a:latin typeface="Arial"/>
                <a:cs typeface="Arial"/>
              </a:rPr>
              <a:t>better</a:t>
            </a:r>
            <a:endParaRPr sz="2500">
              <a:latin typeface="Arial"/>
              <a:cs typeface="Arial"/>
            </a:endParaRPr>
          </a:p>
          <a:p>
            <a:pPr marR="54610" algn="r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215" y="2274540"/>
            <a:ext cx="5205095" cy="11836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10565" marR="5080" indent="-698500">
              <a:lnSpc>
                <a:spcPts val="4320"/>
              </a:lnSpc>
              <a:spcBef>
                <a:spcPts val="645"/>
              </a:spcBef>
            </a:pPr>
            <a:r>
              <a:rPr sz="4000" spc="-229" dirty="0"/>
              <a:t>Where</a:t>
            </a:r>
            <a:r>
              <a:rPr sz="4000" spc="-190" dirty="0"/>
              <a:t> </a:t>
            </a:r>
            <a:r>
              <a:rPr sz="4000" spc="-260" dirty="0"/>
              <a:t>Virginia</a:t>
            </a:r>
            <a:r>
              <a:rPr sz="4000" spc="-185" dirty="0"/>
              <a:t> </a:t>
            </a:r>
            <a:r>
              <a:rPr sz="4000" spc="-390" dirty="0"/>
              <a:t>Stands</a:t>
            </a:r>
            <a:r>
              <a:rPr sz="4000" spc="-190" dirty="0"/>
              <a:t> </a:t>
            </a:r>
            <a:r>
              <a:rPr sz="4000" spc="-125" dirty="0"/>
              <a:t>in </a:t>
            </a:r>
            <a:r>
              <a:rPr sz="4000" spc="-260" dirty="0"/>
              <a:t>Membership</a:t>
            </a:r>
            <a:r>
              <a:rPr sz="4000" spc="-195" dirty="0"/>
              <a:t> </a:t>
            </a:r>
            <a:r>
              <a:rPr sz="4000" spc="-280" dirty="0"/>
              <a:t>Now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3058</Words>
  <Application>Microsoft Office PowerPoint</Application>
  <PresentationFormat>On-screen Show (16:9)</PresentationFormat>
  <Paragraphs>343</Paragraphs>
  <Slides>62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Aptos</vt:lpstr>
      <vt:lpstr>Arial</vt:lpstr>
      <vt:lpstr>Arial Hebrew</vt:lpstr>
      <vt:lpstr>Calibri</vt:lpstr>
      <vt:lpstr>Courier New</vt:lpstr>
      <vt:lpstr>Helvetica</vt:lpstr>
      <vt:lpstr>Times New Roman</vt:lpstr>
      <vt:lpstr>Wingdings</vt:lpstr>
      <vt:lpstr>Office Theme</vt:lpstr>
      <vt:lpstr>Virgina Recruiting SOI 2024-25</vt:lpstr>
      <vt:lpstr>Our Mission</vt:lpstr>
      <vt:lpstr>Our Vision</vt:lpstr>
      <vt:lpstr>Our Core Values</vt:lpstr>
      <vt:lpstr>Membership Program</vt:lpstr>
      <vt:lpstr>Membership Program</vt:lpstr>
      <vt:lpstr>Long-Term Planning</vt:lpstr>
      <vt:lpstr>Long-Term Planning</vt:lpstr>
      <vt:lpstr>Where Virginia Stands in Membership Now</vt:lpstr>
      <vt:lpstr>Virginia is:</vt:lpstr>
      <vt:lpstr>Virginia has about 720,000 veterans</vt:lpstr>
      <vt:lpstr>Fundamentals of Membership</vt:lpstr>
      <vt:lpstr>Fundamentals of Membership (Cont.)</vt:lpstr>
      <vt:lpstr>Fundamentals of Membership (Cont.)</vt:lpstr>
      <vt:lpstr>Fundamentals of Membership (Cont.)</vt:lpstr>
      <vt:lpstr>The Art of Recruiting</vt:lpstr>
      <vt:lpstr>The Art of Recruiting (Cont.)</vt:lpstr>
      <vt:lpstr>The Art of Recruiting (Cont.)</vt:lpstr>
      <vt:lpstr>The Art of Recruiting (Cont.)</vt:lpstr>
      <vt:lpstr>The Art of Recruiting (Cont.)</vt:lpstr>
      <vt:lpstr>Break for 10 minutes</vt:lpstr>
      <vt:lpstr>PowerPoint Presentation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PowerPoint Presentation</vt:lpstr>
      <vt:lpstr>PowerPoint Presentation</vt:lpstr>
      <vt:lpstr>PowerPoint Presentation</vt:lpstr>
      <vt:lpstr>PowerPoint Presentation</vt:lpstr>
      <vt:lpstr>The Art of Recruiting (Cont.)</vt:lpstr>
      <vt:lpstr>The Art of Recruiting (Cont.)</vt:lpstr>
      <vt:lpstr>Break for 10 minutes</vt:lpstr>
      <vt:lpstr>PowerPoint Presentation</vt:lpstr>
      <vt:lpstr>Additional Tools and Information</vt:lpstr>
      <vt:lpstr>Additional Tools and Information (Cont.)</vt:lpstr>
      <vt:lpstr>Additional Tools and Information (Cont.)</vt:lpstr>
      <vt:lpstr>Additional Tools and Information (Cont.)</vt:lpstr>
      <vt:lpstr>Additional Tools and Information (Cont.)</vt:lpstr>
      <vt:lpstr>PowerPoint Presentation</vt:lpstr>
      <vt:lpstr>Additional Tools and Information (Cont.)</vt:lpstr>
      <vt:lpstr>Setting Goals and Achieving Success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Incentives and Special Awards</vt:lpstr>
      <vt:lpstr>Incentives and Special Awards</vt:lpstr>
      <vt:lpstr>Incentives and Special Awards</vt:lpstr>
      <vt:lpstr>Incentives and Special Awards</vt:lpstr>
      <vt:lpstr>Incentives and Special Awards</vt:lpstr>
      <vt:lpstr>State awards for Posts</vt:lpstr>
      <vt:lpstr>State awards for Posts (Cont.)</vt:lpstr>
      <vt:lpstr>State awards for Posts (Cont.)</vt:lpstr>
      <vt:lpstr>State awards for Posts (Cont.)</vt:lpstr>
      <vt:lpstr>State awards for individuals</vt:lpstr>
      <vt:lpstr>State awards for individuals (Cont.)</vt:lpstr>
      <vt:lpstr>Membership Is Here To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RecruiterSOI2022-2023 Public</dc:title>
  <dc:creator>Taylor, Todd (US)</dc:creator>
  <cp:lastModifiedBy>Robert Adamczyk</cp:lastModifiedBy>
  <cp:revision>10</cp:revision>
  <dcterms:created xsi:type="dcterms:W3CDTF">2023-08-14T22:55:00Z</dcterms:created>
  <dcterms:modified xsi:type="dcterms:W3CDTF">2024-09-09T23:54:36Z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MSIP_Label_502bc7c3-f152-4da1-98bd-f7a1bebdf752_Enabled">
    <vt:lpwstr>true</vt:lpwstr>
  </property>
  <property fmtid="{D5CDD505-2E9C-101B-9397-08002B2CF9AE}" pid="4" name="MSIP_Label_502bc7c3-f152-4da1-98bd-f7a1bebdf752_SetDate">
    <vt:lpwstr>2024-06-24T16:34:30Z</vt:lpwstr>
  </property>
  <property fmtid="{D5CDD505-2E9C-101B-9397-08002B2CF9AE}" pid="5" name="MSIP_Label_502bc7c3-f152-4da1-98bd-f7a1bebdf752_Method">
    <vt:lpwstr>Privileged</vt:lpwstr>
  </property>
  <property fmtid="{D5CDD505-2E9C-101B-9397-08002B2CF9AE}" pid="6" name="MSIP_Label_502bc7c3-f152-4da1-98bd-f7a1bebdf752_Name">
    <vt:lpwstr>Unrestricted</vt:lpwstr>
  </property>
  <property fmtid="{D5CDD505-2E9C-101B-9397-08002B2CF9AE}" pid="7" name="MSIP_Label_502bc7c3-f152-4da1-98bd-f7a1bebdf752_SiteId">
    <vt:lpwstr>b18f006c-b0fc-467d-b23a-a35b5695b5dc</vt:lpwstr>
  </property>
  <property fmtid="{D5CDD505-2E9C-101B-9397-08002B2CF9AE}" pid="8" name="MSIP_Label_502bc7c3-f152-4da1-98bd-f7a1bebdf752_ActionId">
    <vt:lpwstr>8f4b5d0b-60da-4fd1-b154-a293dc8ceb6d</vt:lpwstr>
  </property>
  <property fmtid="{D5CDD505-2E9C-101B-9397-08002B2CF9AE}" pid="9" name="MSIP_Label_502bc7c3-f152-4da1-98bd-f7a1bebdf752_ContentBits">
    <vt:lpwstr>0</vt:lpwstr>
  </property>
</Properties>
</file>